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6" r:id="rId5"/>
    <p:sldMasterId id="2147483698" r:id="rId6"/>
  </p:sldMasterIdLst>
  <p:notesMasterIdLst>
    <p:notesMasterId r:id="rId53"/>
  </p:notesMasterIdLst>
  <p:handoutMasterIdLst>
    <p:handoutMasterId r:id="rId54"/>
  </p:handoutMasterIdLst>
  <p:sldIdLst>
    <p:sldId id="527" r:id="rId7"/>
    <p:sldId id="506" r:id="rId8"/>
    <p:sldId id="345" r:id="rId9"/>
    <p:sldId id="346" r:id="rId10"/>
    <p:sldId id="528" r:id="rId11"/>
    <p:sldId id="347" r:id="rId12"/>
    <p:sldId id="348" r:id="rId13"/>
    <p:sldId id="349" r:id="rId14"/>
    <p:sldId id="350" r:id="rId15"/>
    <p:sldId id="351" r:id="rId16"/>
    <p:sldId id="353" r:id="rId17"/>
    <p:sldId id="354" r:id="rId18"/>
    <p:sldId id="357" r:id="rId19"/>
    <p:sldId id="358" r:id="rId20"/>
    <p:sldId id="359" r:id="rId21"/>
    <p:sldId id="360" r:id="rId22"/>
    <p:sldId id="361" r:id="rId23"/>
    <p:sldId id="505" r:id="rId24"/>
    <p:sldId id="362" r:id="rId25"/>
    <p:sldId id="363" r:id="rId26"/>
    <p:sldId id="364" r:id="rId27"/>
    <p:sldId id="366" r:id="rId28"/>
    <p:sldId id="515" r:id="rId29"/>
    <p:sldId id="516" r:id="rId30"/>
    <p:sldId id="524" r:id="rId31"/>
    <p:sldId id="368" r:id="rId32"/>
    <p:sldId id="365" r:id="rId33"/>
    <p:sldId id="377" r:id="rId34"/>
    <p:sldId id="504" r:id="rId35"/>
    <p:sldId id="517" r:id="rId36"/>
    <p:sldId id="518" r:id="rId37"/>
    <p:sldId id="509" r:id="rId38"/>
    <p:sldId id="510" r:id="rId39"/>
    <p:sldId id="512" r:id="rId40"/>
    <p:sldId id="513" r:id="rId41"/>
    <p:sldId id="514" r:id="rId42"/>
    <p:sldId id="369" r:id="rId43"/>
    <p:sldId id="371" r:id="rId44"/>
    <p:sldId id="372" r:id="rId45"/>
    <p:sldId id="521" r:id="rId46"/>
    <p:sldId id="502" r:id="rId47"/>
    <p:sldId id="522" r:id="rId48"/>
    <p:sldId id="523" r:id="rId49"/>
    <p:sldId id="378" r:id="rId50"/>
    <p:sldId id="507" r:id="rId51"/>
    <p:sldId id="289" r:id="rId52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3CAA"/>
    <a:srgbClr val="DE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A5D3F-941C-4548-914C-919AD0030E27}" v="2" dt="2019-10-09T17:19:08.108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88" autoAdjust="0"/>
  </p:normalViewPr>
  <p:slideViewPr>
    <p:cSldViewPr snapToGrid="0">
      <p:cViewPr varScale="1">
        <p:scale>
          <a:sx n="64" d="100"/>
          <a:sy n="64" d="100"/>
        </p:scale>
        <p:origin x="1934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63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64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tchcock" userId="30aae602-8cab-4340-9fbf-90c1290df979" providerId="ADAL" clId="{7BEA5D3F-941C-4548-914C-919AD0030E27}"/>
    <pc:docChg chg="modMainMaster">
      <pc:chgData name="James Hitchcock" userId="30aae602-8cab-4340-9fbf-90c1290df979" providerId="ADAL" clId="{7BEA5D3F-941C-4548-914C-919AD0030E27}" dt="2019-10-09T17:19:08.108" v="1"/>
      <pc:docMkLst>
        <pc:docMk/>
      </pc:docMkLst>
      <pc:sldMasterChg chg="modSp">
        <pc:chgData name="James Hitchcock" userId="30aae602-8cab-4340-9fbf-90c1290df979" providerId="ADAL" clId="{7BEA5D3F-941C-4548-914C-919AD0030E27}" dt="2019-10-09T17:19:04.573" v="0"/>
        <pc:sldMasterMkLst>
          <pc:docMk/>
          <pc:sldMasterMk cId="0" sldId="2147483678"/>
        </pc:sldMasterMkLst>
        <pc:spChg chg="mod">
          <ac:chgData name="James Hitchcock" userId="30aae602-8cab-4340-9fbf-90c1290df979" providerId="ADAL" clId="{7BEA5D3F-941C-4548-914C-919AD0030E27}" dt="2019-10-09T17:19:04.573" v="0"/>
          <ac:spMkLst>
            <pc:docMk/>
            <pc:sldMasterMk cId="0" sldId="2147483678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7BEA5D3F-941C-4548-914C-919AD0030E27}" dt="2019-10-09T17:19:08.108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7BEA5D3F-941C-4548-914C-919AD0030E27}" dt="2019-10-09T17:19:08.108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  <pc:docChgLst>
    <pc:chgData name="Jacob Stange" userId="68b9afbc-ac7e-4e8f-beef-a3fe0c8f917f" providerId="ADAL" clId="{4414DD86-9D18-4DD5-8F24-4165C1295A9F}"/>
    <pc:docChg chg="delSld modSld">
      <pc:chgData name="Jacob Stange" userId="68b9afbc-ac7e-4e8f-beef-a3fe0c8f917f" providerId="ADAL" clId="{4414DD86-9D18-4DD5-8F24-4165C1295A9F}" dt="2019-10-04T13:22:18.708" v="15"/>
      <pc:docMkLst>
        <pc:docMk/>
      </pc:docMkLst>
      <pc:sldChg chg="del">
        <pc:chgData name="Jacob Stange" userId="68b9afbc-ac7e-4e8f-beef-a3fe0c8f917f" providerId="ADAL" clId="{4414DD86-9D18-4DD5-8F24-4165C1295A9F}" dt="2019-10-04T12:41:36.690" v="0" actId="47"/>
        <pc:sldMkLst>
          <pc:docMk/>
          <pc:sldMk cId="0" sldId="352"/>
        </pc:sldMkLst>
      </pc:sldChg>
      <pc:sldChg chg="modTransition">
        <pc:chgData name="Jacob Stange" userId="68b9afbc-ac7e-4e8f-beef-a3fe0c8f917f" providerId="ADAL" clId="{4414DD86-9D18-4DD5-8F24-4165C1295A9F}" dt="2019-10-04T12:41:49.661" v="2"/>
        <pc:sldMkLst>
          <pc:docMk/>
          <pc:sldMk cId="0" sldId="353"/>
        </pc:sldMkLst>
      </pc:sldChg>
      <pc:sldChg chg="modTransition">
        <pc:chgData name="Jacob Stange" userId="68b9afbc-ac7e-4e8f-beef-a3fe0c8f917f" providerId="ADAL" clId="{4414DD86-9D18-4DD5-8F24-4165C1295A9F}" dt="2019-10-04T12:41:55.390" v="3"/>
        <pc:sldMkLst>
          <pc:docMk/>
          <pc:sldMk cId="0" sldId="354"/>
        </pc:sldMkLst>
      </pc:sldChg>
      <pc:sldChg chg="del">
        <pc:chgData name="Jacob Stange" userId="68b9afbc-ac7e-4e8f-beef-a3fe0c8f917f" providerId="ADAL" clId="{4414DD86-9D18-4DD5-8F24-4165C1295A9F}" dt="2019-10-04T12:42:03.848" v="4" actId="47"/>
        <pc:sldMkLst>
          <pc:docMk/>
          <pc:sldMk cId="0" sldId="355"/>
        </pc:sldMkLst>
      </pc:sldChg>
      <pc:sldChg chg="del">
        <pc:chgData name="Jacob Stange" userId="68b9afbc-ac7e-4e8f-beef-a3fe0c8f917f" providerId="ADAL" clId="{4414DD86-9D18-4DD5-8F24-4165C1295A9F}" dt="2019-10-04T12:42:07.391" v="5" actId="47"/>
        <pc:sldMkLst>
          <pc:docMk/>
          <pc:sldMk cId="0" sldId="356"/>
        </pc:sldMkLst>
      </pc:sldChg>
      <pc:sldChg chg="modTransition">
        <pc:chgData name="Jacob Stange" userId="68b9afbc-ac7e-4e8f-beef-a3fe0c8f917f" providerId="ADAL" clId="{4414DD86-9D18-4DD5-8F24-4165C1295A9F}" dt="2019-10-04T12:42:16.109" v="6"/>
        <pc:sldMkLst>
          <pc:docMk/>
          <pc:sldMk cId="0" sldId="359"/>
        </pc:sldMkLst>
      </pc:sldChg>
      <pc:sldChg chg="modTransition">
        <pc:chgData name="Jacob Stange" userId="68b9afbc-ac7e-4e8f-beef-a3fe0c8f917f" providerId="ADAL" clId="{4414DD86-9D18-4DD5-8F24-4165C1295A9F}" dt="2019-10-04T12:42:22.640" v="7"/>
        <pc:sldMkLst>
          <pc:docMk/>
          <pc:sldMk cId="0" sldId="361"/>
        </pc:sldMkLst>
      </pc:sldChg>
      <pc:sldChg chg="modTransition">
        <pc:chgData name="Jacob Stange" userId="68b9afbc-ac7e-4e8f-beef-a3fe0c8f917f" providerId="ADAL" clId="{4414DD86-9D18-4DD5-8F24-4165C1295A9F}" dt="2019-10-04T12:43:14.544" v="8"/>
        <pc:sldMkLst>
          <pc:docMk/>
          <pc:sldMk cId="0" sldId="368"/>
        </pc:sldMkLst>
      </pc:sldChg>
      <pc:sldChg chg="modTransition">
        <pc:chgData name="Jacob Stange" userId="68b9afbc-ac7e-4e8f-beef-a3fe0c8f917f" providerId="ADAL" clId="{4414DD86-9D18-4DD5-8F24-4165C1295A9F}" dt="2019-10-04T13:22:01.961" v="14"/>
        <pc:sldMkLst>
          <pc:docMk/>
          <pc:sldMk cId="0" sldId="370"/>
        </pc:sldMkLst>
      </pc:sldChg>
      <pc:sldChg chg="modTransition">
        <pc:chgData name="Jacob Stange" userId="68b9afbc-ac7e-4e8f-beef-a3fe0c8f917f" providerId="ADAL" clId="{4414DD86-9D18-4DD5-8F24-4165C1295A9F}" dt="2019-10-04T13:22:18.708" v="15"/>
        <pc:sldMkLst>
          <pc:docMk/>
          <pc:sldMk cId="0" sldId="373"/>
        </pc:sldMkLst>
      </pc:sldChg>
      <pc:sldChg chg="modTransition">
        <pc:chgData name="Jacob Stange" userId="68b9afbc-ac7e-4e8f-beef-a3fe0c8f917f" providerId="ADAL" clId="{4414DD86-9D18-4DD5-8F24-4165C1295A9F}" dt="2019-10-04T13:21:47.938" v="13"/>
        <pc:sldMkLst>
          <pc:docMk/>
          <pc:sldMk cId="0" sldId="378"/>
        </pc:sldMkLst>
      </pc:sldChg>
      <pc:sldChg chg="modTransition">
        <pc:chgData name="Jacob Stange" userId="68b9afbc-ac7e-4e8f-beef-a3fe0c8f917f" providerId="ADAL" clId="{4414DD86-9D18-4DD5-8F24-4165C1295A9F}" dt="2019-10-04T12:43:35.994" v="9"/>
        <pc:sldMkLst>
          <pc:docMk/>
          <pc:sldMk cId="0" sldId="504"/>
        </pc:sldMkLst>
      </pc:sldChg>
      <pc:sldChg chg="modTransition">
        <pc:chgData name="Jacob Stange" userId="68b9afbc-ac7e-4e8f-beef-a3fe0c8f917f" providerId="ADAL" clId="{4414DD86-9D18-4DD5-8F24-4165C1295A9F}" dt="2019-10-04T12:44:08.368" v="10"/>
        <pc:sldMkLst>
          <pc:docMk/>
          <pc:sldMk cId="0" sldId="510"/>
        </pc:sldMkLst>
      </pc:sldChg>
      <pc:sldChg chg="modTransition">
        <pc:chgData name="Jacob Stange" userId="68b9afbc-ac7e-4e8f-beef-a3fe0c8f917f" providerId="ADAL" clId="{4414DD86-9D18-4DD5-8F24-4165C1295A9F}" dt="2019-10-04T12:44:52.541" v="12"/>
        <pc:sldMkLst>
          <pc:docMk/>
          <pc:sldMk cId="0" sldId="514"/>
        </pc:sldMkLst>
      </pc:sldChg>
      <pc:sldChg chg="del">
        <pc:chgData name="Jacob Stange" userId="68b9afbc-ac7e-4e8f-beef-a3fe0c8f917f" providerId="ADAL" clId="{4414DD86-9D18-4DD5-8F24-4165C1295A9F}" dt="2019-10-04T12:41:38.163" v="1" actId="47"/>
        <pc:sldMkLst>
          <pc:docMk/>
          <pc:sldMk cId="2823791515" sldId="525"/>
        </pc:sldMkLst>
      </pc:sldChg>
      <pc:sldChg chg="modTransition">
        <pc:chgData name="Jacob Stange" userId="68b9afbc-ac7e-4e8f-beef-a3fe0c8f917f" providerId="ADAL" clId="{4414DD86-9D18-4DD5-8F24-4165C1295A9F}" dt="2019-10-04T12:44:26.030" v="11"/>
        <pc:sldMkLst>
          <pc:docMk/>
          <pc:sldMk cId="169135057" sldId="5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4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93978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Children</a:t>
            </a:r>
            <a:r>
              <a:rPr lang="en-US" baseline="0" dirty="0"/>
              <a:t> builds the tree structure. </a:t>
            </a:r>
          </a:p>
          <a:p>
            <a:r>
              <a:rPr lang="en-US" baseline="0" dirty="0"/>
              <a:t>Exec shows each change. 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libri" pitchFamily="34" charset="0"/>
                <a:cs typeface="Calibri" pitchFamily="34" charset="0"/>
              </a:rPr>
              <a:t>**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For 2.0.1** Ensure there are no spaces in the full path to the .</a:t>
            </a:r>
            <a:r>
              <a:rPr lang="en-US" sz="1200" baseline="0" dirty="0" err="1" smtClean="0">
                <a:latin typeface="Calibri" pitchFamily="34" charset="0"/>
                <a:cs typeface="Calibri" pitchFamily="34" charset="0"/>
              </a:rPr>
              <a:t>evt</a:t>
            </a:r>
            <a:r>
              <a:rPr lang="en-US" sz="1200" baseline="0" dirty="0" smtClean="0">
                <a:latin typeface="Calibri" pitchFamily="34" charset="0"/>
                <a:cs typeface="Calibri" pitchFamily="34" charset="0"/>
              </a:rPr>
              <a:t> file or GRIT may fail to launch.</a:t>
            </a:r>
            <a:endParaRPr lang="en-US" sz="900" dirty="0" smtClean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Pop quiz!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6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 model that</a:t>
            </a:r>
            <a:r>
              <a:rPr lang="en-US" baseline="0"/>
              <a:t> is the pop quiz.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6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answer – only 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6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Different</a:t>
            </a:r>
            <a:r>
              <a:rPr lang="en-US" baseline="0"/>
              <a:t> version.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8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ACFH.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36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</a:t>
            </a:r>
            <a:r>
              <a:rPr lang="en-US" baseline="0"/>
              <a:t> is in the examples folder too. It does the same thing as the bites processor. However, because of this structure, it appears the answer here would be </a:t>
            </a:r>
            <a:r>
              <a:rPr lang="en-US"/>
              <a:t>Piña Colada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6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is the tree that we are going</a:t>
            </a:r>
            <a:r>
              <a:rPr lang="en-US" baseline="0"/>
              <a:t> to use this module. </a:t>
            </a:r>
          </a:p>
          <a:p>
            <a:r>
              <a:rPr lang="en-US" baseline="0"/>
              <a:t>The selector drives the platform. The other node shoots at things.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9E648C-13A5-4CAB-B89F-34AEF5B1DA7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98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</a:t>
            </a:r>
            <a:r>
              <a:rPr lang="en-US" baseline="0"/>
              <a:t> are the components of a behavior node. The only required parts are the precondition and the execute blocks. The rest are “nice to haves”.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r>
              <a:rPr lang="en-US"/>
              <a:t>Not too</a:t>
            </a:r>
            <a:r>
              <a:rPr lang="en-US" baseline="0"/>
              <a:t> bad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9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</a:t>
            </a:r>
            <a:r>
              <a:rPr lang="en-US" baseline="0"/>
              <a:t> a very simple node.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5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</a:t>
            </a:r>
            <a:r>
              <a:rPr lang="en-US" baseline="0"/>
              <a:t> new platforms – a flight leader and a striker.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striker uses these files. In</a:t>
            </a:r>
            <a:r>
              <a:rPr lang="en-US" baseline="0"/>
              <a:t> particular, it uses three behavior nodes.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4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striker has two weapons – we’ll talk about them later. </a:t>
            </a:r>
          </a:p>
          <a:p>
            <a:r>
              <a:rPr lang="en-US"/>
              <a:t>It also</a:t>
            </a:r>
            <a:r>
              <a:rPr lang="en-US" baseline="0"/>
              <a:t> has a quantum </a:t>
            </a:r>
            <a:r>
              <a:rPr lang="en-US" baseline="0" err="1"/>
              <a:t>tasker</a:t>
            </a:r>
            <a:r>
              <a:rPr lang="en-US" baseline="0"/>
              <a:t> processor. This contains the behavior tree. It could just as easily been on a task processor, or even a script processor.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17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its</a:t>
            </a:r>
            <a:r>
              <a:rPr lang="en-US" baseline="0"/>
              <a:t> status, including weapons, to its commander. The commander will use this information to make decisions. </a:t>
            </a:r>
          </a:p>
          <a:p>
            <a:endParaRPr lang="en-US" baseline="0"/>
          </a:p>
          <a:p>
            <a:r>
              <a:rPr lang="en-US" baseline="0"/>
              <a:t>“</a:t>
            </a:r>
            <a:r>
              <a:rPr lang="en-US" baseline="0" err="1"/>
              <a:t>report_interval</a:t>
            </a:r>
            <a:r>
              <a:rPr lang="en-US" baseline="0"/>
              <a:t>” should be specified if other “report” commands are used; the default is 0 (never reports)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2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</a:t>
            </a:r>
            <a:r>
              <a:rPr lang="en-US" baseline="0"/>
              <a:t> messages need to go to the quantum </a:t>
            </a:r>
            <a:r>
              <a:rPr lang="en-US" baseline="0" err="1"/>
              <a:t>tasker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behavior</a:t>
            </a:r>
            <a:r>
              <a:rPr lang="en-US" baseline="0"/>
              <a:t> always evaluates to true – make sure you put it in the right place! </a:t>
            </a:r>
          </a:p>
          <a:p>
            <a:r>
              <a:rPr lang="en-US" baseline="0"/>
              <a:t>The execute relies on the concept of “extrapolating”. The other behaviors can only change heading, altitude and speed. If a “go to location” command is used, the mover won’t extrapolate anymore. </a:t>
            </a:r>
          </a:p>
          <a:p>
            <a:r>
              <a:rPr lang="en-US" baseline="0"/>
              <a:t>Also, there aren’t any “else” items on the “</a:t>
            </a:r>
            <a:r>
              <a:rPr lang="en-US" baseline="0" err="1"/>
              <a:t>if”s</a:t>
            </a:r>
            <a:r>
              <a:rPr lang="en-US" baseline="0"/>
              <a:t>. so you don’t know why it doesn’t do anything.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0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parameters that control</a:t>
            </a:r>
            <a:r>
              <a:rPr lang="en-US" baseline="0"/>
              <a:t> how it approaches the target. </a:t>
            </a:r>
          </a:p>
          <a:p>
            <a:endParaRPr lang="en-US" baseline="0"/>
          </a:p>
          <a:p>
            <a:r>
              <a:rPr lang="en-US" baseline="0"/>
              <a:t>Note that some parameters are optional and commented-out by default.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78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drives towards</a:t>
            </a:r>
            <a:r>
              <a:rPr lang="en-US" baseline="0"/>
              <a:t> the target.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41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parameters</a:t>
            </a:r>
            <a:r>
              <a:rPr lang="en-US" baseline="0"/>
              <a:t> to control how it shoots.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Going to put a behavior tree on airplanes, to control their behavior. </a:t>
            </a:r>
          </a:p>
          <a:p>
            <a:pPr>
              <a:defRPr/>
            </a:pPr>
            <a:r>
              <a:rPr lang="en-US">
                <a:latin typeface="Arial" pitchFamily="34" charset="0"/>
              </a:rPr>
              <a:t>Will need flight</a:t>
            </a:r>
            <a:r>
              <a:rPr lang="en-US" baseline="0">
                <a:latin typeface="Arial" pitchFamily="34" charset="0"/>
              </a:rPr>
              <a:t> leads to give them orders. </a:t>
            </a: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70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 it up and look through it. There is a Fire command buried in there somewhere.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49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Quick review of explicit weapons in AFSIM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91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Launch computers will prevent a weapon from firing, even</a:t>
            </a:r>
            <a:r>
              <a:rPr lang="en-US" baseline="0"/>
              <a:t> if you tell it to do so.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9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 is another way to define weapon limits. It uses a “</a:t>
            </a:r>
            <a:r>
              <a:rPr lang="en-US" dirty="0" err="1"/>
              <a:t>struct</a:t>
            </a:r>
            <a:r>
              <a:rPr lang="en-US" dirty="0"/>
              <a:t>” to hold the data. The</a:t>
            </a:r>
            <a:r>
              <a:rPr lang="en-US" baseline="0" dirty="0"/>
              <a:t> flight leader uses this data to make weapon assignments. </a:t>
            </a:r>
          </a:p>
          <a:p>
            <a:endParaRPr lang="en-US" baseline="0" dirty="0"/>
          </a:p>
          <a:p>
            <a:r>
              <a:rPr lang="en-US" baseline="0" dirty="0"/>
              <a:t>Warning – if you add a new weapon on a platform, but don’t put this data in here, then the flight leader will NEVER tell the aircraft to use that weapon!!!!!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13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also</a:t>
            </a:r>
            <a:r>
              <a:rPr lang="en-US" baseline="0"/>
              <a:t> utility scripts in the file.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092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included</a:t>
            </a:r>
            <a:r>
              <a:rPr lang="en-US" baseline="0"/>
              <a:t> twice – the behavior needs it to get data about employing the weapon. The flight leader needs it to make assignments.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4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flight leader is new. It uses</a:t>
            </a:r>
            <a:r>
              <a:rPr lang="en-US" baseline="0"/>
              <a:t> a quantum </a:t>
            </a:r>
            <a:r>
              <a:rPr lang="en-US" baseline="0" err="1"/>
              <a:t>tasker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2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Just notice what is there</a:t>
            </a:r>
            <a:r>
              <a:rPr lang="en-US" baseline="0"/>
              <a:t> </a:t>
            </a:r>
            <a:r>
              <a:rPr lang="en-US" baseline="0">
                <a:sym typeface="Wingdings" pitchFamily="2" charset="2"/>
              </a:rPr>
              <a:t> look at generator &amp; evaluator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817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turns all</a:t>
            </a:r>
            <a:r>
              <a:rPr lang="en-US" baseline="0"/>
              <a:t> of the tracks into WEAPON tasks.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2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checks to see if the weapon is capable,</a:t>
            </a:r>
            <a:r>
              <a:rPr lang="en-US" baseline="0"/>
              <a:t> using the weapon data </a:t>
            </a:r>
            <a:r>
              <a:rPr lang="en-US" baseline="0" err="1"/>
              <a:t>struct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Explain basics of behavior tree, including its purpose and typical use. </a:t>
            </a:r>
          </a:p>
          <a:p>
            <a:r>
              <a:rPr lang="en-US"/>
              <a:t>It relies</a:t>
            </a:r>
            <a:r>
              <a:rPr lang="en-US" baseline="0"/>
              <a:t> on the ability to break items into relatively self-contained bite-sized pieces.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E3284-09FC-4798-830E-51C74F7EBB4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336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</a:t>
            </a:r>
            <a:r>
              <a:rPr lang="en-US" baseline="0"/>
              <a:t> new platforms are in this new scenario file.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06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CAPs shoot at the SOJ’s and the UCAV’s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28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It’s just ugly</a:t>
            </a:r>
            <a:r>
              <a:rPr lang="en-US" baseline="0"/>
              <a:t> for Red.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903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19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r>
              <a:rPr lang="en-US"/>
              <a:t>This looks like a bunch, but it all goes together.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try to go to every </a:t>
            </a:r>
            <a:r>
              <a:rPr lang="en-US" dirty="0" smtClean="0"/>
              <a:t>node. </a:t>
            </a:r>
            <a:endParaRPr lang="en-US" dirty="0"/>
          </a:p>
          <a:p>
            <a:r>
              <a:rPr lang="en-US" dirty="0"/>
              <a:t>Leaf</a:t>
            </a:r>
            <a:r>
              <a:rPr lang="en-US" baseline="0" dirty="0"/>
              <a:t> nodes will return true or false. If it returns true, then it executes.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0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The only way for an intermediate node to return “false” is if all of its child nodes’ preconditions returned</a:t>
            </a:r>
            <a:r>
              <a:rPr lang="en-US" sz="1600" baseline="0" dirty="0"/>
              <a:t> “false”.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We will use the parallel root node to our advantage.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22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Selector only runs one. </a:t>
            </a:r>
          </a:p>
          <a:p>
            <a:r>
              <a:rPr lang="en-US" dirty="0"/>
              <a:t>Sequence</a:t>
            </a:r>
            <a:r>
              <a:rPr lang="en-US" baseline="0" dirty="0"/>
              <a:t> goes until a failure.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2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Mention that behavior trees have an invisible root node that is a parallel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F29C0-2700-44C9-92A4-4A6ECA2BC5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OK, we lied. The precondition can return a value. These intermediate nodes</a:t>
            </a:r>
            <a:r>
              <a:rPr lang="en-US" baseline="0"/>
              <a:t> use those values. </a:t>
            </a:r>
          </a:p>
          <a:p>
            <a:endParaRPr lang="en-US"/>
          </a:p>
          <a:p>
            <a:r>
              <a:rPr lang="en-US" err="1"/>
              <a:t>run_selection</a:t>
            </a:r>
            <a:r>
              <a:rPr lang="en-US"/>
              <a:t>  - Specify how long a selected child will be executed</a:t>
            </a:r>
          </a:p>
          <a:p>
            <a:r>
              <a:rPr lang="en-US" err="1"/>
              <a:t>make_selection</a:t>
            </a:r>
            <a:r>
              <a:rPr lang="en-US"/>
              <a:t> - Specify how many selections will be made, rather than the default: continuous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114" y="0"/>
            <a:ext cx="1603283" cy="1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 dirty="0"/>
              <a:t>AFSIM User Training</a:t>
            </a:r>
          </a:p>
          <a:p>
            <a:r>
              <a:rPr lang="en-US" sz="3200" dirty="0"/>
              <a:t> 23 – Behavior Trees and Pursue Behavior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74650" y="1745456"/>
            <a:ext cx="4683125" cy="1557337"/>
            <a:chOff x="2178908" y="1948248"/>
            <a:chExt cx="4683211" cy="1557945"/>
          </a:xfrm>
        </p:grpSpPr>
        <p:sp>
          <p:nvSpPr>
            <p:cNvPr id="6" name="Rounded Rectangle 5"/>
            <p:cNvSpPr/>
            <p:nvPr/>
          </p:nvSpPr>
          <p:spPr>
            <a:xfrm>
              <a:off x="4012505" y="1948248"/>
              <a:ext cx="1036656" cy="5558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Weighted Random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78908" y="2932882"/>
              <a:ext cx="1038244" cy="555842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418769" y="2950351"/>
              <a:ext cx="1033481" cy="55584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Chosen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22116" y="2943999"/>
              <a:ext cx="1041419" cy="560607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20700" y="2943999"/>
              <a:ext cx="1041419" cy="560607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2698031" y="2504090"/>
              <a:ext cx="1832009" cy="428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2"/>
              <a:endCxn id="8" idx="0"/>
            </p:cNvCxnSpPr>
            <p:nvPr/>
          </p:nvCxnSpPr>
          <p:spPr>
            <a:xfrm flipH="1">
              <a:off x="3934715" y="2504090"/>
              <a:ext cx="596911" cy="4462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9" idx="0"/>
            </p:cNvCxnSpPr>
            <p:nvPr/>
          </p:nvCxnSpPr>
          <p:spPr>
            <a:xfrm>
              <a:off x="4531626" y="2504090"/>
              <a:ext cx="611199" cy="4399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2"/>
              <a:endCxn id="10" idx="0"/>
            </p:cNvCxnSpPr>
            <p:nvPr/>
          </p:nvCxnSpPr>
          <p:spPr>
            <a:xfrm>
              <a:off x="4531626" y="2504090"/>
              <a:ext cx="1809783" cy="4399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34975" y="4221163"/>
            <a:ext cx="4595813" cy="1520825"/>
            <a:chOff x="2467234" y="4011827"/>
            <a:chExt cx="4595426" cy="1520186"/>
          </a:xfrm>
        </p:grpSpPr>
        <p:sp>
          <p:nvSpPr>
            <p:cNvPr id="16" name="Rounded Rectangle 15"/>
            <p:cNvSpPr/>
            <p:nvPr/>
          </p:nvSpPr>
          <p:spPr>
            <a:xfrm>
              <a:off x="4221274" y="4011827"/>
              <a:ext cx="1038138" cy="55539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Priority Selector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29186" y="4975034"/>
              <a:ext cx="1033376" cy="556979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021348" y="4951232"/>
              <a:ext cx="1041312" cy="560152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cxnSp>
          <p:nvCxnSpPr>
            <p:cNvPr id="19" name="Straight Arrow Connector 18"/>
            <p:cNvCxnSpPr>
              <a:stCxn id="16" idx="2"/>
              <a:endCxn id="18" idx="0"/>
            </p:cNvCxnSpPr>
            <p:nvPr/>
          </p:nvCxnSpPr>
          <p:spPr>
            <a:xfrm>
              <a:off x="4740343" y="4567219"/>
              <a:ext cx="1801661" cy="384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2467234" y="4975034"/>
              <a:ext cx="1033376" cy="556979"/>
            </a:xfrm>
            <a:prstGeom prst="roundRect">
              <a:avLst/>
            </a:prstGeom>
            <a:solidFill>
              <a:srgbClr val="DEE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lnSpcReduction="100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Chosen</a:t>
              </a:r>
            </a:p>
          </p:txBody>
        </p:sp>
        <p:cxnSp>
          <p:nvCxnSpPr>
            <p:cNvPr id="21" name="Straight Arrow Connector 20"/>
            <p:cNvCxnSpPr>
              <a:stCxn id="16" idx="2"/>
              <a:endCxn id="20" idx="0"/>
            </p:cNvCxnSpPr>
            <p:nvPr/>
          </p:nvCxnSpPr>
          <p:spPr>
            <a:xfrm flipH="1">
              <a:off x="2984715" y="4567219"/>
              <a:ext cx="1755627" cy="407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4813361" y="4955992"/>
              <a:ext cx="1038138" cy="55539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Chosen</a:t>
              </a:r>
            </a:p>
          </p:txBody>
        </p:sp>
        <p:cxnSp>
          <p:nvCxnSpPr>
            <p:cNvPr id="23" name="Straight Arrow Connector 22"/>
            <p:cNvCxnSpPr>
              <a:stCxn id="16" idx="2"/>
              <a:endCxn id="17" idx="0"/>
            </p:cNvCxnSpPr>
            <p:nvPr/>
          </p:nvCxnSpPr>
          <p:spPr>
            <a:xfrm flipH="1">
              <a:off x="4145081" y="4567219"/>
              <a:ext cx="595262" cy="407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6" idx="2"/>
              <a:endCxn id="22" idx="0"/>
            </p:cNvCxnSpPr>
            <p:nvPr/>
          </p:nvCxnSpPr>
          <p:spPr>
            <a:xfrm>
              <a:off x="4740343" y="4567219"/>
              <a:ext cx="592088" cy="3887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45" name="TextBox 40"/>
          <p:cNvSpPr txBox="1">
            <a:spLocks noChangeArrowheads="1"/>
          </p:cNvSpPr>
          <p:nvPr/>
        </p:nvSpPr>
        <p:spPr bwMode="auto">
          <a:xfrm>
            <a:off x="5468938" y="2166143"/>
            <a:ext cx="369411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</a:rPr>
              <a:t>weighted_random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nodes randomly select one child, probability of selection is given by child’s precondition return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for choosing when any action will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when used with “</a:t>
            </a:r>
            <a:r>
              <a:rPr lang="en-US" sz="1400" dirty="0" err="1">
                <a:solidFill>
                  <a:schemeClr val="tx1"/>
                </a:solidFill>
              </a:rPr>
              <a:t>run_selection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when used with “</a:t>
            </a:r>
            <a:r>
              <a:rPr lang="en-US" sz="1400" dirty="0" err="1">
                <a:solidFill>
                  <a:schemeClr val="tx1"/>
                </a:solidFill>
              </a:rPr>
              <a:t>make_selection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5846" name="TextBox 41"/>
          <p:cNvSpPr txBox="1">
            <a:spLocks noChangeArrowheads="1"/>
          </p:cNvSpPr>
          <p:nvPr/>
        </p:nvSpPr>
        <p:spPr bwMode="auto">
          <a:xfrm>
            <a:off x="5440363" y="4599781"/>
            <a:ext cx="369411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chemeClr val="tx1"/>
                </a:solidFill>
              </a:rPr>
              <a:t>priority_selector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nodes select the child with the highest precondition return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for choosing when order not 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when used with “</a:t>
            </a:r>
            <a:r>
              <a:rPr lang="en-US" sz="1400" dirty="0" err="1">
                <a:solidFill>
                  <a:schemeClr val="tx1"/>
                </a:solidFill>
              </a:rPr>
              <a:t>run_selection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Good when used with “</a:t>
            </a:r>
            <a:r>
              <a:rPr lang="en-US" sz="1400" dirty="0" err="1">
                <a:solidFill>
                  <a:schemeClr val="tx1"/>
                </a:solidFill>
              </a:rPr>
              <a:t>make_selection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5847" name="TextBox 26"/>
          <p:cNvSpPr txBox="1">
            <a:spLocks noChangeArrowheads="1"/>
          </p:cNvSpPr>
          <p:nvPr/>
        </p:nvSpPr>
        <p:spPr bwMode="auto">
          <a:xfrm>
            <a:off x="361950" y="325199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48" name="TextBox 27"/>
          <p:cNvSpPr txBox="1">
            <a:spLocks noChangeArrowheads="1"/>
          </p:cNvSpPr>
          <p:nvPr/>
        </p:nvSpPr>
        <p:spPr bwMode="auto">
          <a:xfrm>
            <a:off x="1609725" y="3251993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849" name="TextBox 28"/>
          <p:cNvSpPr txBox="1">
            <a:spLocks noChangeArrowheads="1"/>
          </p:cNvSpPr>
          <p:nvPr/>
        </p:nvSpPr>
        <p:spPr bwMode="auto">
          <a:xfrm>
            <a:off x="2809875" y="3261518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850" name="TextBox 29"/>
          <p:cNvSpPr txBox="1">
            <a:spLocks noChangeArrowheads="1"/>
          </p:cNvSpPr>
          <p:nvPr/>
        </p:nvSpPr>
        <p:spPr bwMode="auto">
          <a:xfrm>
            <a:off x="4010025" y="3261518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851" name="TextBox 39"/>
          <p:cNvSpPr txBox="1">
            <a:spLocks noChangeArrowheads="1"/>
          </p:cNvSpPr>
          <p:nvPr/>
        </p:nvSpPr>
        <p:spPr bwMode="auto">
          <a:xfrm>
            <a:off x="431800" y="570230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852" name="TextBox 40"/>
          <p:cNvSpPr txBox="1">
            <a:spLocks noChangeArrowheads="1"/>
          </p:cNvSpPr>
          <p:nvPr/>
        </p:nvSpPr>
        <p:spPr bwMode="auto">
          <a:xfrm>
            <a:off x="1584325" y="5692775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853" name="TextBox 41"/>
          <p:cNvSpPr txBox="1">
            <a:spLocks noChangeArrowheads="1"/>
          </p:cNvSpPr>
          <p:nvPr/>
        </p:nvSpPr>
        <p:spPr bwMode="auto">
          <a:xfrm>
            <a:off x="2774950" y="568325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854" name="TextBox 42"/>
          <p:cNvSpPr txBox="1">
            <a:spLocks noChangeArrowheads="1"/>
          </p:cNvSpPr>
          <p:nvPr/>
        </p:nvSpPr>
        <p:spPr bwMode="auto">
          <a:xfrm>
            <a:off x="4003675" y="5683250"/>
            <a:ext cx="2841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Intermediate Node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 Events</a:t>
            </a:r>
          </a:p>
        </p:txBody>
      </p:sp>
      <p:sp>
        <p:nvSpPr>
          <p:cNvPr id="47107" name="TextBox 2"/>
          <p:cNvSpPr txBox="1">
            <a:spLocks noChangeArrowheads="1"/>
          </p:cNvSpPr>
          <p:nvPr/>
        </p:nvSpPr>
        <p:spPr bwMode="auto">
          <a:xfrm>
            <a:off x="0" y="1363663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71550" lvl="1" indent="-514350" eaLnBrk="0" hangingPunct="0"/>
            <a:r>
              <a:rPr lang="en-US"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 log output:</a:t>
            </a:r>
            <a:endParaRPr lang="en-US" sz="1400">
              <a:solidFill>
                <a:schemeClr val="tx1"/>
              </a:solidFill>
            </a:endParaRPr>
          </a:p>
          <a:p>
            <a:pPr marL="1428750" lvl="2" indent="-514350" eaLnBrk="0" hangingPunct="0"/>
            <a:r>
              <a:rPr lang="en-US"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pPr marL="1428750" lvl="2" indent="-514350" eaLnBrk="0" hangingPunct="0"/>
            <a:endParaRPr lang="en-US" sz="200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05025"/>
            <a:ext cx="4644814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Event Output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pPr marL="509587" indent="-514350"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BTREE_NODE_CHILDREN</a:t>
            </a:r>
          </a:p>
          <a:p>
            <a:pPr marL="971550" lvl="1" indent="-514350"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Outputs once at initialization</a:t>
            </a: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00:00:00.0 BTREE_NODE_CHILDREN red_3 324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selector 2 325 326 "d:/CoDev/projects/fuel_mgmt_test/red_fighter.txt” 1326920272</a:t>
            </a: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509587" indent="-514350">
              <a:defRPr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BTREE_NODE_EXEC</a:t>
            </a:r>
          </a:p>
          <a:p>
            <a:pPr marL="971550" lvl="1" indent="-514350"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Outputs for every change in state and on regular interval</a:t>
            </a:r>
            <a:endParaRPr lang="en-US" sz="2600" dirty="0">
              <a:latin typeface="Calibri" pitchFamily="34" charset="0"/>
              <a:cs typeface="Calibri" pitchFamily="34" charset="0"/>
            </a:endParaRPr>
          </a:p>
          <a:p>
            <a:pPr marL="1428750" lvl="2" indent="-514350">
              <a:buFontTx/>
              <a:buNone/>
              <a:defRPr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Example:</a:t>
            </a:r>
          </a:p>
          <a:p>
            <a:pPr marL="1371600" lvl="2" indent="-457200">
              <a:spcAft>
                <a:spcPts val="0"/>
              </a:spcAft>
              <a:buFontTx/>
              <a:buNone/>
              <a:defRPr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00:04:02.0 BTREE_NODE_EXEC agent_4 395 engage-target 0 "no acceptable target to shoot at!"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Trees – QUIZ 1</a:t>
            </a:r>
          </a:p>
        </p:txBody>
      </p:sp>
      <p:sp>
        <p:nvSpPr>
          <p:cNvPr id="129" name="Content Placeholder 2"/>
          <p:cNvSpPr>
            <a:spLocks noGrp="1"/>
          </p:cNvSpPr>
          <p:nvPr>
            <p:ph idx="1"/>
          </p:nvPr>
        </p:nvSpPr>
        <p:spPr>
          <a:xfrm>
            <a:off x="2895599" y="5029200"/>
            <a:ext cx="3314701" cy="1352551"/>
          </a:xfrm>
        </p:spPr>
        <p:txBody>
          <a:bodyPr lIns="91440" tIns="45720" rIns="91440" bIns="45720">
            <a:normAutofit fontScale="85000" lnSpcReduction="10000"/>
          </a:bodyPr>
          <a:lstStyle/>
          <a:p>
            <a:r>
              <a:rPr lang="en-US" sz="1800" dirty="0"/>
              <a:t>GRAY leaf nodes show precondition return value</a:t>
            </a:r>
          </a:p>
          <a:p>
            <a:pPr lvl="1"/>
            <a:r>
              <a:rPr lang="en-US" sz="1800" dirty="0"/>
              <a:t>Hypothetical (if visited)</a:t>
            </a:r>
          </a:p>
          <a:p>
            <a:r>
              <a:rPr lang="en-US" sz="1800" dirty="0"/>
              <a:t>What nodes are executed?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4013976" y="1587740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53586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43" name="Straight Arrow Connector 42"/>
          <p:cNvCxnSpPr>
            <a:stCxn id="36" idx="2"/>
            <a:endCxn id="49" idx="0"/>
          </p:cNvCxnSpPr>
          <p:nvPr/>
        </p:nvCxnSpPr>
        <p:spPr bwMode="auto">
          <a:xfrm flipH="1">
            <a:off x="1964532" y="2143365"/>
            <a:ext cx="2568557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 bwMode="auto">
          <a:xfrm>
            <a:off x="1446213" y="2540240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888168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55" name="Straight Arrow Connector 54"/>
          <p:cNvCxnSpPr>
            <a:stCxn id="71" idx="2"/>
            <a:endCxn id="54" idx="0"/>
          </p:cNvCxnSpPr>
          <p:nvPr/>
        </p:nvCxnSpPr>
        <p:spPr bwMode="auto">
          <a:xfrm flipH="1">
            <a:off x="6408868" y="3095865"/>
            <a:ext cx="581671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59" idx="0"/>
          </p:cNvCxnSpPr>
          <p:nvPr/>
        </p:nvCxnSpPr>
        <p:spPr bwMode="auto">
          <a:xfrm>
            <a:off x="4533089" y="2143365"/>
            <a:ext cx="3193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4017963" y="2540240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059118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64" name="Straight Arrow Connector 63"/>
          <p:cNvCxnSpPr>
            <a:stCxn id="49" idx="2"/>
            <a:endCxn id="63" idx="0"/>
          </p:cNvCxnSpPr>
          <p:nvPr/>
        </p:nvCxnSpPr>
        <p:spPr bwMode="auto">
          <a:xfrm>
            <a:off x="1964532" y="3095865"/>
            <a:ext cx="615286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108" idx="0"/>
          </p:cNvCxnSpPr>
          <p:nvPr/>
        </p:nvCxnSpPr>
        <p:spPr bwMode="auto">
          <a:xfrm flipH="1">
            <a:off x="1380314" y="3095865"/>
            <a:ext cx="584218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6471426" y="2540240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74" name="Straight Arrow Connector 73"/>
          <p:cNvCxnSpPr>
            <a:stCxn id="36" idx="2"/>
            <a:endCxn id="71" idx="0"/>
          </p:cNvCxnSpPr>
          <p:nvPr/>
        </p:nvCxnSpPr>
        <p:spPr bwMode="auto">
          <a:xfrm>
            <a:off x="4533089" y="2143365"/>
            <a:ext cx="2457450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 bwMode="auto">
          <a:xfrm>
            <a:off x="3383093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79" name="Straight Arrow Connector 78"/>
          <p:cNvCxnSpPr>
            <a:stCxn id="59" idx="2"/>
            <a:endCxn id="78" idx="0"/>
          </p:cNvCxnSpPr>
          <p:nvPr/>
        </p:nvCxnSpPr>
        <p:spPr bwMode="auto">
          <a:xfrm flipH="1">
            <a:off x="3903793" y="3095865"/>
            <a:ext cx="632489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 bwMode="auto">
          <a:xfrm>
            <a:off x="4583243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81" name="Straight Arrow Connector 80"/>
          <p:cNvCxnSpPr>
            <a:stCxn id="59" idx="2"/>
            <a:endCxn id="80" idx="0"/>
          </p:cNvCxnSpPr>
          <p:nvPr/>
        </p:nvCxnSpPr>
        <p:spPr bwMode="auto">
          <a:xfrm>
            <a:off x="4536282" y="3095865"/>
            <a:ext cx="567661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1" idx="2"/>
            <a:endCxn id="99" idx="0"/>
          </p:cNvCxnSpPr>
          <p:nvPr/>
        </p:nvCxnSpPr>
        <p:spPr bwMode="auto">
          <a:xfrm>
            <a:off x="6990539" y="3095865"/>
            <a:ext cx="631843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 bwMode="auto">
          <a:xfrm>
            <a:off x="7104063" y="3573463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4936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02" name="Straight Arrow Connector 101"/>
          <p:cNvCxnSpPr>
            <a:stCxn id="108" idx="2"/>
            <a:endCxn id="101" idx="0"/>
          </p:cNvCxnSpPr>
          <p:nvPr/>
        </p:nvCxnSpPr>
        <p:spPr bwMode="auto">
          <a:xfrm flipH="1">
            <a:off x="770068" y="4129088"/>
            <a:ext cx="610246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2"/>
            <a:endCxn id="38" idx="0"/>
          </p:cNvCxnSpPr>
          <p:nvPr/>
        </p:nvCxnSpPr>
        <p:spPr bwMode="auto">
          <a:xfrm flipH="1">
            <a:off x="7056568" y="4129088"/>
            <a:ext cx="565814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861201" y="3573463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777411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11" name="Straight Arrow Connector 110"/>
          <p:cNvCxnSpPr>
            <a:stCxn id="99" idx="2"/>
            <a:endCxn id="110" idx="0"/>
          </p:cNvCxnSpPr>
          <p:nvPr/>
        </p:nvCxnSpPr>
        <p:spPr bwMode="auto">
          <a:xfrm>
            <a:off x="7622382" y="4129088"/>
            <a:ext cx="672436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1478093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13" name="Straight Arrow Connector 112"/>
          <p:cNvCxnSpPr>
            <a:stCxn id="108" idx="2"/>
            <a:endCxn id="112" idx="0"/>
          </p:cNvCxnSpPr>
          <p:nvPr/>
        </p:nvCxnSpPr>
        <p:spPr bwMode="auto">
          <a:xfrm>
            <a:off x="1380314" y="4129088"/>
            <a:ext cx="618479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57175" y="52101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71625" y="52006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86050" y="41814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4191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05375" y="41814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34075" y="41814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34225" y="521017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2000" y="52006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4834" y="4638041"/>
            <a:ext cx="4047931" cy="135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300"/>
              <a:t>Behavior Trees – QUIZ 1 Program</a:t>
            </a: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939" y="1447800"/>
            <a:ext cx="3483592" cy="454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0987" y="1450491"/>
            <a:ext cx="4887337" cy="3012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Trees – Answer 1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747" y="1447800"/>
            <a:ext cx="7673033" cy="45589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Trees – QUIZ 2</a:t>
            </a:r>
          </a:p>
        </p:txBody>
      </p:sp>
      <p:sp>
        <p:nvSpPr>
          <p:cNvPr id="129" name="Content Placeholder 2"/>
          <p:cNvSpPr>
            <a:spLocks noGrp="1"/>
          </p:cNvSpPr>
          <p:nvPr>
            <p:ph idx="1"/>
          </p:nvPr>
        </p:nvSpPr>
        <p:spPr>
          <a:xfrm>
            <a:off x="2895599" y="5029200"/>
            <a:ext cx="3314701" cy="1352551"/>
          </a:xfrm>
        </p:spPr>
        <p:txBody>
          <a:bodyPr lIns="91440" tIns="45720" rIns="91440" bIns="45720">
            <a:normAutofit fontScale="85000" lnSpcReduction="10000"/>
          </a:bodyPr>
          <a:lstStyle/>
          <a:p>
            <a:r>
              <a:rPr lang="en-US" sz="1800" dirty="0"/>
              <a:t>GRAY leaf nodes show precondition return value</a:t>
            </a:r>
          </a:p>
          <a:p>
            <a:pPr lvl="1"/>
            <a:r>
              <a:rPr lang="en-US" sz="1800" dirty="0"/>
              <a:t>Hypothetical (if visited)</a:t>
            </a:r>
          </a:p>
          <a:p>
            <a:r>
              <a:rPr lang="en-US" sz="1800" dirty="0"/>
              <a:t>What nodes are executed?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4013976" y="1587740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Parallel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53586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43" name="Straight Arrow Connector 42"/>
          <p:cNvCxnSpPr>
            <a:stCxn id="36" idx="2"/>
            <a:endCxn id="49" idx="0"/>
          </p:cNvCxnSpPr>
          <p:nvPr/>
        </p:nvCxnSpPr>
        <p:spPr bwMode="auto">
          <a:xfrm flipH="1">
            <a:off x="1964532" y="2143365"/>
            <a:ext cx="2568557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 bwMode="auto">
          <a:xfrm>
            <a:off x="1446213" y="2540240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54" name="Rounded Rectangle 53"/>
          <p:cNvSpPr/>
          <p:nvPr/>
        </p:nvSpPr>
        <p:spPr bwMode="auto">
          <a:xfrm>
            <a:off x="5888168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55" name="Straight Arrow Connector 54"/>
          <p:cNvCxnSpPr>
            <a:stCxn id="71" idx="2"/>
            <a:endCxn id="54" idx="0"/>
          </p:cNvCxnSpPr>
          <p:nvPr/>
        </p:nvCxnSpPr>
        <p:spPr bwMode="auto">
          <a:xfrm flipH="1">
            <a:off x="6408868" y="3095865"/>
            <a:ext cx="581671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  <a:endCxn id="59" idx="0"/>
          </p:cNvCxnSpPr>
          <p:nvPr/>
        </p:nvCxnSpPr>
        <p:spPr bwMode="auto">
          <a:xfrm>
            <a:off x="4533089" y="2143365"/>
            <a:ext cx="3193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 bwMode="auto">
          <a:xfrm>
            <a:off x="4017963" y="2540240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2059118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64" name="Straight Arrow Connector 63"/>
          <p:cNvCxnSpPr>
            <a:stCxn id="49" idx="2"/>
            <a:endCxn id="63" idx="0"/>
          </p:cNvCxnSpPr>
          <p:nvPr/>
        </p:nvCxnSpPr>
        <p:spPr bwMode="auto">
          <a:xfrm>
            <a:off x="1964532" y="3095865"/>
            <a:ext cx="615286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9" idx="2"/>
            <a:endCxn id="108" idx="0"/>
          </p:cNvCxnSpPr>
          <p:nvPr/>
        </p:nvCxnSpPr>
        <p:spPr bwMode="auto">
          <a:xfrm flipH="1">
            <a:off x="1380314" y="3095865"/>
            <a:ext cx="584218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6471426" y="2540240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74" name="Straight Arrow Connector 73"/>
          <p:cNvCxnSpPr>
            <a:stCxn id="36" idx="2"/>
            <a:endCxn id="71" idx="0"/>
          </p:cNvCxnSpPr>
          <p:nvPr/>
        </p:nvCxnSpPr>
        <p:spPr bwMode="auto">
          <a:xfrm>
            <a:off x="4533089" y="2143365"/>
            <a:ext cx="2457450" cy="3968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 bwMode="auto">
          <a:xfrm>
            <a:off x="3383093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79" name="Straight Arrow Connector 78"/>
          <p:cNvCxnSpPr>
            <a:stCxn id="59" idx="2"/>
            <a:endCxn id="78" idx="0"/>
          </p:cNvCxnSpPr>
          <p:nvPr/>
        </p:nvCxnSpPr>
        <p:spPr bwMode="auto">
          <a:xfrm flipH="1">
            <a:off x="3903793" y="3095865"/>
            <a:ext cx="632489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 bwMode="auto">
          <a:xfrm>
            <a:off x="4583243" y="3573463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81" name="Straight Arrow Connector 80"/>
          <p:cNvCxnSpPr>
            <a:stCxn id="59" idx="2"/>
            <a:endCxn id="80" idx="0"/>
          </p:cNvCxnSpPr>
          <p:nvPr/>
        </p:nvCxnSpPr>
        <p:spPr bwMode="auto">
          <a:xfrm>
            <a:off x="4536282" y="3095865"/>
            <a:ext cx="567661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1" idx="2"/>
            <a:endCxn id="99" idx="0"/>
          </p:cNvCxnSpPr>
          <p:nvPr/>
        </p:nvCxnSpPr>
        <p:spPr bwMode="auto">
          <a:xfrm>
            <a:off x="6990539" y="3095865"/>
            <a:ext cx="631843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 bwMode="auto">
          <a:xfrm>
            <a:off x="7104063" y="3573463"/>
            <a:ext cx="103663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101" name="Rounded Rectangle 100"/>
          <p:cNvSpPr/>
          <p:nvPr/>
        </p:nvSpPr>
        <p:spPr bwMode="auto">
          <a:xfrm>
            <a:off x="24936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02" name="Straight Arrow Connector 101"/>
          <p:cNvCxnSpPr>
            <a:stCxn id="108" idx="2"/>
            <a:endCxn id="101" idx="0"/>
          </p:cNvCxnSpPr>
          <p:nvPr/>
        </p:nvCxnSpPr>
        <p:spPr bwMode="auto">
          <a:xfrm flipH="1">
            <a:off x="770068" y="4129088"/>
            <a:ext cx="610246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9" idx="2"/>
            <a:endCxn id="38" idx="0"/>
          </p:cNvCxnSpPr>
          <p:nvPr/>
        </p:nvCxnSpPr>
        <p:spPr bwMode="auto">
          <a:xfrm flipH="1">
            <a:off x="7056568" y="4129088"/>
            <a:ext cx="565814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861201" y="3573463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110" name="Rounded Rectangle 109"/>
          <p:cNvSpPr/>
          <p:nvPr/>
        </p:nvSpPr>
        <p:spPr bwMode="auto">
          <a:xfrm>
            <a:off x="7774118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11" name="Straight Arrow Connector 110"/>
          <p:cNvCxnSpPr>
            <a:stCxn id="99" idx="2"/>
            <a:endCxn id="110" idx="0"/>
          </p:cNvCxnSpPr>
          <p:nvPr/>
        </p:nvCxnSpPr>
        <p:spPr bwMode="auto">
          <a:xfrm>
            <a:off x="7622382" y="4129088"/>
            <a:ext cx="672436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 bwMode="auto">
          <a:xfrm>
            <a:off x="1478093" y="459263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FALSE</a:t>
            </a:r>
          </a:p>
        </p:txBody>
      </p:sp>
      <p:cxnSp>
        <p:nvCxnSpPr>
          <p:cNvPr id="113" name="Straight Arrow Connector 112"/>
          <p:cNvCxnSpPr>
            <a:stCxn id="108" idx="2"/>
            <a:endCxn id="112" idx="0"/>
          </p:cNvCxnSpPr>
          <p:nvPr/>
        </p:nvCxnSpPr>
        <p:spPr bwMode="auto">
          <a:xfrm>
            <a:off x="1380314" y="4129088"/>
            <a:ext cx="618479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57175" y="52101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571625" y="520065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686050" y="418147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95700" y="419100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905375" y="41814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934075" y="41814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34225" y="521017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382000" y="520065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Trees – Answer 2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188" y="1371600"/>
            <a:ext cx="8007975" cy="4699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Bites Processor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8600" y="1447800"/>
            <a:ext cx="4757091" cy="454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399" y="1752600"/>
            <a:ext cx="4805373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haviorTree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23869" y="2313408"/>
            <a:ext cx="4491922" cy="4010363"/>
          </a:xfrm>
          <a:prstGeom prst="rect">
            <a:avLst/>
          </a:prstGeo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Simple Behavior Tree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147638" y="1544638"/>
            <a:ext cx="7091362" cy="1236662"/>
          </a:xfrm>
        </p:spPr>
        <p:txBody>
          <a:bodyPr lIns="91440" tIns="45720" rIns="91440" bIns="45720"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b="1" dirty="0"/>
              <a:t>Behavior Tree </a:t>
            </a:r>
            <a:r>
              <a:rPr lang="en-US" b="1" dirty="0" smtClean="0"/>
              <a:t>Example:</a:t>
            </a:r>
            <a:endParaRPr lang="en-US" b="1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r>
              <a:rPr lang="en-US" sz="1800" dirty="0"/>
              <a:t>   </a:t>
            </a: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1" y="2613555"/>
            <a:ext cx="4721392" cy="2491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028917" y="2248041"/>
            <a:ext cx="110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triker.txt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able to: </a:t>
            </a:r>
          </a:p>
          <a:p>
            <a:pPr lvl="1"/>
            <a:r>
              <a:rPr lang="en-US" dirty="0"/>
              <a:t>Describe behavior trees in AFSIM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a behavior </a:t>
            </a:r>
            <a:r>
              <a:rPr lang="en-US" dirty="0"/>
              <a:t>node</a:t>
            </a:r>
          </a:p>
          <a:p>
            <a:pPr lvl="1"/>
            <a:r>
              <a:rPr lang="en-US" dirty="0"/>
              <a:t>Modify a behavior tree</a:t>
            </a:r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Template</a:t>
            </a:r>
          </a:p>
        </p:txBody>
      </p:sp>
      <p:sp>
        <p:nvSpPr>
          <p:cNvPr id="38918" name="TextBox 4"/>
          <p:cNvSpPr txBox="1">
            <a:spLocks noChangeArrowheads="1"/>
          </p:cNvSpPr>
          <p:nvPr/>
        </p:nvSpPr>
        <p:spPr bwMode="auto">
          <a:xfrm>
            <a:off x="6017823" y="1958975"/>
            <a:ext cx="31261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Unique by name; a behavior can be</a:t>
            </a:r>
          </a:p>
          <a:p>
            <a:pPr algn="r"/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referenced from any tree by name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133600"/>
            <a:ext cx="5549831" cy="3071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2514601" y="2220585"/>
            <a:ext cx="382428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426744" y="3779839"/>
            <a:ext cx="4260056" cy="411163"/>
            <a:chOff x="4722019" y="3595687"/>
            <a:chExt cx="4260056" cy="410371"/>
          </a:xfrm>
        </p:grpSpPr>
        <p:sp>
          <p:nvSpPr>
            <p:cNvPr id="38920" name="TextBox 4"/>
            <p:cNvSpPr txBox="1">
              <a:spLocks noChangeArrowheads="1"/>
            </p:cNvSpPr>
            <p:nvPr/>
          </p:nvSpPr>
          <p:spPr bwMode="auto">
            <a:xfrm>
              <a:off x="6308779" y="3595687"/>
              <a:ext cx="2673296" cy="307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solidFill>
                    <a:srgbClr val="FF0000"/>
                  </a:solidFill>
                  <a:sym typeface="Wingdings" pitchFamily="2" charset="2"/>
                </a:rPr>
                <a:t>Most important parts – </a:t>
              </a:r>
              <a:r>
                <a:rPr lang="en-US" sz="1400" b="1">
                  <a:solidFill>
                    <a:srgbClr val="FF0000"/>
                  </a:solidFill>
                  <a:sym typeface="Wingdings" pitchFamily="2" charset="2"/>
                </a:rPr>
                <a:t>Required!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38920" idx="1"/>
            </p:cNvCxnSpPr>
            <p:nvPr/>
          </p:nvCxnSpPr>
          <p:spPr>
            <a:xfrm flipH="1" flipV="1">
              <a:off x="5323487" y="3595687"/>
              <a:ext cx="985292" cy="15359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8920" idx="1"/>
            </p:cNvCxnSpPr>
            <p:nvPr/>
          </p:nvCxnSpPr>
          <p:spPr>
            <a:xfrm flipH="1">
              <a:off x="4722019" y="3749280"/>
              <a:ext cx="1586760" cy="25677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494811" y="2677180"/>
            <a:ext cx="4115789" cy="523220"/>
            <a:chOff x="4332886" y="3595688"/>
            <a:chExt cx="4115789" cy="522212"/>
          </a:xfrm>
        </p:grpSpPr>
        <p:sp>
          <p:nvSpPr>
            <p:cNvPr id="14" name="TextBox 4"/>
            <p:cNvSpPr txBox="1">
              <a:spLocks noChangeArrowheads="1"/>
            </p:cNvSpPr>
            <p:nvPr/>
          </p:nvSpPr>
          <p:spPr bwMode="auto">
            <a:xfrm>
              <a:off x="6612916" y="3595688"/>
              <a:ext cx="1835759" cy="522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>
                  <a:solidFill>
                    <a:srgbClr val="FF0000"/>
                  </a:solidFill>
                  <a:sym typeface="Wingdings" pitchFamily="2" charset="2"/>
                </a:rPr>
                <a:t>Support precondition</a:t>
              </a:r>
              <a:br>
                <a:rPr lang="en-US" sz="1400">
                  <a:solidFill>
                    <a:srgbClr val="FF0000"/>
                  </a:solidFill>
                  <a:sym typeface="Wingdings" pitchFamily="2" charset="2"/>
                </a:rPr>
              </a:br>
              <a:r>
                <a:rPr lang="en-US" sz="1400">
                  <a:solidFill>
                    <a:srgbClr val="FF0000"/>
                  </a:solidFill>
                  <a:sym typeface="Wingdings" pitchFamily="2" charset="2"/>
                </a:rPr>
                <a:t> and execute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92705" y="3595688"/>
              <a:ext cx="920211" cy="2611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4332886" y="3856794"/>
              <a:ext cx="2280030" cy="2611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22412"/>
            <a:ext cx="3476625" cy="456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Example</a:t>
            </a:r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4083050" y="1522412"/>
            <a:ext cx="3338512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Every behavior must have unique name</a:t>
            </a:r>
          </a:p>
        </p:txBody>
      </p:sp>
      <p:sp>
        <p:nvSpPr>
          <p:cNvPr id="39941" name="TextBox 25"/>
          <p:cNvSpPr txBox="1">
            <a:spLocks noChangeArrowheads="1"/>
          </p:cNvSpPr>
          <p:nvPr/>
        </p:nvSpPr>
        <p:spPr bwMode="auto">
          <a:xfrm>
            <a:off x="4083050" y="3657600"/>
            <a:ext cx="42243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This one will always run, unless the tree prevents it</a:t>
            </a:r>
          </a:p>
        </p:txBody>
      </p:sp>
      <p:sp>
        <p:nvSpPr>
          <p:cNvPr id="39942" name="TextBox 28"/>
          <p:cNvSpPr txBox="1">
            <a:spLocks noChangeArrowheads="1"/>
          </p:cNvSpPr>
          <p:nvPr/>
        </p:nvSpPr>
        <p:spPr bwMode="auto">
          <a:xfrm>
            <a:off x="3657600" y="2233613"/>
            <a:ext cx="418941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Behaviors can have local variables and scripts</a:t>
            </a:r>
          </a:p>
          <a:p>
            <a:pPr algn="r"/>
            <a:r>
              <a:rPr lang="en-US" sz="1400">
                <a:solidFill>
                  <a:srgbClr val="FF0000"/>
                </a:solidFill>
              </a:rPr>
              <a:t>Brief note on script context and extern:</a:t>
            </a:r>
          </a:p>
          <a:p>
            <a:pPr algn="r"/>
            <a:r>
              <a:rPr lang="en-US" sz="1400">
                <a:solidFill>
                  <a:srgbClr val="FF0000"/>
                </a:solidFill>
              </a:rPr>
              <a:t>simulation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 platform  processor  behavior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943" name="TextBox 31"/>
          <p:cNvSpPr txBox="1">
            <a:spLocks noChangeArrowheads="1"/>
          </p:cNvSpPr>
          <p:nvPr/>
        </p:nvSpPr>
        <p:spPr bwMode="auto">
          <a:xfrm>
            <a:off x="4083050" y="4962524"/>
            <a:ext cx="4495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>
                <a:solidFill>
                  <a:srgbClr val="FF0000"/>
                </a:solidFill>
              </a:rPr>
              <a:t>Behaviors SHOULD do something when they execute,</a:t>
            </a:r>
          </a:p>
          <a:p>
            <a:pPr algn="r"/>
            <a:r>
              <a:rPr lang="en-US" sz="1400">
                <a:solidFill>
                  <a:srgbClr val="FF0000"/>
                </a:solidFill>
              </a:rPr>
              <a:t>usually with the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34" y="1738312"/>
            <a:ext cx="5022732" cy="45342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sz="3400" dirty="0"/>
              <a:t>Flight Lead and Striker </a:t>
            </a:r>
            <a:r>
              <a:rPr lang="en-US" sz="3400" dirty="0" smtClean="0"/>
              <a:t>Platforms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30549" y="4114800"/>
            <a:ext cx="4465674" cy="103135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64008" y="1368980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0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47" y="1931404"/>
            <a:ext cx="8817105" cy="149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dirty="0" smtClean="0"/>
              <a:t>Files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549507" y="1562072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Weapons and </a:t>
            </a:r>
            <a:r>
              <a:rPr lang="en-US" dirty="0" smtClean="0"/>
              <a:t>Behavior</a:t>
            </a:r>
            <a:endParaRPr lang="en-US" sz="2400" dirty="0"/>
          </a:p>
        </p:txBody>
      </p:sp>
      <p:pic>
        <p:nvPicPr>
          <p:cNvPr id="4" name="Picture 3" descr="10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302" y="1845357"/>
            <a:ext cx="6927181" cy="4107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 bwMode="auto">
          <a:xfrm rot="10800000">
            <a:off x="3581399" y="3962398"/>
            <a:ext cx="3649825" cy="3172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1225" y="3886200"/>
            <a:ext cx="191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CRUCIAL!!!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722284" y="1476025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platforms/striker.txt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52" y="2415646"/>
            <a:ext cx="8131294" cy="2655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Perception Processor 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 bwMode="auto">
          <a:xfrm rot="10800000">
            <a:off x="5066954" y="3361852"/>
            <a:ext cx="1824912" cy="31724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866" y="3281924"/>
            <a:ext cx="191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CRUCIAL!!!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3594392" y="1973818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platforms/striker.txt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8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95" y="2288645"/>
            <a:ext cx="5789418" cy="27574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49" y="228600"/>
            <a:ext cx="8382000" cy="794064"/>
          </a:xfrm>
        </p:spPr>
        <p:txBody>
          <a:bodyPr/>
          <a:lstStyle/>
          <a:p>
            <a:r>
              <a:rPr lang="en-US" sz="3000" dirty="0"/>
              <a:t>Link COMM Device to Behavior </a:t>
            </a:r>
            <a:r>
              <a:rPr lang="en-US" sz="3000" dirty="0" smtClean="0"/>
              <a:t>Tree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981301" y="3809620"/>
            <a:ext cx="3164006" cy="516847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484957" y="1919313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561" y="1744133"/>
            <a:ext cx="7863544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738664"/>
          </a:xfrm>
        </p:spPr>
        <p:txBody>
          <a:bodyPr/>
          <a:lstStyle/>
          <a:p>
            <a:r>
              <a:rPr lang="en-US" dirty="0"/>
              <a:t>Behavior: Planned Route 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3775442" y="2336104"/>
            <a:ext cx="262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Named for behavior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010332" y="1884092"/>
            <a:ext cx="1333069" cy="4743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 flipV="1">
            <a:off x="2913321" y="2196145"/>
            <a:ext cx="862121" cy="324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1616961" y="1374801"/>
            <a:ext cx="5994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/behavior_planned_route.txt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3"/>
          <p:cNvSpPr txBox="1">
            <a:spLocks noChangeArrowheads="1"/>
          </p:cNvSpPr>
          <p:nvPr/>
        </p:nvSpPr>
        <p:spPr bwMode="auto">
          <a:xfrm>
            <a:off x="393405" y="1251098"/>
            <a:ext cx="824023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pursue-target behavior parameter examples</a:t>
            </a: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All parameters are related to choosing who to pursue and how to fly</a:t>
            </a: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debugging 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mDrawSteering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‒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target point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WsfTrackId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mTargetId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WsfGeoPoint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mTargetPoint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mTargetSpeed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Font typeface="Arial" panose="020B0604020202020204" pitchFamily="34" charset="0"/>
              <a:buChar char="‒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flying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mMatchSpeedDistanceMin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1852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# 5 miles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mMatchSpeedDistanceMax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1852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33CC33"/>
                </a:solidFill>
                <a:latin typeface="Courier New" pitchFamily="49" charset="0"/>
                <a:cs typeface="Courier New" pitchFamily="49" charset="0"/>
              </a:rPr>
              <a:t># 30 miles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mWaitSpeed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250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MATH.</a:t>
            </a:r>
            <a:r>
              <a:rPr lang="en-US" sz="1400" dirty="0">
                <a:solidFill>
                  <a:srgbClr val="0558FF"/>
                </a:solidFill>
                <a:latin typeface="Courier New" pitchFamily="49" charset="0"/>
                <a:cs typeface="Courier New" pitchFamily="49" charset="0"/>
              </a:rPr>
              <a:t> MPS_PER_NMPH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 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mInterceptSpeed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600.0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MATH.</a:t>
            </a:r>
            <a:r>
              <a:rPr lang="en-US" sz="1400" dirty="0">
                <a:solidFill>
                  <a:srgbClr val="0558FF"/>
                </a:solidFill>
                <a:latin typeface="Courier New" pitchFamily="49" charset="0"/>
                <a:cs typeface="Courier New" pitchFamily="49" charset="0"/>
              </a:rPr>
              <a:t>MPS_PER_NMPH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mDefaultAccel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7.5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Earth.</a:t>
            </a:r>
            <a:r>
              <a:rPr lang="en-US" sz="1400" dirty="0" err="1">
                <a:solidFill>
                  <a:srgbClr val="0558FF"/>
                </a:solidFill>
                <a:latin typeface="Courier New" pitchFamily="49" charset="0"/>
                <a:cs typeface="Courier New" pitchFamily="49" charset="0"/>
              </a:rPr>
              <a:t>ACCEL_OF_GRAVITY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etc.</a:t>
            </a:r>
          </a:p>
          <a:p>
            <a:pPr marL="1200150" lvl="2" indent="-285750">
              <a:buFont typeface="Arial" panose="020B0604020202020204" pitchFamily="34" charset="0"/>
              <a:buChar char="‒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off-limit variables (not for user editing)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WsfDraw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mLastTime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200"/>
              <a:t>Pursue Target Behavior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382000" cy="710964"/>
          </a:xfrm>
        </p:spPr>
        <p:txBody>
          <a:bodyPr/>
          <a:lstStyle/>
          <a:p>
            <a:r>
              <a:rPr lang="en-US" sz="3000" dirty="0"/>
              <a:t>Behavior: Pursue Weapon Task </a:t>
            </a:r>
            <a:r>
              <a:rPr lang="en-US" sz="3000" dirty="0" smtClean="0"/>
              <a:t>Target</a:t>
            </a:r>
            <a:endParaRPr lang="en-US" sz="15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1600200"/>
            <a:ext cx="6096000" cy="41527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19667" y="1230868"/>
            <a:ext cx="7247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/behavior_pursue_weapon_task_target.txt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958" y="1306033"/>
            <a:ext cx="8910084" cy="4525963"/>
          </a:xfrm>
        </p:spPr>
        <p:txBody>
          <a:bodyPr>
            <a:normAutofit/>
          </a:bodyPr>
          <a:lstStyle/>
          <a:p>
            <a:r>
              <a:rPr lang="en-US" dirty="0"/>
              <a:t>Theory</a:t>
            </a:r>
          </a:p>
          <a:p>
            <a:pPr lvl="1"/>
            <a:r>
              <a:rPr lang="en-US" dirty="0"/>
              <a:t>Behavior Trees</a:t>
            </a:r>
          </a:p>
          <a:p>
            <a:pPr lvl="1"/>
            <a:endParaRPr lang="en-US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Add blue CAP (combat air patrol) agents (strikers)</a:t>
            </a:r>
          </a:p>
          <a:p>
            <a:pPr lvl="2"/>
            <a:r>
              <a:rPr lang="en-US" dirty="0"/>
              <a:t>Use behavior tree for </a:t>
            </a:r>
            <a:r>
              <a:rPr lang="en-US" u="sng" dirty="0"/>
              <a:t>planned route</a:t>
            </a:r>
            <a:r>
              <a:rPr lang="en-US" dirty="0"/>
              <a:t> / </a:t>
            </a:r>
            <a:r>
              <a:rPr lang="en-US" u="sng" dirty="0"/>
              <a:t>pursue target</a:t>
            </a:r>
            <a:r>
              <a:rPr lang="en-US" dirty="0"/>
              <a:t> behaviors</a:t>
            </a:r>
          </a:p>
          <a:p>
            <a:pPr lvl="1"/>
            <a:r>
              <a:rPr lang="en-US" dirty="0"/>
              <a:t>Add blue flight lead</a:t>
            </a:r>
          </a:p>
          <a:p>
            <a:pPr lvl="2"/>
            <a:r>
              <a:rPr lang="en-US" dirty="0"/>
              <a:t>Uses same Quantum Tasker as ship</a:t>
            </a:r>
          </a:p>
          <a:p>
            <a:pPr lvl="3"/>
            <a:r>
              <a:rPr lang="en-US" dirty="0"/>
              <a:t>Simple WEAPON tasks</a:t>
            </a:r>
          </a:p>
          <a:p>
            <a:pPr lvl="1"/>
            <a:endParaRPr lang="en-US" dirty="0"/>
          </a:p>
          <a:p>
            <a:r>
              <a:rPr lang="en-US" dirty="0"/>
              <a:t>Will build on this to control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5713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000" dirty="0"/>
              <a:t>Engage Target Behavior </a:t>
            </a:r>
            <a:r>
              <a:rPr lang="en-US" sz="3000" dirty="0" smtClean="0"/>
              <a:t>Parameters</a:t>
            </a:r>
            <a:endParaRPr lang="en-US" sz="1400" dirty="0"/>
          </a:p>
        </p:txBody>
      </p:sp>
      <p:sp>
        <p:nvSpPr>
          <p:cNvPr id="57347" name="TextBox 33"/>
          <p:cNvSpPr txBox="1">
            <a:spLocks noChangeArrowheads="1"/>
          </p:cNvSpPr>
          <p:nvPr/>
        </p:nvSpPr>
        <p:spPr bwMode="auto">
          <a:xfrm>
            <a:off x="304800" y="1371600"/>
            <a:ext cx="8594651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engage-target behavior parameter examples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</a:rPr>
              <a:t>All parameters are related to choosing &amp; limiting the shot of a weapon on a threat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endParaRPr lang="en-US" sz="1800" b="1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platform / agent specific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mCoopEngageOne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mMaxFiringRollAngle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threat specific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ThreatTypeRequiredTrackQuality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"bomber"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0.49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ThreatTypeSalvo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sam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              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weapon + threat specific (complex types)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DefaultPercentRangeMax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0.80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DefaultPercentRangeMin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1.20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WeaponThreatRmaxMap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err="1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base_weapon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].Set(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"fighter"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0.80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0039A6"/>
              </a:buClr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05800" cy="655564"/>
          </a:xfrm>
        </p:spPr>
        <p:txBody>
          <a:bodyPr/>
          <a:lstStyle/>
          <a:p>
            <a:r>
              <a:rPr lang="en-US" sz="2500" dirty="0"/>
              <a:t>Behavior: Engage Weapon Task </a:t>
            </a:r>
            <a:r>
              <a:rPr lang="en-US" sz="2500" dirty="0" smtClean="0"/>
              <a:t>Target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920563" y="1459468"/>
            <a:ext cx="728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/behavior_engage_weapon_task_target.txt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800" y="1828800"/>
            <a:ext cx="8616857" cy="360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Review: Explicit Weapon</a:t>
            </a: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269630" y="1429966"/>
            <a:ext cx="8581293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A weapon platform is created of “</a:t>
            </a:r>
            <a:r>
              <a:rPr lang="en-US" sz="2000" b="1" dirty="0" err="1">
                <a:solidFill>
                  <a:schemeClr val="tx1"/>
                </a:solidFill>
              </a:rPr>
              <a:t>launched_platform_type</a:t>
            </a:r>
            <a:r>
              <a:rPr lang="en-US" sz="2000" b="1" dirty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It is given the target track in its current state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The weapon platform is added the simulation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It can update its own target track by:</a:t>
            </a:r>
          </a:p>
          <a:p>
            <a:pPr marL="1257300" lvl="2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Its own sensors (if it has any)</a:t>
            </a:r>
          </a:p>
          <a:p>
            <a:pPr marL="1257300" lvl="2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Receiving track messages from off-board supplier (uplink)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Or it can use a WSF_PERFECT_TRACKER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If a target track is not updated after the weapon is fired: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The weapon will continue to extrapolate the target forward in time based on the original track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Launch Computer</a:t>
            </a:r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269630" y="1503363"/>
            <a:ext cx="858129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Ideal use case for launch decision: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Weapon already has a launch computer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WSF_AIR_TO_AIR_LAUNCH_COMPUTER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WSF_ATG_LAUNCH_COMPUTER</a:t>
            </a:r>
          </a:p>
          <a:p>
            <a:pPr marL="12573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Etc…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A Launch Computer uses preprocessed launch tables / LARs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000" b="1" dirty="0">
                <a:solidFill>
                  <a:schemeClr val="tx1"/>
                </a:solidFill>
              </a:rPr>
              <a:t>Tables generated by released weapon_tools.exe</a:t>
            </a:r>
          </a:p>
          <a:p>
            <a:pPr indent="228600">
              <a:buClr>
                <a:srgbClr val="0039A6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5207"/>
            <a:ext cx="8229600" cy="86793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Weapon Data </a:t>
            </a:r>
            <a:r>
              <a:rPr lang="en-US" dirty="0" err="1" smtClean="0"/>
              <a:t>Struct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55299" name="TextBox 2"/>
          <p:cNvSpPr txBox="1">
            <a:spLocks noChangeArrowheads="1"/>
          </p:cNvSpPr>
          <p:nvPr/>
        </p:nvSpPr>
        <p:spPr bwMode="auto">
          <a:xfrm>
            <a:off x="1" y="1394702"/>
            <a:ext cx="3505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Create </a:t>
            </a:r>
            <a:r>
              <a:rPr lang="en-US" b="1" dirty="0" err="1"/>
              <a:t>w</a:t>
            </a:r>
            <a:r>
              <a:rPr lang="en-US" b="1" dirty="0" err="1">
                <a:solidFill>
                  <a:schemeClr val="tx1"/>
                </a:solidFill>
              </a:rPr>
              <a:t>eaponData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915987" lvl="3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b="1" dirty="0"/>
              <a:t>Will contain info about the weapon.</a:t>
            </a:r>
            <a:endParaRPr lang="en-US" b="1" dirty="0">
              <a:solidFill>
                <a:schemeClr val="tx1"/>
              </a:solidFill>
            </a:endParaRP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Map weapon name to </a:t>
            </a:r>
            <a:r>
              <a:rPr lang="en-US" b="1" dirty="0" err="1">
                <a:solidFill>
                  <a:schemeClr val="tx1"/>
                </a:solidFill>
              </a:rPr>
              <a:t>weaponData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struct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Inform behavior scripts with this user defined data</a:t>
            </a: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Lower fidelity, but fast turn-around for users</a:t>
            </a:r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/>
          </a:p>
          <a:p>
            <a:pPr marL="458787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Not required, but used in the AFSIM demos.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1" y="1791866"/>
            <a:ext cx="5046670" cy="44467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324591" y="1422534"/>
            <a:ext cx="5407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/common/weapon_defs.txt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Also Contains Scripts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462" y="1629569"/>
            <a:ext cx="7839075" cy="4010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sz="3200" i="1"/>
              <a:t>weapon_def.txt</a:t>
            </a:r>
            <a:r>
              <a:rPr lang="en-US" sz="3200"/>
              <a:t> File Included Twice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98" y="1360967"/>
            <a:ext cx="911210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weapon_def.txt file is “included” twice: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The behavior and the processor both need the data and the scripts</a:t>
            </a:r>
          </a:p>
          <a:p>
            <a:r>
              <a:rPr lang="en-US" dirty="0"/>
              <a:t>The </a:t>
            </a:r>
            <a:r>
              <a:rPr lang="en-US" i="1" dirty="0" err="1"/>
              <a:t>include_once</a:t>
            </a:r>
            <a:r>
              <a:rPr lang="en-US" dirty="0"/>
              <a:t> causes it to only be referenced one time </a:t>
            </a:r>
          </a:p>
          <a:p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5967413" cy="11117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 b="12911"/>
          <a:stretch>
            <a:fillRect/>
          </a:stretch>
        </p:blipFill>
        <p:spPr bwMode="auto">
          <a:xfrm>
            <a:off x="1066800" y="3200400"/>
            <a:ext cx="6505575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007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926" y="3096115"/>
            <a:ext cx="7032536" cy="2431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94064"/>
          </a:xfrm>
        </p:spPr>
        <p:txBody>
          <a:bodyPr/>
          <a:lstStyle/>
          <a:p>
            <a:r>
              <a:rPr lang="en-US" dirty="0"/>
              <a:t>Processor on Flight </a:t>
            </a:r>
            <a:r>
              <a:rPr lang="en-US" dirty="0" smtClean="0"/>
              <a:t>Lead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1025856" y="3739481"/>
            <a:ext cx="5497774" cy="120100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10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792" y="1676400"/>
            <a:ext cx="8710415" cy="107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544112" y="1759025"/>
            <a:ext cx="7888688" cy="27683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47827" y="1291666"/>
            <a:ext cx="24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platforms/flight_lead.txt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07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353" y="1666703"/>
            <a:ext cx="8897294" cy="708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007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352" y="2679201"/>
            <a:ext cx="8646769" cy="3298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3436"/>
            <a:ext cx="8382000" cy="710964"/>
          </a:xfrm>
        </p:spPr>
        <p:txBody>
          <a:bodyPr/>
          <a:lstStyle/>
          <a:p>
            <a:r>
              <a:rPr lang="en-US" sz="2900" dirty="0"/>
              <a:t>Flight Lead Quantum Tasker </a:t>
            </a:r>
            <a:r>
              <a:rPr lang="en-US" sz="2900" dirty="0" smtClean="0"/>
              <a:t>Processor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259609" y="1297371"/>
            <a:ext cx="6624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aifl</a:t>
            </a:r>
            <a:r>
              <a:rPr lang="en-US" dirty="0"/>
              <a:t>/fl_quantum_tasker_very_simple.txt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382000" cy="710964"/>
          </a:xfrm>
        </p:spPr>
        <p:txBody>
          <a:bodyPr/>
          <a:lstStyle/>
          <a:p>
            <a:r>
              <a:rPr lang="en-US" dirty="0"/>
              <a:t>Flight Lead Task </a:t>
            </a:r>
            <a:r>
              <a:rPr lang="en-US" dirty="0" smtClean="0"/>
              <a:t>Generation</a:t>
            </a:r>
            <a:endParaRPr lang="en-US" sz="1600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88" y="1630218"/>
            <a:ext cx="8951167" cy="3452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08028"/>
              </p:ext>
            </p:extLst>
          </p:nvPr>
        </p:nvGraphicFramePr>
        <p:xfrm>
          <a:off x="5410200" y="4343400"/>
          <a:ext cx="3429000" cy="1676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23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5410200" y="4604270"/>
            <a:ext cx="838200" cy="14668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46343" y="1209565"/>
            <a:ext cx="661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aifl</a:t>
            </a:r>
            <a:r>
              <a:rPr lang="en-US" dirty="0"/>
              <a:t>/fl_quantum_tasker_very_simple.txt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 Concepts</a:t>
            </a:r>
          </a:p>
        </p:txBody>
      </p:sp>
      <p:sp>
        <p:nvSpPr>
          <p:cNvPr id="31748" name="Content Placeholder 2"/>
          <p:cNvSpPr>
            <a:spLocks noGrp="1"/>
          </p:cNvSpPr>
          <p:nvPr>
            <p:ph idx="1"/>
          </p:nvPr>
        </p:nvSpPr>
        <p:spPr>
          <a:xfrm>
            <a:off x="147637" y="1508124"/>
            <a:ext cx="8858139" cy="4892675"/>
          </a:xfrm>
        </p:spPr>
        <p:txBody>
          <a:bodyPr lIns="91440" tIns="45720" rIns="91440" bIns="45720">
            <a:normAutofit fontScale="92500" lnSpcReduction="10000"/>
          </a:bodyPr>
          <a:lstStyle/>
          <a:p>
            <a:pPr marL="225425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Behavior Trees</a:t>
            </a:r>
          </a:p>
          <a:p>
            <a:pPr marL="735516" lvl="1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Defines </a:t>
            </a:r>
            <a:r>
              <a:rPr lang="en-US" i="1" dirty="0">
                <a:solidFill>
                  <a:srgbClr val="FF0000"/>
                </a:solidFill>
              </a:rPr>
              <a:t>behaviors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as bite-size pieces</a:t>
            </a:r>
          </a:p>
          <a:p>
            <a:pPr marL="735516" lvl="1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Defines the </a:t>
            </a:r>
            <a:r>
              <a:rPr lang="en-US" i="1" dirty="0">
                <a:solidFill>
                  <a:srgbClr val="FF0000"/>
                </a:solidFill>
              </a:rPr>
              <a:t>branches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that hold behaviors together in relation</a:t>
            </a:r>
          </a:p>
          <a:p>
            <a:pPr marL="735516" lvl="1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Defines the </a:t>
            </a:r>
            <a:r>
              <a:rPr lang="en-US" i="1" dirty="0">
                <a:solidFill>
                  <a:srgbClr val="FF0000"/>
                </a:solidFill>
              </a:rPr>
              <a:t>process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that determines which behaviors are executed</a:t>
            </a:r>
          </a:p>
          <a:p>
            <a:pPr marL="735516" lvl="1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Invisible “root” node at the top</a:t>
            </a:r>
          </a:p>
          <a:p>
            <a:pPr marL="735516" lvl="1" indent="-225425" defTabSz="885825"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225425" indent="-225425" defTabSz="885825">
              <a:defRPr/>
            </a:pPr>
            <a:r>
              <a:rPr lang="en-US" dirty="0">
                <a:solidFill>
                  <a:srgbClr val="000000"/>
                </a:solidFill>
              </a:rPr>
              <a:t>Behaviors</a:t>
            </a:r>
          </a:p>
          <a:p>
            <a:pPr marL="687388" lvl="1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Define some specific action to perform</a:t>
            </a:r>
          </a:p>
          <a:p>
            <a:pPr marL="687388" lvl="1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Self-aware of what conditions are required to perform their action</a:t>
            </a:r>
          </a:p>
          <a:p>
            <a:pPr marL="687388" lvl="1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Manifested in RIPR as a script definition</a:t>
            </a:r>
          </a:p>
          <a:p>
            <a:pPr marL="687388" lvl="1" indent="-233363" defTabSz="885825">
              <a:defRPr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marL="230188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Branches (or </a:t>
            </a:r>
            <a:r>
              <a:rPr lang="en-US" i="1" dirty="0">
                <a:solidFill>
                  <a:srgbClr val="FF0000"/>
                </a:solidFill>
                <a:cs typeface="Arial" pitchFamily="34" charset="0"/>
              </a:rPr>
              <a:t>intermediate nodes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)</a:t>
            </a:r>
          </a:p>
          <a:p>
            <a:pPr marL="687388" lvl="1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Each node can have child nodes, through a type of branch</a:t>
            </a:r>
          </a:p>
          <a:p>
            <a:pPr marL="687388" lvl="1" indent="-233363" defTabSz="885825">
              <a:defRPr/>
            </a:pP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Types: parallel, sequence, &amp; selector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1" y="1752600"/>
            <a:ext cx="8264223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121400" y="4419600"/>
            <a:ext cx="233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checks if weapon is capable (</a:t>
            </a:r>
            <a:r>
              <a:rPr lang="en-US" sz="2000" b="1" err="1">
                <a:solidFill>
                  <a:srgbClr val="FF0000"/>
                </a:solidFill>
              </a:rPr>
              <a:t>WeaponData</a:t>
            </a:r>
            <a:r>
              <a:rPr 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191" y="158088"/>
            <a:ext cx="8382000" cy="738664"/>
          </a:xfrm>
        </p:spPr>
        <p:txBody>
          <a:bodyPr/>
          <a:lstStyle/>
          <a:p>
            <a:r>
              <a:rPr lang="en-US" dirty="0"/>
              <a:t>Confirm Weapon </a:t>
            </a:r>
            <a:r>
              <a:rPr lang="en-US" dirty="0" smtClean="0"/>
              <a:t>Capability</a:t>
            </a:r>
            <a:endParaRPr lang="en-US" sz="170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943600" y="4419600"/>
            <a:ext cx="1643418" cy="56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33520" y="1383268"/>
            <a:ext cx="6645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aifl</a:t>
            </a:r>
            <a:r>
              <a:rPr lang="en-US" dirty="0"/>
              <a:t>/fl_quantum_tasker_very_simple.txt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44" y="1676400"/>
            <a:ext cx="7220910" cy="30878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New Scenario </a:t>
            </a:r>
            <a:r>
              <a:rPr lang="en-US" dirty="0" smtClean="0"/>
              <a:t>File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733107" y="3790507"/>
            <a:ext cx="5954234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96242" y="1307068"/>
            <a:ext cx="15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run_course.txt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we have shots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Shooting!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07" y="1616351"/>
            <a:ext cx="6347196" cy="4555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-276448" y="1461447"/>
            <a:ext cx="942044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 two new behavior nodes: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fail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that always fails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pass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” that always passes</a:t>
            </a:r>
          </a:p>
          <a:p>
            <a:pPr marL="1828800" lvl="3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Put a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writeln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 comment in the precondition and 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execute blocks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to show what does / does not execute</a:t>
            </a:r>
          </a:p>
          <a:p>
            <a:pPr marL="914400" lvl="1" indent="-457200"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 additional nodes to the striker behavior tree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a sequence node, with a few pass &amp; fail children, any order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a selector node, with a few pass &amp; fail children, any order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a parallel node, with a few pass &amp; fail children, any order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Nest one of these intermediates as the first child of another</a:t>
            </a:r>
          </a:p>
          <a:p>
            <a:pPr marL="914400" lvl="1" indent="-457200"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Hints: 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The top level node is an implicit parallel node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able to: </a:t>
            </a:r>
          </a:p>
          <a:p>
            <a:pPr lvl="1"/>
            <a:r>
              <a:rPr lang="en-US" dirty="0"/>
              <a:t>Describe behavior trees in AFSIM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a behavior </a:t>
            </a:r>
            <a:r>
              <a:rPr lang="en-US" dirty="0"/>
              <a:t>node</a:t>
            </a:r>
          </a:p>
          <a:p>
            <a:pPr lvl="1"/>
            <a:r>
              <a:rPr lang="en-US" dirty="0"/>
              <a:t>Modify a behavior tree</a:t>
            </a:r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 bwMode="auto">
          <a:xfrm>
            <a:off x="3751944" y="2952750"/>
            <a:ext cx="122078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Intermediate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 Tree Concepts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555099" y="1828800"/>
            <a:ext cx="1038225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Root Node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454413" y="3962161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Leaf Node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(Behavior)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259699" y="2952750"/>
            <a:ext cx="122078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Intermediate Node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 bwMode="auto">
          <a:xfrm flipH="1">
            <a:off x="1870093" y="2384425"/>
            <a:ext cx="1204119" cy="568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 bwMode="auto">
          <a:xfrm>
            <a:off x="3240899" y="3962161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Leaf Node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(Behavior)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947217" y="3962161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Leaf Node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(Behavior)</a:t>
            </a:r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 bwMode="auto">
          <a:xfrm flipH="1">
            <a:off x="3761599" y="3489325"/>
            <a:ext cx="581672" cy="47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12" idx="0"/>
          </p:cNvCxnSpPr>
          <p:nvPr/>
        </p:nvCxnSpPr>
        <p:spPr bwMode="auto">
          <a:xfrm>
            <a:off x="1870093" y="3508375"/>
            <a:ext cx="597824" cy="4537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 bwMode="auto">
          <a:xfrm flipH="1">
            <a:off x="1268413" y="3508375"/>
            <a:ext cx="601680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 bwMode="auto">
          <a:xfrm>
            <a:off x="3074212" y="2384425"/>
            <a:ext cx="1253220" cy="56832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flipH="1">
            <a:off x="658167" y="4541598"/>
            <a:ext cx="610246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>
            <a:off x="4343270" y="3489325"/>
            <a:ext cx="631843" cy="477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 bwMode="auto">
          <a:xfrm>
            <a:off x="228600" y="500514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Leaf Node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(Behavior)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1366192" y="5005148"/>
            <a:ext cx="1041400" cy="5603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Leaf Node</a:t>
            </a: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(Behavior)</a:t>
            </a:r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 bwMode="auto">
          <a:xfrm>
            <a:off x="1268413" y="4541598"/>
            <a:ext cx="618479" cy="463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 bwMode="auto">
          <a:xfrm>
            <a:off x="650099" y="3962161"/>
            <a:ext cx="1220787" cy="555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Intermediate Node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6200" y="1588532"/>
            <a:ext cx="5562600" cy="435506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057400" y="1219200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Behavior Tree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38800" y="1981200"/>
            <a:ext cx="35052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Goal is to decide what leaf node(s) are to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Logic starts at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Each node will evaluate its child nodes sequentially.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Arial" pitchFamily="34" charset="0"/>
                <a:cs typeface="Arial" pitchFamily="34" charset="0"/>
              </a:rPr>
              <a:t>Intermediate nodes may not evaluate all of their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9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 Operation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141564" y="1371932"/>
            <a:ext cx="8860871" cy="4757737"/>
          </a:xfrm>
        </p:spPr>
        <p:txBody>
          <a:bodyPr lIns="91440" tIns="45720" rIns="91440" bIns="45720">
            <a:normAutofit/>
          </a:bodyPr>
          <a:lstStyle/>
          <a:p>
            <a:r>
              <a:rPr lang="en-US" sz="1700" dirty="0"/>
              <a:t>Each node has two required pieces:</a:t>
            </a:r>
          </a:p>
          <a:p>
            <a:pPr lvl="1"/>
            <a:r>
              <a:rPr lang="en-US" sz="1700" i="1" dirty="0"/>
              <a:t>precondition</a:t>
            </a:r>
            <a:r>
              <a:rPr lang="en-US" sz="1700" dirty="0"/>
              <a:t> – Block of script that returns a bool (true/false).</a:t>
            </a:r>
          </a:p>
          <a:p>
            <a:pPr lvl="1"/>
            <a:r>
              <a:rPr lang="en-US" sz="1700" i="1" dirty="0"/>
              <a:t>execute</a:t>
            </a:r>
            <a:r>
              <a:rPr lang="en-US" sz="1700" dirty="0"/>
              <a:t> – Block of script that runs only if the precondition returned “true”.</a:t>
            </a:r>
          </a:p>
          <a:p>
            <a:endParaRPr lang="en-US" sz="1700" dirty="0"/>
          </a:p>
          <a:p>
            <a:r>
              <a:rPr lang="en-US" sz="1700" dirty="0"/>
              <a:t>A node can only be executed if:</a:t>
            </a:r>
          </a:p>
          <a:p>
            <a:pPr lvl="1"/>
            <a:r>
              <a:rPr lang="en-US" sz="1700" dirty="0"/>
              <a:t>It is visited by the tree</a:t>
            </a:r>
          </a:p>
          <a:p>
            <a:pPr lvl="1"/>
            <a:r>
              <a:rPr lang="en-US" sz="1700" dirty="0"/>
              <a:t>Its precondition passes  (returns true)</a:t>
            </a:r>
          </a:p>
          <a:p>
            <a:endParaRPr lang="en-US" sz="1700" dirty="0"/>
          </a:p>
          <a:p>
            <a:r>
              <a:rPr lang="en-US" sz="1700" dirty="0"/>
              <a:t>For behavior nodes (leaf nodes)</a:t>
            </a:r>
          </a:p>
          <a:p>
            <a:pPr lvl="1"/>
            <a:r>
              <a:rPr lang="en-US" sz="1700" dirty="0"/>
              <a:t>They have unique names, and can be referenced by name</a:t>
            </a:r>
          </a:p>
          <a:p>
            <a:pPr lvl="1"/>
            <a:r>
              <a:rPr lang="en-US" sz="1700" dirty="0"/>
              <a:t>Their preconditions are explicit, defined by the user through script</a:t>
            </a:r>
          </a:p>
          <a:p>
            <a:pPr lvl="1"/>
            <a:r>
              <a:rPr lang="en-US" sz="1700" dirty="0"/>
              <a:t>Their execution/action is explicit, defined by the user through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Behavior Tree Operation 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98424" y="1414463"/>
            <a:ext cx="8939249" cy="4910137"/>
          </a:xfrm>
        </p:spPr>
        <p:txBody>
          <a:bodyPr lIns="91440" tIns="45720" rIns="91440" bIns="45720"/>
          <a:lstStyle/>
          <a:p>
            <a:r>
              <a:rPr lang="en-US" sz="1800" dirty="0"/>
              <a:t>For intermediate nodes</a:t>
            </a:r>
          </a:p>
          <a:p>
            <a:pPr lvl="1"/>
            <a:r>
              <a:rPr lang="en-US" sz="1800" dirty="0"/>
              <a:t>They pass their preconditions by default</a:t>
            </a:r>
          </a:p>
          <a:p>
            <a:pPr lvl="1"/>
            <a:r>
              <a:rPr lang="en-US" sz="1800" dirty="0"/>
              <a:t>They “execute” by simply running [none, some, or all of] their children</a:t>
            </a:r>
          </a:p>
          <a:p>
            <a:pPr lvl="1"/>
            <a:r>
              <a:rPr lang="en-US" sz="1800" dirty="0"/>
              <a:t>There are three types of intermediate nodes</a:t>
            </a:r>
          </a:p>
          <a:p>
            <a:pPr lvl="2"/>
            <a:r>
              <a:rPr lang="en-US" sz="1800" dirty="0"/>
              <a:t>A parallel node tries to run </a:t>
            </a:r>
            <a:r>
              <a:rPr lang="en-US" sz="1800" dirty="0">
                <a:solidFill>
                  <a:srgbClr val="FF0000"/>
                </a:solidFill>
              </a:rPr>
              <a:t>all</a:t>
            </a:r>
            <a:r>
              <a:rPr lang="en-US" sz="1800" dirty="0"/>
              <a:t> children</a:t>
            </a:r>
          </a:p>
          <a:p>
            <a:pPr lvl="2"/>
            <a:r>
              <a:rPr lang="en-US" sz="1800" dirty="0"/>
              <a:t>A selector node tries to run its children </a:t>
            </a:r>
            <a:r>
              <a:rPr lang="en-US" sz="1800" dirty="0">
                <a:solidFill>
                  <a:srgbClr val="FF0000"/>
                </a:solidFill>
              </a:rPr>
              <a:t>until one runs</a:t>
            </a:r>
          </a:p>
          <a:p>
            <a:pPr lvl="2"/>
            <a:r>
              <a:rPr lang="en-US" sz="1800" dirty="0"/>
              <a:t>A sequence node tries to run its children </a:t>
            </a:r>
            <a:r>
              <a:rPr lang="en-US" sz="1800" dirty="0">
                <a:solidFill>
                  <a:srgbClr val="FF0000"/>
                </a:solidFill>
              </a:rPr>
              <a:t>until one fails</a:t>
            </a:r>
          </a:p>
          <a:p>
            <a:pPr lvl="1"/>
            <a:r>
              <a:rPr lang="en-US" sz="1800" dirty="0"/>
              <a:t>For nesting purpose, an intermediate node returns true if any of its children ran (precondition returned “true”)</a:t>
            </a:r>
          </a:p>
          <a:p>
            <a:pPr lvl="1"/>
            <a:endParaRPr lang="en-US" sz="1800" dirty="0"/>
          </a:p>
          <a:p>
            <a:r>
              <a:rPr lang="en-US" sz="1800" dirty="0"/>
              <a:t>A Behavior tree starts execution at the invisible root node</a:t>
            </a:r>
          </a:p>
          <a:p>
            <a:pPr lvl="1"/>
            <a:r>
              <a:rPr lang="en-US" sz="1800" dirty="0"/>
              <a:t>This root node is a parallel node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Intermediate Node Examples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54012" y="2174005"/>
            <a:ext cx="4683125" cy="1539875"/>
            <a:chOff x="2178908" y="1948248"/>
            <a:chExt cx="4683211" cy="1540476"/>
          </a:xfrm>
        </p:grpSpPr>
        <p:sp>
          <p:nvSpPr>
            <p:cNvPr id="11" name="Rounded Rectangle 10"/>
            <p:cNvSpPr/>
            <p:nvPr/>
          </p:nvSpPr>
          <p:spPr>
            <a:xfrm>
              <a:off x="4012505" y="1948248"/>
              <a:ext cx="1036656" cy="5558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Selector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78908" y="2932882"/>
              <a:ext cx="1038244" cy="5558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Fail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18769" y="2912236"/>
              <a:ext cx="1033481" cy="55584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Pass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22116" y="2915412"/>
              <a:ext cx="1041419" cy="5606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Considered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820700" y="2915412"/>
              <a:ext cx="1041419" cy="56060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Considered</a:t>
              </a:r>
            </a:p>
          </p:txBody>
        </p:sp>
        <p:cxnSp>
          <p:nvCxnSpPr>
            <p:cNvPr id="18" name="Straight Arrow Connector 17"/>
            <p:cNvCxnSpPr>
              <a:stCxn id="11" idx="2"/>
              <a:endCxn id="13" idx="0"/>
            </p:cNvCxnSpPr>
            <p:nvPr/>
          </p:nvCxnSpPr>
          <p:spPr>
            <a:xfrm flipH="1">
              <a:off x="2698031" y="2504090"/>
              <a:ext cx="1832009" cy="428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2"/>
              <a:endCxn id="14" idx="0"/>
            </p:cNvCxnSpPr>
            <p:nvPr/>
          </p:nvCxnSpPr>
          <p:spPr>
            <a:xfrm flipH="1">
              <a:off x="3936303" y="2504090"/>
              <a:ext cx="593736" cy="4081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15" idx="0"/>
            </p:cNvCxnSpPr>
            <p:nvPr/>
          </p:nvCxnSpPr>
          <p:spPr>
            <a:xfrm>
              <a:off x="4530039" y="2504090"/>
              <a:ext cx="612786" cy="411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2"/>
              <a:endCxn id="16" idx="0"/>
            </p:cNvCxnSpPr>
            <p:nvPr/>
          </p:nvCxnSpPr>
          <p:spPr>
            <a:xfrm>
              <a:off x="4530039" y="2504090"/>
              <a:ext cx="1811370" cy="4113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54012" y="4462626"/>
            <a:ext cx="4605338" cy="1528762"/>
            <a:chOff x="2467234" y="4011827"/>
            <a:chExt cx="4604950" cy="1528120"/>
          </a:xfrm>
        </p:grpSpPr>
        <p:sp>
          <p:nvSpPr>
            <p:cNvPr id="29" name="Rounded Rectangle 28"/>
            <p:cNvSpPr/>
            <p:nvPr/>
          </p:nvSpPr>
          <p:spPr>
            <a:xfrm>
              <a:off x="4221274" y="4011827"/>
              <a:ext cx="1038138" cy="55539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Sequence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29186" y="4975034"/>
              <a:ext cx="1033376" cy="55697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Pass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030872" y="4979795"/>
              <a:ext cx="1041312" cy="56015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Not Considered</a:t>
              </a:r>
            </a:p>
          </p:txBody>
        </p:sp>
        <p:cxnSp>
          <p:nvCxnSpPr>
            <p:cNvPr id="32" name="Straight Arrow Connector 31"/>
            <p:cNvCxnSpPr>
              <a:stCxn id="29" idx="2"/>
              <a:endCxn id="31" idx="0"/>
            </p:cNvCxnSpPr>
            <p:nvPr/>
          </p:nvCxnSpPr>
          <p:spPr>
            <a:xfrm>
              <a:off x="4740342" y="4567219"/>
              <a:ext cx="1811185" cy="4125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2467234" y="4975034"/>
              <a:ext cx="1033376" cy="556979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Pass</a:t>
              </a:r>
            </a:p>
          </p:txBody>
        </p:sp>
        <p:cxnSp>
          <p:nvCxnSpPr>
            <p:cNvPr id="34" name="Straight Arrow Connector 33"/>
            <p:cNvCxnSpPr>
              <a:stCxn id="29" idx="2"/>
              <a:endCxn id="33" idx="0"/>
            </p:cNvCxnSpPr>
            <p:nvPr/>
          </p:nvCxnSpPr>
          <p:spPr>
            <a:xfrm flipH="1">
              <a:off x="2984715" y="4567219"/>
              <a:ext cx="1755627" cy="407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4822886" y="4984555"/>
              <a:ext cx="1038138" cy="55539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Fail</a:t>
              </a:r>
            </a:p>
          </p:txBody>
        </p:sp>
        <p:cxnSp>
          <p:nvCxnSpPr>
            <p:cNvPr id="36" name="Straight Arrow Connector 35"/>
            <p:cNvCxnSpPr>
              <a:stCxn id="29" idx="2"/>
              <a:endCxn id="30" idx="0"/>
            </p:cNvCxnSpPr>
            <p:nvPr/>
          </p:nvCxnSpPr>
          <p:spPr>
            <a:xfrm flipH="1">
              <a:off x="4145081" y="4567219"/>
              <a:ext cx="595262" cy="407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  <a:endCxn id="35" idx="0"/>
            </p:cNvCxnSpPr>
            <p:nvPr/>
          </p:nvCxnSpPr>
          <p:spPr>
            <a:xfrm>
              <a:off x="4740342" y="4567219"/>
              <a:ext cx="601612" cy="4173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798" name="TextBox 40"/>
          <p:cNvSpPr txBox="1">
            <a:spLocks noChangeArrowheads="1"/>
          </p:cNvSpPr>
          <p:nvPr/>
        </p:nvSpPr>
        <p:spPr bwMode="auto">
          <a:xfrm>
            <a:off x="4716741" y="1481507"/>
            <a:ext cx="423587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Selector</a:t>
            </a:r>
            <a:r>
              <a:rPr lang="en-US" sz="1400" dirty="0">
                <a:solidFill>
                  <a:schemeClr val="tx1"/>
                </a:solidFill>
              </a:rPr>
              <a:t> nodes try to run only one child.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Evaluates one child’s precondition at a time.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Stops at first success.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Returns true if any children </a:t>
            </a:r>
            <a:r>
              <a:rPr lang="en-US" sz="1400" i="1" dirty="0"/>
              <a:t>PASS</a:t>
            </a:r>
            <a:r>
              <a:rPr lang="en-US" sz="1400" dirty="0"/>
              <a:t> their precondition.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Great for choosing one action among 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Put most important choices first!</a:t>
            </a:r>
          </a:p>
        </p:txBody>
      </p:sp>
      <p:sp>
        <p:nvSpPr>
          <p:cNvPr id="33799" name="TextBox 41"/>
          <p:cNvSpPr txBox="1">
            <a:spLocks noChangeArrowheads="1"/>
          </p:cNvSpPr>
          <p:nvPr/>
        </p:nvSpPr>
        <p:spPr bwMode="auto">
          <a:xfrm>
            <a:off x="4716741" y="4052693"/>
            <a:ext cx="433156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Sequence</a:t>
            </a:r>
            <a:r>
              <a:rPr lang="en-US" sz="1400" dirty="0">
                <a:solidFill>
                  <a:schemeClr val="tx1"/>
                </a:solidFill>
              </a:rPr>
              <a:t> nodes try to </a:t>
            </a:r>
            <a:r>
              <a:rPr lang="en-US" sz="1400" dirty="0"/>
              <a:t>run </a:t>
            </a:r>
            <a:r>
              <a:rPr lang="en-US" sz="1400" dirty="0">
                <a:solidFill>
                  <a:schemeClr val="tx1"/>
                </a:solidFill>
              </a:rPr>
              <a:t>all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Evaluates one child’s precondition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</a:rPr>
              <a:t>Stops at first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Returns true if any children </a:t>
            </a:r>
            <a:r>
              <a:rPr lang="en-US" sz="1400" i="1" dirty="0"/>
              <a:t>PASS</a:t>
            </a:r>
            <a:r>
              <a:rPr lang="en-US" sz="1400" dirty="0"/>
              <a:t> their precondition.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Great for specifying dependent behaviors.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Intermediate Node Examples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86000" y="3605952"/>
            <a:ext cx="4572000" cy="1539875"/>
            <a:chOff x="2253049" y="1948248"/>
            <a:chExt cx="4572000" cy="1540476"/>
          </a:xfrm>
        </p:grpSpPr>
        <p:sp>
          <p:nvSpPr>
            <p:cNvPr id="11" name="Rounded Rectangle 10"/>
            <p:cNvSpPr/>
            <p:nvPr/>
          </p:nvSpPr>
          <p:spPr>
            <a:xfrm>
              <a:off x="4011999" y="1948248"/>
              <a:ext cx="1038225" cy="55584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Parallel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18274" y="2912236"/>
              <a:ext cx="1035050" cy="55584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Pass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613662" y="2920177"/>
              <a:ext cx="1038225" cy="5558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Fail</a:t>
              </a:r>
            </a:p>
          </p:txBody>
        </p:sp>
        <p:cxnSp>
          <p:nvCxnSpPr>
            <p:cNvPr id="20" name="Straight Arrow Connector 19"/>
            <p:cNvCxnSpPr>
              <a:stCxn id="11" idx="2"/>
              <a:endCxn id="14" idx="0"/>
            </p:cNvCxnSpPr>
            <p:nvPr/>
          </p:nvCxnSpPr>
          <p:spPr>
            <a:xfrm flipH="1">
              <a:off x="3935799" y="2504090"/>
              <a:ext cx="595313" cy="4081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1" idx="2"/>
              <a:endCxn id="22" idx="0"/>
            </p:cNvCxnSpPr>
            <p:nvPr/>
          </p:nvCxnSpPr>
          <p:spPr>
            <a:xfrm>
              <a:off x="4531112" y="2504090"/>
              <a:ext cx="601662" cy="4160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2253049" y="2932882"/>
              <a:ext cx="1038225" cy="55584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Fail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91587" y="2924941"/>
              <a:ext cx="1033462" cy="555842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Pass</a:t>
              </a:r>
            </a:p>
          </p:txBody>
        </p:sp>
        <p:cxnSp>
          <p:nvCxnSpPr>
            <p:cNvPr id="28" name="Straight Arrow Connector 27"/>
            <p:cNvCxnSpPr>
              <a:stCxn id="11" idx="2"/>
              <a:endCxn id="29" idx="0"/>
            </p:cNvCxnSpPr>
            <p:nvPr/>
          </p:nvCxnSpPr>
          <p:spPr>
            <a:xfrm>
              <a:off x="4531112" y="2504090"/>
              <a:ext cx="1776412" cy="4208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27" idx="0"/>
            </p:cNvCxnSpPr>
            <p:nvPr/>
          </p:nvCxnSpPr>
          <p:spPr>
            <a:xfrm flipH="1">
              <a:off x="2772162" y="2504090"/>
              <a:ext cx="1758950" cy="4287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820" name="TextBox 34"/>
          <p:cNvSpPr txBox="1">
            <a:spLocks noChangeArrowheads="1"/>
          </p:cNvSpPr>
          <p:nvPr/>
        </p:nvSpPr>
        <p:spPr bwMode="auto">
          <a:xfrm>
            <a:off x="560987" y="1718497"/>
            <a:ext cx="860781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Parallel</a:t>
            </a:r>
            <a:r>
              <a:rPr lang="en-US" sz="2000" dirty="0">
                <a:solidFill>
                  <a:schemeClr val="tx1"/>
                </a:solidFill>
              </a:rPr>
              <a:t> nodes try to run all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Every child’s precondition is evaluated, independent of others’ return values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Returns true if any children’s preconditions PASSED.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Great for grouping any behaviors together.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93A763-8A36-4EE2-B41C-50BDFF6567C3}">
  <ds:schemaRefs>
    <ds:schemaRef ds:uri="43eac915-707e-47c7-93b3-adeec6563bb7"/>
    <ds:schemaRef ds:uri="604dcce3-32f8-4786-8650-340d9f5d06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DB89A-120B-4FDB-A5C1-112BD5C3B96B}">
  <ds:schemaRefs>
    <ds:schemaRef ds:uri="43eac915-707e-47c7-93b3-adeec6563bb7"/>
    <ds:schemaRef ds:uri="604dcce3-32f8-4786-8650-340d9f5d067d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0B6CA3-BF48-41F2-BB73-4755044E2F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2484</Words>
  <Application>Microsoft Office PowerPoint</Application>
  <PresentationFormat>On-screen Show (4:3)</PresentationFormat>
  <Paragraphs>485</Paragraphs>
  <Slides>46</Slides>
  <Notes>44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Learning Objectives</vt:lpstr>
      <vt:lpstr>Behavior Trees</vt:lpstr>
      <vt:lpstr>Behavior Tree Concepts</vt:lpstr>
      <vt:lpstr>Behavior Tree Concepts</vt:lpstr>
      <vt:lpstr>Behavior Tree Operation</vt:lpstr>
      <vt:lpstr>Behavior Tree Operation </vt:lpstr>
      <vt:lpstr>Intermediate Node Examples</vt:lpstr>
      <vt:lpstr>Intermediate Node Examples</vt:lpstr>
      <vt:lpstr>Intermediate Node Examples</vt:lpstr>
      <vt:lpstr>Behavior Tree Events</vt:lpstr>
      <vt:lpstr>Event Output Examples</vt:lpstr>
      <vt:lpstr>Behavior Trees – QUIZ 1</vt:lpstr>
      <vt:lpstr>Behavior Trees – QUIZ 1 Program</vt:lpstr>
      <vt:lpstr>Behavior Trees – Answer 1</vt:lpstr>
      <vt:lpstr>Behavior Trees – QUIZ 2</vt:lpstr>
      <vt:lpstr>Behavior Trees – Answer 2</vt:lpstr>
      <vt:lpstr>Bites Processor</vt:lpstr>
      <vt:lpstr>Simple Behavior Tree</vt:lpstr>
      <vt:lpstr>Behavior Template</vt:lpstr>
      <vt:lpstr>Behavior Example</vt:lpstr>
      <vt:lpstr>Flight Lead and Striker Platforms</vt:lpstr>
      <vt:lpstr>Additional Files</vt:lpstr>
      <vt:lpstr>Weapons and Behavior</vt:lpstr>
      <vt:lpstr>Perception Processor </vt:lpstr>
      <vt:lpstr>Link COMM Device to Behavior Tree</vt:lpstr>
      <vt:lpstr>Behavior: Planned Route </vt:lpstr>
      <vt:lpstr>Pursue Target Behavior Parameters</vt:lpstr>
      <vt:lpstr>Behavior: Pursue Weapon Task Target</vt:lpstr>
      <vt:lpstr>Engage Target Behavior Parameters</vt:lpstr>
      <vt:lpstr>Behavior: Engage Weapon Task Target</vt:lpstr>
      <vt:lpstr>Review: Explicit Weapon</vt:lpstr>
      <vt:lpstr>Launch Computer</vt:lpstr>
      <vt:lpstr>Weapon Data Struct </vt:lpstr>
      <vt:lpstr>Also Contains Scripts</vt:lpstr>
      <vt:lpstr>weapon_def.txt File Included Twice</vt:lpstr>
      <vt:lpstr>Processor on Flight Lead</vt:lpstr>
      <vt:lpstr>Flight Lead Quantum Tasker Processor</vt:lpstr>
      <vt:lpstr>Flight Lead Task Generation</vt:lpstr>
      <vt:lpstr>Confirm Weapon Capability</vt:lpstr>
      <vt:lpstr>New Scenario File</vt:lpstr>
      <vt:lpstr>Execution</vt:lpstr>
      <vt:lpstr>Shooting! </vt:lpstr>
      <vt:lpstr>Exercise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Behavior Trees and Pursue Behavior</dc:title>
  <dc:creator>Miller, Lawrence</dc:creator>
  <cp:lastModifiedBy>Miller, Lawrence</cp:lastModifiedBy>
  <cp:revision>18</cp:revision>
  <dcterms:created xsi:type="dcterms:W3CDTF">2012-03-21T14:48:14Z</dcterms:created>
  <dcterms:modified xsi:type="dcterms:W3CDTF">2022-01-06T21:59:27Z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