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86" r:id="rId5"/>
    <p:sldMasterId id="2147483698" r:id="rId6"/>
  </p:sldMasterIdLst>
  <p:notesMasterIdLst>
    <p:notesMasterId r:id="rId35"/>
  </p:notesMasterIdLst>
  <p:handoutMasterIdLst>
    <p:handoutMasterId r:id="rId36"/>
  </p:handoutMasterIdLst>
  <p:sldIdLst>
    <p:sldId id="424" r:id="rId7"/>
    <p:sldId id="398" r:id="rId8"/>
    <p:sldId id="399" r:id="rId9"/>
    <p:sldId id="400" r:id="rId10"/>
    <p:sldId id="401" r:id="rId11"/>
    <p:sldId id="402" r:id="rId12"/>
    <p:sldId id="417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8" r:id="rId22"/>
    <p:sldId id="423" r:id="rId23"/>
    <p:sldId id="419" r:id="rId24"/>
    <p:sldId id="411" r:id="rId25"/>
    <p:sldId id="412" r:id="rId26"/>
    <p:sldId id="413" r:id="rId27"/>
    <p:sldId id="414" r:id="rId28"/>
    <p:sldId id="420" r:id="rId29"/>
    <p:sldId id="421" r:id="rId30"/>
    <p:sldId id="422" r:id="rId31"/>
    <p:sldId id="415" r:id="rId32"/>
    <p:sldId id="416" r:id="rId33"/>
    <p:sldId id="289" r:id="rId34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CF02C-C6F2-408A-81CF-933E59793180}" v="2" dt="2019-10-09T17:20:05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31" autoAdjust="0"/>
  </p:normalViewPr>
  <p:slideViewPr>
    <p:cSldViewPr snapToGrid="0">
      <p:cViewPr varScale="1">
        <p:scale>
          <a:sx n="61" d="100"/>
          <a:sy n="61" d="100"/>
        </p:scale>
        <p:origin x="2018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itchcock" userId="30aae602-8cab-4340-9fbf-90c1290df979" providerId="ADAL" clId="{8DDCF02C-C6F2-408A-81CF-933E59793180}"/>
    <pc:docChg chg="modMainMaster">
      <pc:chgData name="James Hitchcock" userId="30aae602-8cab-4340-9fbf-90c1290df979" providerId="ADAL" clId="{8DDCF02C-C6F2-408A-81CF-933E59793180}" dt="2019-10-09T17:20:05.870" v="1"/>
      <pc:docMkLst>
        <pc:docMk/>
      </pc:docMkLst>
      <pc:sldMasterChg chg="modSp">
        <pc:chgData name="James Hitchcock" userId="30aae602-8cab-4340-9fbf-90c1290df979" providerId="ADAL" clId="{8DDCF02C-C6F2-408A-81CF-933E59793180}" dt="2019-10-09T17:20:03.005" v="0"/>
        <pc:sldMasterMkLst>
          <pc:docMk/>
          <pc:sldMasterMk cId="0" sldId="2147483678"/>
        </pc:sldMasterMkLst>
        <pc:spChg chg="mod">
          <ac:chgData name="James Hitchcock" userId="30aae602-8cab-4340-9fbf-90c1290df979" providerId="ADAL" clId="{8DDCF02C-C6F2-408A-81CF-933E59793180}" dt="2019-10-09T17:20:03.005" v="0"/>
          <ac:spMkLst>
            <pc:docMk/>
            <pc:sldMasterMk cId="0" sldId="2147483678"/>
            <ac:spMk id="8" creationId="{00000000-0000-0000-0000-000000000000}"/>
          </ac:spMkLst>
        </pc:spChg>
      </pc:sldMasterChg>
      <pc:sldMasterChg chg="modSp">
        <pc:chgData name="James Hitchcock" userId="30aae602-8cab-4340-9fbf-90c1290df979" providerId="ADAL" clId="{8DDCF02C-C6F2-408A-81CF-933E59793180}" dt="2019-10-09T17:20:05.870" v="1"/>
        <pc:sldMasterMkLst>
          <pc:docMk/>
          <pc:sldMasterMk cId="0" sldId="2147483686"/>
        </pc:sldMasterMkLst>
        <pc:spChg chg="mod">
          <ac:chgData name="James Hitchcock" userId="30aae602-8cab-4340-9fbf-90c1290df979" providerId="ADAL" clId="{8DDCF02C-C6F2-408A-81CF-933E59793180}" dt="2019-10-09T17:20:05.870" v="1"/>
          <ac:spMkLst>
            <pc:docMk/>
            <pc:sldMasterMk cId="0" sldId="2147483686"/>
            <ac:spMk id="4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4003-61B2-4EED-A04F-C79752767AE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78FB5-31A5-4701-BD1F-A0BC37012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52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26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version of the training has been tested with version </a:t>
            </a:r>
            <a:r>
              <a:rPr lang="en-US" baseline="0" dirty="0" smtClean="0"/>
              <a:t>2.7</a:t>
            </a:r>
            <a:endParaRPr lang="en-US" baseline="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– there are five avoidance</a:t>
            </a:r>
            <a:r>
              <a:rPr lang="en-US" baseline="0" dirty="0"/>
              <a:t> zones, and a target. The platform does have a short route. </a:t>
            </a:r>
          </a:p>
          <a:p>
            <a:r>
              <a:rPr lang="en-US" baseline="0" dirty="0"/>
              <a:t>These </a:t>
            </a:r>
            <a:r>
              <a:rPr lang="en-US" baseline="0" dirty="0" smtClean="0"/>
              <a:t>numbers </a:t>
            </a:r>
            <a:r>
              <a:rPr lang="en-US" baseline="0" dirty="0"/>
              <a:t>correspond to the numbers in the actual code.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89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what is looks</a:t>
            </a:r>
            <a:r>
              <a:rPr lang="en-US" baseline="0"/>
              <a:t> like. Notice that everything is in one file.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9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avoidances</a:t>
            </a:r>
            <a:r>
              <a:rPr lang="en-US" baseline="0"/>
              <a:t> are set at initialization. Then it creates a route, and flies it.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2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shows the network of all of the possible routes around</a:t>
            </a:r>
            <a:r>
              <a:rPr lang="en-US" baseline="0"/>
              <a:t> every zone. It then picks the shortest one.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57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shown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05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exercise</a:t>
            </a:r>
            <a:r>
              <a:rPr lang="en-US" baseline="0"/>
              <a:t>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second example is</a:t>
            </a:r>
            <a:r>
              <a:rPr lang="en-US" baseline="0"/>
              <a:t> a dynamic avoidance.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86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part that does it. It finds the current location of</a:t>
            </a:r>
            <a:r>
              <a:rPr lang="en-US" baseline="0" dirty="0"/>
              <a:t> the target, extrapolates to a point opposite that (off by one degree), and then goes to that point. </a:t>
            </a:r>
          </a:p>
          <a:p>
            <a:r>
              <a:rPr lang="en-US" baseline="0" dirty="0"/>
              <a:t>Updating every second. </a:t>
            </a:r>
          </a:p>
          <a:p>
            <a:endParaRPr lang="en-US" baseline="0" dirty="0"/>
          </a:p>
          <a:p>
            <a:r>
              <a:rPr lang="en-US" baseline="0" dirty="0"/>
              <a:t>It needs to offset the point by a degree, or it ends up vacillating back and forth.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05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this is what we are going</a:t>
            </a:r>
            <a:r>
              <a:rPr lang="en-US" baseline="0"/>
              <a:t> to do here. Swap out the current pursue behavior for a new one.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23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avoidance point</a:t>
            </a:r>
            <a:r>
              <a:rPr lang="en-US" baseline="0"/>
              <a:t> is global, at the SAM location.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76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</a:t>
            </a:r>
            <a:r>
              <a:rPr lang="en-US" baseline="0"/>
              <a:t> route finder lets us build route around avoidances. We can do this against static items or dynamic ones.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51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New</a:t>
            </a:r>
            <a:r>
              <a:rPr lang="en-US" baseline="0"/>
              <a:t> behavior.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7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Replaces the old pursue.</a:t>
            </a:r>
            <a:r>
              <a:rPr lang="en-US" baseline="0"/>
              <a:t> </a:t>
            </a:r>
          </a:p>
          <a:p>
            <a:r>
              <a:rPr lang="en-US" baseline="0"/>
              <a:t>Some other changes happened too, but they don’t influence us….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08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</a:t>
            </a:r>
            <a:r>
              <a:rPr lang="en-US" baseline="0"/>
              <a:t> behavior has some global variables.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1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creates the avoidance</a:t>
            </a:r>
            <a:r>
              <a:rPr lang="en-US" baseline="0"/>
              <a:t> on initialization.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83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sets</a:t>
            </a:r>
            <a:r>
              <a:rPr lang="en-US" baseline="0"/>
              <a:t> the destination in the precondition. </a:t>
            </a:r>
          </a:p>
          <a:p>
            <a:r>
              <a:rPr lang="en-US" baseline="0"/>
              <a:t>The route is created in the execute. </a:t>
            </a:r>
          </a:p>
          <a:p>
            <a:endParaRPr lang="en-US" baseline="0"/>
          </a:p>
          <a:p>
            <a:r>
              <a:rPr lang="en-US" baseline="0"/>
              <a:t>Note: this behavior sets the maximum turn radius. This can cause problems, which we will see later.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1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CAP aircraft</a:t>
            </a:r>
            <a:r>
              <a:rPr lang="en-US" baseline="0"/>
              <a:t> will leave the zone, and then try to stay out of it.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Notice</a:t>
            </a:r>
            <a:r>
              <a:rPr lang="en-US" baseline="0"/>
              <a:t> that the aircraft immediately leave the zone, before doing anything else. </a:t>
            </a:r>
          </a:p>
          <a:p>
            <a:r>
              <a:rPr lang="en-US" baseline="0"/>
              <a:t>Also, notice that there are two aircraft going after the same target.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14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fast</a:t>
            </a:r>
            <a:r>
              <a:rPr lang="en-US" baseline="0"/>
              <a:t> and simple – relies on the shapes being circles. Actually, they are cylinders.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</a:t>
            </a:r>
            <a:r>
              <a:rPr lang="en-US" baseline="0"/>
              <a:t> can do it for many applications.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0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script</a:t>
            </a:r>
            <a:r>
              <a:rPr lang="en-US" baseline="0"/>
              <a:t> object is </a:t>
            </a:r>
            <a:r>
              <a:rPr lang="en-US" baseline="0" err="1"/>
              <a:t>WsfRouteFinder</a:t>
            </a:r>
            <a:r>
              <a:rPr lang="en-US" baseline="0"/>
              <a:t>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24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some</a:t>
            </a:r>
            <a:r>
              <a:rPr lang="en-US" baseline="0"/>
              <a:t> impossible cases – the destination is inside of an avoidance zone. </a:t>
            </a:r>
          </a:p>
          <a:p>
            <a:r>
              <a:rPr lang="en-US" baseline="0"/>
              <a:t>In this case, there are three possible solutions. SHIFT is the default.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case on the</a:t>
            </a:r>
            <a:r>
              <a:rPr lang="en-US" baseline="0"/>
              <a:t> left used to be a problem, but not any more. It used to create an infinite loop. Now it stops after a while. </a:t>
            </a:r>
          </a:p>
          <a:p>
            <a:r>
              <a:rPr lang="en-US" baseline="0"/>
              <a:t>The circle is bad – it doesn’t know which zone to shift / shrink / avoid.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7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route finder produces a route.</a:t>
            </a:r>
            <a:r>
              <a:rPr lang="en-US" baseline="0"/>
              <a:t> If the mover can do radial turns, then the route goes to the tangential points.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06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mover can’t do radial turns, then it does many short segments.</a:t>
            </a:r>
            <a:r>
              <a:rPr lang="en-US" baseline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2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>
                <a:effectLst/>
                <a:latin typeface="Arial" pitchFamily="34" charset="0"/>
              </a:rPr>
              <a:t>Integrity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Service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Briefing Title</a:t>
            </a:r>
          </a:p>
        </p:txBody>
      </p:sp>
      <p:sp>
        <p:nvSpPr>
          <p:cNvPr id="16" name="Date"/>
          <p:cNvSpPr>
            <a:spLocks noGrp="1"/>
          </p:cNvSpPr>
          <p:nvPr>
            <p:ph sz="half" idx="10" hasCustomPrompt="1"/>
          </p:nvPr>
        </p:nvSpPr>
        <p:spPr>
          <a:xfrm>
            <a:off x="4191000" y="3657600"/>
            <a:ext cx="4495800" cy="533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Date: DD MMM YYYY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Name, Rank, Office Symbol, Organization(each on separate lines)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41" y="1961002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4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2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3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8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7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4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143000"/>
            <a:ext cx="0" cy="513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7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4563036" y="1143000"/>
            <a:ext cx="8965" cy="526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9"/>
            <a:ext cx="6840760" cy="105273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3200400" y="3077031"/>
            <a:ext cx="2336800" cy="123110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NEW AFSIM Pyramid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latin typeface="Arial" pitchFamily="34" charset="0"/>
                <a:cs typeface="Arial" pitchFamily="34" charset="0"/>
              </a:rPr>
              <a:t>LOGO Here</a:t>
            </a: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S:\AFNES\Logos\AFSIM_Stand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65" y="236988"/>
            <a:ext cx="1295400" cy="600077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8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0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58" y="0"/>
            <a:ext cx="1603283" cy="10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5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64008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rv509/mediawiki/index.php/WsfRouteFinde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4953000" cy="1676400"/>
          </a:xfrm>
        </p:spPr>
        <p:txBody>
          <a:bodyPr/>
          <a:lstStyle/>
          <a:p>
            <a:r>
              <a:rPr lang="en-US" sz="3200"/>
              <a:t>AFSIM User Training</a:t>
            </a:r>
          </a:p>
          <a:p>
            <a:r>
              <a:rPr lang="en-US" sz="3200"/>
              <a:t> 24 – Route Finder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AFRL/RQQD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08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z="3200"/>
              <a:t>Route Finder Example #1 - Static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85787" y="1600200"/>
            <a:ext cx="7972425" cy="394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19800" y="24384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32766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4280694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3800" y="4280694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0" y="2743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5347494"/>
            <a:ext cx="373380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rgbClr val="FFFF00"/>
                </a:solidFill>
              </a:rPr>
              <a:t># corresponds to entry in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794064"/>
          </a:xfrm>
        </p:spPr>
        <p:txBody>
          <a:bodyPr/>
          <a:lstStyle/>
          <a:p>
            <a:r>
              <a:rPr lang="en-US" dirty="0"/>
              <a:t>Route Finder </a:t>
            </a:r>
            <a:r>
              <a:rPr lang="en-US" dirty="0" smtClean="0"/>
              <a:t>Example</a:t>
            </a:r>
            <a:endParaRPr lang="en-US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147" y="1481415"/>
            <a:ext cx="7452905" cy="45448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437" y="239617"/>
            <a:ext cx="8382000" cy="794064"/>
          </a:xfrm>
        </p:spPr>
        <p:txBody>
          <a:bodyPr/>
          <a:lstStyle/>
          <a:p>
            <a:r>
              <a:rPr lang="en-US" dirty="0"/>
              <a:t>Defining </a:t>
            </a:r>
            <a:r>
              <a:rPr lang="en-US" dirty="0" smtClean="0"/>
              <a:t>Avoidances</a:t>
            </a: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274" y="1690392"/>
            <a:ext cx="7934325" cy="45053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134125" y="1321060"/>
            <a:ext cx="301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cenario_route_finder_1.txt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Possible Routes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23875" y="1600200"/>
            <a:ext cx="8096250" cy="431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Selected Route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91221" y="1524000"/>
            <a:ext cx="7561558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794064"/>
          </a:xfrm>
        </p:spPr>
        <p:txBody>
          <a:bodyPr/>
          <a:lstStyle/>
          <a:p>
            <a:r>
              <a:rPr lang="en-US" dirty="0"/>
              <a:t>Exercise</a:t>
            </a:r>
            <a:br>
              <a:rPr lang="en-US" dirty="0"/>
            </a:br>
            <a:r>
              <a:rPr lang="en-US" sz="2000" dirty="0" err="1"/>
              <a:t>route_finder_examples</a:t>
            </a:r>
            <a:r>
              <a:rPr lang="en-US" sz="2000" dirty="0"/>
              <a:t>/scenario_route_finder_1.txt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the avoidance zones</a:t>
            </a:r>
          </a:p>
          <a:p>
            <a:pPr lvl="1"/>
            <a:r>
              <a:rPr lang="en-US"/>
              <a:t>Force aircraft to go north</a:t>
            </a:r>
          </a:p>
          <a:p>
            <a:r>
              <a:rPr lang="en-US"/>
              <a:t>Create “impossible” route, see how it resolves it</a:t>
            </a:r>
          </a:p>
          <a:p>
            <a:pPr lvl="1"/>
            <a:r>
              <a:rPr lang="en-US"/>
              <a:t>Try different resolutions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sz="3200" dirty="0"/>
              <a:t>Route Finder Example #2 - </a:t>
            </a:r>
            <a:r>
              <a:rPr lang="en-US" sz="3200" dirty="0" smtClean="0"/>
              <a:t>Orbit</a:t>
            </a:r>
            <a:endParaRPr lang="en-US" sz="3200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670742" y="1493837"/>
            <a:ext cx="5802516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z="3200"/>
              <a:t>Route Finder Example #3 - Dodge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256" y="1295400"/>
            <a:ext cx="5731344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33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818" y="217584"/>
            <a:ext cx="8382000" cy="794064"/>
          </a:xfrm>
        </p:spPr>
        <p:txBody>
          <a:bodyPr/>
          <a:lstStyle/>
          <a:p>
            <a:r>
              <a:rPr lang="en-US" sz="2800" dirty="0"/>
              <a:t>Updates Avoidance Route </a:t>
            </a:r>
            <a:r>
              <a:rPr lang="en-US" sz="2800" dirty="0" smtClean="0"/>
              <a:t>Dynamically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74396" y="1245335"/>
            <a:ext cx="337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scenario_route_finder_orbit.txt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1064" y="1614667"/>
            <a:ext cx="6943508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5" descr="Route_flown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06605" y="4419600"/>
            <a:ext cx="4637396" cy="198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1150"/>
            <a:ext cx="8382000" cy="53553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Scenario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/>
              <a:t>Theory</a:t>
            </a:r>
          </a:p>
          <a:p>
            <a:pPr lvl="1"/>
            <a:r>
              <a:rPr lang="en-US"/>
              <a:t>Fast &amp; Simple Route Finder</a:t>
            </a:r>
          </a:p>
          <a:p>
            <a:pPr lvl="1"/>
            <a:endParaRPr lang="en-US"/>
          </a:p>
          <a:p>
            <a:r>
              <a:rPr lang="en-US"/>
              <a:t>Application</a:t>
            </a:r>
          </a:p>
          <a:p>
            <a:pPr lvl="1"/>
            <a:r>
              <a:rPr lang="en-US"/>
              <a:t>Globally define an avoidance zone</a:t>
            </a:r>
          </a:p>
          <a:p>
            <a:pPr lvl="2"/>
            <a:r>
              <a:rPr lang="en-US"/>
              <a:t>Anybody that wants to can avoid it</a:t>
            </a:r>
          </a:p>
          <a:p>
            <a:pPr lvl="1"/>
            <a:r>
              <a:rPr lang="en-US" b="1"/>
              <a:t>Swap pursue behaviors on striker</a:t>
            </a:r>
          </a:p>
          <a:p>
            <a:pPr lvl="2"/>
            <a:r>
              <a:rPr lang="en-US" b="1"/>
              <a:t>Use behavior that utilizes the </a:t>
            </a:r>
            <a:r>
              <a:rPr lang="en-US" b="1" err="1"/>
              <a:t>WsfRouteFinder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5" descr="Route_flown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906463" y="2814638"/>
            <a:ext cx="7458075" cy="31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TextBox 2"/>
          <p:cNvSpPr txBox="1">
            <a:spLocks noChangeArrowheads="1"/>
          </p:cNvSpPr>
          <p:nvPr/>
        </p:nvSpPr>
        <p:spPr bwMode="auto">
          <a:xfrm>
            <a:off x="457200" y="1568794"/>
            <a:ext cx="8229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Plan static routes</a:t>
            </a:r>
          </a:p>
          <a:p>
            <a:pPr marL="457200" indent="-457200" eaLnBrk="0" hangingPunct="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Calibri" pitchFamily="34" charset="0"/>
              </a:rPr>
              <a:t>Use dynamically with moving targets/avoidances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err="1"/>
              <a:t>RouteFinder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6" y="1686516"/>
            <a:ext cx="8687787" cy="4376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794064"/>
          </a:xfrm>
        </p:spPr>
        <p:txBody>
          <a:bodyPr/>
          <a:lstStyle/>
          <a:p>
            <a:r>
              <a:rPr lang="en-US" dirty="0"/>
              <a:t>Global Avoidance Point </a:t>
            </a:r>
            <a:r>
              <a:rPr lang="en-US" dirty="0" smtClean="0"/>
              <a:t>Defined</a:t>
            </a:r>
            <a:endParaRPr lang="en-US" sz="2400" dirty="0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71906" y="3735636"/>
            <a:ext cx="8305887" cy="1828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25907" y="1317184"/>
            <a:ext cx="1015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setup.txt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80" y="1840848"/>
            <a:ext cx="8634610" cy="16523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New Behavior for Striker </a:t>
            </a:r>
            <a:endParaRPr lang="en-US" sz="2400" dirty="0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96323" y="2876319"/>
            <a:ext cx="8333967" cy="23043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49508" y="1416995"/>
            <a:ext cx="204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platforms/striker.txt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56628"/>
            <a:ext cx="6536142" cy="39484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Behavior </a:t>
            </a:r>
            <a:r>
              <a:rPr lang="en-US" dirty="0" smtClean="0"/>
              <a:t>Replaced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138393" y="4283535"/>
            <a:ext cx="4867213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2895600" y="2362199"/>
            <a:ext cx="3892062" cy="2015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1407470" y="2209800"/>
            <a:ext cx="148813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77538" y="2209800"/>
            <a:ext cx="2196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NOTE: other missile removed</a:t>
            </a:r>
          </a:p>
        </p:txBody>
      </p:sp>
      <p:sp>
        <p:nvSpPr>
          <p:cNvPr id="3" name="Rectangle 2"/>
          <p:cNvSpPr/>
          <p:nvPr/>
        </p:nvSpPr>
        <p:spPr>
          <a:xfrm>
            <a:off x="2593566" y="1587296"/>
            <a:ext cx="204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platforms/striker.txt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4285"/>
            <a:ext cx="8382000" cy="710964"/>
          </a:xfrm>
        </p:spPr>
        <p:txBody>
          <a:bodyPr/>
          <a:lstStyle/>
          <a:p>
            <a:r>
              <a:rPr lang="en-US" dirty="0"/>
              <a:t>Behavior </a:t>
            </a:r>
            <a:r>
              <a:rPr lang="en-US" dirty="0" smtClean="0"/>
              <a:t>Details</a:t>
            </a:r>
            <a:endParaRPr lang="en-US" sz="18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2425" y="1590675"/>
            <a:ext cx="8439150" cy="476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14412" y="1221343"/>
            <a:ext cx="71151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aiai</a:t>
            </a:r>
            <a:r>
              <a:rPr lang="en-US" dirty="0"/>
              <a:t>/behavior_pursue-target_route_finder.txt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4285"/>
            <a:ext cx="8382000" cy="710964"/>
          </a:xfrm>
        </p:spPr>
        <p:txBody>
          <a:bodyPr/>
          <a:lstStyle/>
          <a:p>
            <a:r>
              <a:rPr lang="en-US" dirty="0"/>
              <a:t>Define Avoidance </a:t>
            </a:r>
            <a:r>
              <a:rPr lang="en-US" dirty="0" smtClean="0"/>
              <a:t>Zone</a:t>
            </a:r>
            <a:endParaRPr lang="en-US" sz="18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394" y="1752600"/>
            <a:ext cx="8293841" cy="305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04887" y="1383268"/>
            <a:ext cx="7134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aiai</a:t>
            </a:r>
            <a:r>
              <a:rPr lang="en-US" dirty="0"/>
              <a:t>/behavior_pursue-target_route_finder.txt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14285"/>
            <a:ext cx="8382000" cy="710964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smtClean="0"/>
              <a:t>Route</a:t>
            </a:r>
            <a:endParaRPr lang="en-US" sz="1800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065" y="1558924"/>
            <a:ext cx="8507665" cy="4232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 bwMode="auto">
          <a:xfrm>
            <a:off x="1295400" y="2057400"/>
            <a:ext cx="3810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990600" y="4343400"/>
            <a:ext cx="3810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990600" y="5257800"/>
            <a:ext cx="3810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4887" y="1189592"/>
            <a:ext cx="7134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aiai</a:t>
            </a:r>
            <a:r>
              <a:rPr lang="en-US" dirty="0"/>
              <a:t>/behavior_pursue-target_route_finder.txt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70" y="3118134"/>
            <a:ext cx="8581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RUN IT</a:t>
            </a:r>
            <a:r>
              <a:rPr lang="en-US" sz="2000" b="1" dirty="0" smtClean="0">
                <a:solidFill>
                  <a:srgbClr val="FF0000"/>
                </a:solidFill>
              </a:rPr>
              <a:t>!!!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Now avoids </a:t>
            </a:r>
            <a:r>
              <a:rPr lang="en-US" sz="2000" b="1" dirty="0" smtClean="0">
                <a:solidFill>
                  <a:srgbClr val="FF0000"/>
                </a:solidFill>
              </a:rPr>
              <a:t>SAM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Avoidance Zone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965" y="1447799"/>
            <a:ext cx="5476070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5" descr="Route_flown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506605" y="4415742"/>
            <a:ext cx="4637396" cy="198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1150"/>
            <a:ext cx="8382000" cy="53553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Route Finder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/>
              <a:t>Theory</a:t>
            </a:r>
          </a:p>
          <a:p>
            <a:pPr lvl="1"/>
            <a:r>
              <a:rPr lang="en-US"/>
              <a:t>Fast &amp; Simple Route Finder</a:t>
            </a:r>
          </a:p>
          <a:p>
            <a:pPr lvl="1"/>
            <a:endParaRPr lang="en-US"/>
          </a:p>
          <a:p>
            <a:r>
              <a:rPr lang="en-US"/>
              <a:t>Application</a:t>
            </a:r>
          </a:p>
          <a:p>
            <a:pPr lvl="1"/>
            <a:r>
              <a:rPr lang="en-US"/>
              <a:t>Globally define an avoidance zone</a:t>
            </a:r>
          </a:p>
          <a:p>
            <a:pPr lvl="2"/>
            <a:r>
              <a:rPr lang="en-US"/>
              <a:t>Anybody that wants to can avoid it</a:t>
            </a:r>
          </a:p>
          <a:p>
            <a:pPr lvl="1"/>
            <a:r>
              <a:rPr lang="en-US"/>
              <a:t>Swap pursue behaviors on striker</a:t>
            </a:r>
          </a:p>
          <a:p>
            <a:pPr lvl="2"/>
            <a:r>
              <a:rPr lang="en-US"/>
              <a:t>Use behavior that utilizes the </a:t>
            </a:r>
            <a:r>
              <a:rPr lang="en-US" err="1"/>
              <a:t>WsfRouteFinder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Application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56748" y="1405568"/>
            <a:ext cx="9030504" cy="4624387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use case</a:t>
            </a:r>
          </a:p>
          <a:p>
            <a:pPr lvl="1"/>
            <a:r>
              <a:rPr lang="en-US" dirty="0"/>
              <a:t>Use anytime you want to avoid an area</a:t>
            </a:r>
          </a:p>
          <a:p>
            <a:pPr lvl="2"/>
            <a:r>
              <a:rPr lang="en-US" dirty="0"/>
              <a:t>Like a Surface to Air Missile (SAM) site</a:t>
            </a:r>
          </a:p>
          <a:p>
            <a:pPr lvl="2"/>
            <a:r>
              <a:rPr lang="en-US" dirty="0"/>
              <a:t>Or an enemy Combat Air Patrol (CAP)</a:t>
            </a:r>
          </a:p>
          <a:p>
            <a:pPr lvl="2"/>
            <a:r>
              <a:rPr lang="en-US" dirty="0"/>
              <a:t>Or an enemy territory</a:t>
            </a:r>
          </a:p>
          <a:p>
            <a:pPr lvl="3"/>
            <a:r>
              <a:rPr lang="en-US" dirty="0"/>
              <a:t>(abstract it with one large circle or overlapping circles)</a:t>
            </a:r>
          </a:p>
          <a:p>
            <a:pPr lvl="1"/>
            <a:r>
              <a:rPr lang="en-US" dirty="0"/>
              <a:t>Supports pathing around complicated combinations of avoidances</a:t>
            </a:r>
          </a:p>
          <a:p>
            <a:r>
              <a:rPr lang="en-US" dirty="0"/>
              <a:t>Under the hood</a:t>
            </a:r>
          </a:p>
          <a:p>
            <a:pPr lvl="1"/>
            <a:r>
              <a:rPr lang="en-US" dirty="0"/>
              <a:t>Light-weight quick calculations</a:t>
            </a:r>
          </a:p>
          <a:p>
            <a:pPr lvl="1"/>
            <a:r>
              <a:rPr lang="en-US" dirty="0"/>
              <a:t>Leverages the fact that all avoidances are circles</a:t>
            </a:r>
          </a:p>
          <a:p>
            <a:pPr lvl="1"/>
            <a:r>
              <a:rPr lang="en-US" dirty="0"/>
              <a:t>Generates graph between all avoidances, agent, &amp; target location</a:t>
            </a:r>
          </a:p>
          <a:p>
            <a:pPr lvl="1"/>
            <a:r>
              <a:rPr lang="en-US" dirty="0"/>
              <a:t>Depth-First-Search algorithm used to choose best path from the graph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3" name="Picture 4" descr="WsfRouteFinder_route_flown_2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876800" y="3563938"/>
            <a:ext cx="4168775" cy="2817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err="1"/>
              <a:t>RouteFinder</a:t>
            </a:r>
            <a:r>
              <a:rPr lang="en-US"/>
              <a:t> Script Object</a:t>
            </a: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168274" y="1371600"/>
            <a:ext cx="8237595" cy="3175000"/>
          </a:xfrm>
        </p:spPr>
        <p:txBody>
          <a:bodyPr>
            <a:normAutofit/>
          </a:bodyPr>
          <a:lstStyle/>
          <a:p>
            <a:r>
              <a:rPr lang="en-US" dirty="0" err="1"/>
              <a:t>WsfRouteFinder</a:t>
            </a:r>
            <a:endParaRPr lang="en-US" dirty="0"/>
          </a:p>
          <a:p>
            <a:pPr lvl="1"/>
            <a:r>
              <a:rPr lang="en-US" dirty="0"/>
              <a:t>Avoid static &amp; dynamic (attached to platforms) regions</a:t>
            </a:r>
          </a:p>
          <a:p>
            <a:pPr lvl="1"/>
            <a:r>
              <a:rPr lang="en-US" dirty="0"/>
              <a:t>Simple interface</a:t>
            </a:r>
          </a:p>
          <a:p>
            <a:pPr lvl="1"/>
            <a:r>
              <a:rPr lang="en-US" dirty="0"/>
              <a:t>Can use once for dumb platforms (demo 1)</a:t>
            </a:r>
          </a:p>
          <a:p>
            <a:pPr lvl="2"/>
            <a:r>
              <a:rPr lang="en-US" dirty="0" err="1"/>
              <a:t>Ie</a:t>
            </a:r>
            <a:r>
              <a:rPr lang="en-US" dirty="0"/>
              <a:t>: one time planning</a:t>
            </a:r>
          </a:p>
          <a:p>
            <a:pPr lvl="1"/>
            <a:r>
              <a:rPr lang="en-US" dirty="0"/>
              <a:t>Can use with agents &amp; tasks (demo 2)</a:t>
            </a:r>
          </a:p>
          <a:p>
            <a:pPr lvl="2"/>
            <a:r>
              <a:rPr lang="en-US" dirty="0"/>
              <a:t>Dynamically, </a:t>
            </a:r>
            <a:r>
              <a:rPr lang="en-US" dirty="0" err="1"/>
              <a:t>replan</a:t>
            </a:r>
            <a:r>
              <a:rPr lang="en-US" dirty="0"/>
              <a:t> as desired</a:t>
            </a:r>
          </a:p>
          <a:p>
            <a:pPr lvl="1"/>
            <a:r>
              <a:rPr lang="en-US" dirty="0" smtClean="0"/>
              <a:t>Documentation:   </a:t>
            </a:r>
            <a:r>
              <a:rPr lang="en-US" dirty="0" err="1">
                <a:hlinkClick r:id="rId4"/>
              </a:rPr>
              <a:t>WsfRouteFinder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8" name="Picture 4" descr="impossible_route_response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371600" y="1539563"/>
            <a:ext cx="6564312" cy="3821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371600" y="5467039"/>
            <a:ext cx="6564312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pPr marL="169863" indent="-169863" algn="ctr" defTabSz="1020763" eaLnBrk="0" hangingPunct="0">
              <a:lnSpc>
                <a:spcPct val="90000"/>
              </a:lnSpc>
              <a:spcBef>
                <a:spcPct val="40000"/>
              </a:spcBef>
              <a:buClr>
                <a:srgbClr val="0039A6"/>
              </a:buClr>
              <a:defRPr/>
            </a:pPr>
            <a:r>
              <a:rPr lang="en-US" sz="2000" kern="0">
                <a:solidFill>
                  <a:schemeClr val="tx1"/>
                </a:solidFill>
                <a:latin typeface="+mn-lt"/>
                <a:cs typeface="+mn-cs"/>
              </a:rPr>
              <a:t>SHIFT  	                    SHRINK	                         IGNORE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sz="3000"/>
              <a:t>Impossible Route Response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Special Cases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33400" y="1612883"/>
            <a:ext cx="2286000" cy="2286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600200" y="1612883"/>
            <a:ext cx="2286000" cy="2286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066800" y="2451083"/>
            <a:ext cx="2286000" cy="2286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1" name="5-Point Star 10"/>
          <p:cNvSpPr/>
          <p:nvPr/>
        </p:nvSpPr>
        <p:spPr bwMode="auto">
          <a:xfrm>
            <a:off x="1828800" y="2984483"/>
            <a:ext cx="304800" cy="304800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486400" y="1612883"/>
            <a:ext cx="13716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400800" y="1536683"/>
            <a:ext cx="13716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800600" y="2527283"/>
            <a:ext cx="13716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5-Point Star 14"/>
          <p:cNvSpPr/>
          <p:nvPr/>
        </p:nvSpPr>
        <p:spPr bwMode="auto">
          <a:xfrm>
            <a:off x="6248400" y="3136883"/>
            <a:ext cx="304800" cy="304800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4953000" y="3517883"/>
            <a:ext cx="13716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162800" y="2374883"/>
            <a:ext cx="13716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858000" y="3441683"/>
            <a:ext cx="13716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5943600" y="3670283"/>
            <a:ext cx="1371600" cy="13716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304800" y="4889483"/>
            <a:ext cx="43434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pPr marL="169863" indent="-169863" defTabSz="1020763" eaLnBrk="0" hangingPunct="0">
              <a:lnSpc>
                <a:spcPct val="90000"/>
              </a:lnSpc>
              <a:spcBef>
                <a:spcPct val="40000"/>
              </a:spcBef>
              <a:buClr>
                <a:srgbClr val="0039A6"/>
              </a:buClr>
              <a:defRPr/>
            </a:pPr>
            <a:r>
              <a:rPr lang="en-US" sz="2000" kern="0">
                <a:solidFill>
                  <a:schemeClr val="tx1"/>
                </a:solidFill>
                <a:latin typeface="+mn-lt"/>
                <a:cs typeface="+mn-cs"/>
              </a:rPr>
              <a:t>SHIFT stops after several attempts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5109328" y="5121168"/>
            <a:ext cx="37338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pPr marL="169863" indent="-169863" defTabSz="1020763" eaLnBrk="0" hangingPunct="0">
              <a:lnSpc>
                <a:spcPct val="90000"/>
              </a:lnSpc>
              <a:spcBef>
                <a:spcPct val="40000"/>
              </a:spcBef>
              <a:buClr>
                <a:srgbClr val="0039A6"/>
              </a:buClr>
              <a:defRPr/>
            </a:pPr>
            <a:r>
              <a:rPr lang="en-US" sz="2000" kern="0"/>
              <a:t>Usually cannot find a solution</a:t>
            </a:r>
            <a:endParaRPr lang="en-US" sz="2000" kern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7" descr="RouteFinder_ReturnData.png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513354" y="2687638"/>
            <a:ext cx="5546509" cy="363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0237" y="1415668"/>
            <a:ext cx="8423275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pPr marL="342900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 err="1">
                <a:solidFill>
                  <a:schemeClr val="tx1"/>
                </a:solidFill>
              </a:rPr>
              <a:t>WsfRoute</a:t>
            </a:r>
            <a:r>
              <a:rPr lang="en-US" sz="2000" b="1" kern="0" dirty="0">
                <a:solidFill>
                  <a:schemeClr val="tx1"/>
                </a:solidFill>
              </a:rPr>
              <a:t> constructed with radial acceleration limit (for long turn)</a:t>
            </a:r>
          </a:p>
          <a:p>
            <a:pPr marL="342900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 err="1">
                <a:solidFill>
                  <a:schemeClr val="tx1"/>
                </a:solidFill>
              </a:rPr>
              <a:t>WsfRoute</a:t>
            </a:r>
            <a:r>
              <a:rPr lang="en-US" sz="2000" b="1" kern="0" dirty="0">
                <a:solidFill>
                  <a:schemeClr val="tx1"/>
                </a:solidFill>
              </a:rPr>
              <a:t> </a:t>
            </a:r>
            <a:r>
              <a:rPr lang="en-US" sz="2000" b="1" kern="0" dirty="0" err="1">
                <a:solidFill>
                  <a:srgbClr val="0039A6"/>
                </a:solidFill>
              </a:rPr>
              <a:t>RouteAvoidances</a:t>
            </a:r>
            <a:r>
              <a:rPr lang="en-US" sz="2000" b="1" kern="0" dirty="0">
                <a:solidFill>
                  <a:srgbClr val="0039A6"/>
                </a:solidFill>
              </a:rPr>
              <a:t>() == { G, H, F }</a:t>
            </a:r>
          </a:p>
          <a:p>
            <a:pPr marL="800100" lvl="1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2000" b="1" kern="0" dirty="0">
                <a:solidFill>
                  <a:schemeClr val="tx1"/>
                </a:solidFill>
              </a:rPr>
              <a:t>Not a route to fly, just useful for the avoidance points</a:t>
            </a:r>
          </a:p>
          <a:p>
            <a:pPr marL="800100" lvl="1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2000" b="1" kern="0" dirty="0">
                <a:solidFill>
                  <a:schemeClr val="tx1"/>
                </a:solidFill>
              </a:rPr>
              <a:t>Final “avoidance” is target point (zero radius)</a:t>
            </a:r>
          </a:p>
          <a:p>
            <a:pPr marL="800100" lvl="1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2000" b="1" kern="0" dirty="0">
                <a:solidFill>
                  <a:schemeClr val="tx1"/>
                </a:solidFill>
              </a:rPr>
              <a:t># of points = half of route size</a:t>
            </a:r>
          </a:p>
          <a:p>
            <a:pPr marL="342900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 err="1">
                <a:solidFill>
                  <a:schemeClr val="tx1"/>
                </a:solidFill>
              </a:rPr>
              <a:t>WsfRoute</a:t>
            </a:r>
            <a:r>
              <a:rPr lang="en-US" sz="2000" b="1" kern="0" dirty="0">
                <a:solidFill>
                  <a:schemeClr val="tx1"/>
                </a:solidFill>
              </a:rPr>
              <a:t> </a:t>
            </a:r>
            <a:r>
              <a:rPr lang="en-US" sz="2000" b="1" kern="0" dirty="0">
                <a:solidFill>
                  <a:srgbClr val="0039A6"/>
                </a:solidFill>
              </a:rPr>
              <a:t>Route() = { A, B, C, D, E, F }</a:t>
            </a:r>
          </a:p>
          <a:p>
            <a:pPr marL="800100" lvl="1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2000" b="1" kern="0" dirty="0">
                <a:solidFill>
                  <a:schemeClr val="tx1"/>
                </a:solidFill>
              </a:rPr>
              <a:t>Real AFSIM </a:t>
            </a:r>
            <a:r>
              <a:rPr lang="en-US" sz="2000" b="1" kern="0" dirty="0" err="1">
                <a:solidFill>
                  <a:schemeClr val="tx1"/>
                </a:solidFill>
              </a:rPr>
              <a:t>WsfRoute</a:t>
            </a:r>
            <a:r>
              <a:rPr lang="en-US" sz="2000" b="1" kern="0" dirty="0">
                <a:solidFill>
                  <a:schemeClr val="tx1"/>
                </a:solidFill>
              </a:rPr>
              <a:t> to fly</a:t>
            </a:r>
          </a:p>
          <a:p>
            <a:pPr marL="800100" lvl="1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2000" b="1" kern="0" dirty="0">
                <a:solidFill>
                  <a:schemeClr val="tx1"/>
                </a:solidFill>
              </a:rPr>
              <a:t>Route size is an even # of points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49" y="30480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sz="2800" err="1"/>
              <a:t>RouteFinder</a:t>
            </a:r>
            <a:r>
              <a:rPr lang="en-US" sz="2800"/>
              <a:t> Produces a Mover Route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9052" y="1393633"/>
            <a:ext cx="8061325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/>
          <a:lstStyle/>
          <a:p>
            <a:pPr marL="342900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chemeClr val="tx1"/>
                </a:solidFill>
              </a:rPr>
              <a:t>What if my mover isn’t good at radial accelerations?</a:t>
            </a:r>
          </a:p>
          <a:p>
            <a:pPr marL="342900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>
                <a:solidFill>
                  <a:schemeClr val="tx1"/>
                </a:solidFill>
              </a:rPr>
              <a:t>User </a:t>
            </a:r>
            <a:r>
              <a:rPr lang="en-US" sz="2000" b="1" kern="0" dirty="0" err="1">
                <a:solidFill>
                  <a:schemeClr val="tx1"/>
                </a:solidFill>
              </a:rPr>
              <a:t>WsfRouteFinder.SetMaxArcLength</a:t>
            </a:r>
            <a:r>
              <a:rPr lang="en-US" sz="2000" b="1" kern="0" dirty="0">
                <a:solidFill>
                  <a:schemeClr val="tx1"/>
                </a:solidFill>
              </a:rPr>
              <a:t>( meters )</a:t>
            </a:r>
          </a:p>
          <a:p>
            <a:pPr marL="342900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 err="1">
                <a:solidFill>
                  <a:schemeClr val="tx1"/>
                </a:solidFill>
              </a:rPr>
              <a:t>WsfRoute</a:t>
            </a:r>
            <a:r>
              <a:rPr lang="en-US" sz="2000" b="1" kern="0" dirty="0">
                <a:solidFill>
                  <a:schemeClr val="tx1"/>
                </a:solidFill>
              </a:rPr>
              <a:t> </a:t>
            </a:r>
            <a:r>
              <a:rPr lang="en-US" sz="2000" b="1" kern="0" dirty="0" err="1">
                <a:solidFill>
                  <a:srgbClr val="0039A6"/>
                </a:solidFill>
              </a:rPr>
              <a:t>RouteAvoidances</a:t>
            </a:r>
            <a:r>
              <a:rPr lang="en-US" sz="2000" b="1" kern="0" dirty="0">
                <a:solidFill>
                  <a:srgbClr val="0039A6"/>
                </a:solidFill>
              </a:rPr>
              <a:t>() == { harder to use now, so don’t }</a:t>
            </a:r>
            <a:endParaRPr lang="en-US" sz="2000" b="1" kern="0" dirty="0">
              <a:solidFill>
                <a:schemeClr val="tx1"/>
              </a:solidFill>
            </a:endParaRPr>
          </a:p>
          <a:p>
            <a:pPr marL="342900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000" b="1" kern="0" dirty="0" err="1">
                <a:solidFill>
                  <a:schemeClr val="tx1"/>
                </a:solidFill>
              </a:rPr>
              <a:t>WsfRoute</a:t>
            </a:r>
            <a:r>
              <a:rPr lang="en-US" sz="2000" b="1" kern="0" dirty="0">
                <a:solidFill>
                  <a:schemeClr val="tx1"/>
                </a:solidFill>
              </a:rPr>
              <a:t> </a:t>
            </a:r>
            <a:r>
              <a:rPr lang="en-US" sz="2000" b="1" kern="0" dirty="0">
                <a:solidFill>
                  <a:srgbClr val="0039A6"/>
                </a:solidFill>
              </a:rPr>
              <a:t>Route() = { A, B, </a:t>
            </a:r>
            <a:r>
              <a:rPr lang="en-US" sz="2000" b="1" kern="0" dirty="0">
                <a:solidFill>
                  <a:srgbClr val="008000"/>
                </a:solidFill>
              </a:rPr>
              <a:t>C, D, E, F, G</a:t>
            </a:r>
            <a:r>
              <a:rPr lang="en-US" sz="2000" b="1" kern="0" dirty="0">
                <a:solidFill>
                  <a:srgbClr val="0039A6"/>
                </a:solidFill>
              </a:rPr>
              <a:t>, H, I, </a:t>
            </a:r>
            <a:r>
              <a:rPr lang="en-US" sz="2000" b="1" kern="0" dirty="0">
                <a:solidFill>
                  <a:srgbClr val="008000"/>
                </a:solidFill>
              </a:rPr>
              <a:t>J</a:t>
            </a:r>
            <a:r>
              <a:rPr lang="en-US" sz="2000" b="1" kern="0" dirty="0">
                <a:solidFill>
                  <a:srgbClr val="0039A6"/>
                </a:solidFill>
              </a:rPr>
              <a:t>, K, L }</a:t>
            </a:r>
          </a:p>
          <a:p>
            <a:pPr marL="800100" lvl="1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2000" b="1" kern="0" dirty="0">
                <a:solidFill>
                  <a:schemeClr val="tx1"/>
                </a:solidFill>
              </a:rPr>
              <a:t>Inserts waypoints along long turns at max arc length specified</a:t>
            </a:r>
          </a:p>
          <a:p>
            <a:pPr marL="800100" lvl="1" indent="-342900" defTabSz="1020763" eaLnBrk="0" hangingPunct="0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2000" b="1" kern="0" dirty="0">
                <a:solidFill>
                  <a:schemeClr val="tx1"/>
                </a:solidFill>
              </a:rPr>
              <a:t>Route size depends on long arcs now as well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Arc Length Parameter</a:t>
            </a:r>
          </a:p>
        </p:txBody>
      </p:sp>
      <p:pic>
        <p:nvPicPr>
          <p:cNvPr id="5" name="Picture 4" descr="RouteFinderMaxArcLength.png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2426187" y="3886200"/>
            <a:ext cx="6603513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sim_af_class_4_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00FA69FC09B419699791975A505AB" ma:contentTypeVersion="6" ma:contentTypeDescription="Create a new document." ma:contentTypeScope="" ma:versionID="67d72b026468dfbd80654bb8444bc048">
  <xsd:schema xmlns:xsd="http://www.w3.org/2001/XMLSchema" xmlns:xs="http://www.w3.org/2001/XMLSchema" xmlns:p="http://schemas.microsoft.com/office/2006/metadata/properties" xmlns:ns2="604dcce3-32f8-4786-8650-340d9f5d067d" xmlns:ns3="43eac915-707e-47c7-93b3-adeec6563bb7" targetNamespace="http://schemas.microsoft.com/office/2006/metadata/properties" ma:root="true" ma:fieldsID="4d92fddcb3ff7f9a777e3cbea078c192" ns2:_="" ns3:_="">
    <xsd:import namespace="604dcce3-32f8-4786-8650-340d9f5d067d"/>
    <xsd:import namespace="43eac915-707e-47c7-93b3-adeec6563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cce3-32f8-4786-8650-340d9f5d0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ac915-707e-47c7-93b3-adeec6563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686B06-DBB0-40A2-9AB3-730A904AED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dcce3-32f8-4786-8650-340d9f5d067d"/>
    <ds:schemaRef ds:uri="43eac915-707e-47c7-93b3-adeec6563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769037-3A39-44FD-9DF6-315174A36C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138C2-7CC6-46AD-BDA6-953419BFCB2F}">
  <ds:schemaRefs>
    <ds:schemaRef ds:uri="http://purl.org/dc/dcmitype/"/>
    <ds:schemaRef ds:uri="43eac915-707e-47c7-93b3-adeec6563bb7"/>
    <ds:schemaRef ds:uri="604dcce3-32f8-4786-8650-340d9f5d067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1036</Words>
  <Application>Microsoft Office PowerPoint</Application>
  <PresentationFormat>On-screen Show (4:3)</PresentationFormat>
  <Paragraphs>171</Paragraphs>
  <Slides>28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Times</vt:lpstr>
      <vt:lpstr>Wingdings</vt:lpstr>
      <vt:lpstr>afsim_af_class_4_3</vt:lpstr>
      <vt:lpstr>1_Custom Design</vt:lpstr>
      <vt:lpstr>2_Custom Design</vt:lpstr>
      <vt:lpstr>PowerPoint Presentation</vt:lpstr>
      <vt:lpstr>RouteFinder</vt:lpstr>
      <vt:lpstr>Route Finder</vt:lpstr>
      <vt:lpstr>Application</vt:lpstr>
      <vt:lpstr>RouteFinder Script Object</vt:lpstr>
      <vt:lpstr>Impossible Route Response Options</vt:lpstr>
      <vt:lpstr>Special Cases</vt:lpstr>
      <vt:lpstr>RouteFinder Produces a Mover Route</vt:lpstr>
      <vt:lpstr>Arc Length Parameter</vt:lpstr>
      <vt:lpstr>Route Finder Example #1 - Static</vt:lpstr>
      <vt:lpstr>Route Finder Example</vt:lpstr>
      <vt:lpstr>Defining Avoidances</vt:lpstr>
      <vt:lpstr>Possible Routes</vt:lpstr>
      <vt:lpstr>Selected Route</vt:lpstr>
      <vt:lpstr>Exercise route_finder_examples/scenario_route_finder_1.txt</vt:lpstr>
      <vt:lpstr>Route Finder Example #2 - Orbit</vt:lpstr>
      <vt:lpstr>Route Finder Example #3 - Dodge</vt:lpstr>
      <vt:lpstr>Updates Avoidance Route Dynamically</vt:lpstr>
      <vt:lpstr>Scenario Application</vt:lpstr>
      <vt:lpstr>Global Avoidance Point Defined</vt:lpstr>
      <vt:lpstr>New Behavior for Striker </vt:lpstr>
      <vt:lpstr>Behavior Replaced</vt:lpstr>
      <vt:lpstr>Behavior Details</vt:lpstr>
      <vt:lpstr>Define Avoidance Zone</vt:lpstr>
      <vt:lpstr>Create Route</vt:lpstr>
      <vt:lpstr>Execute</vt:lpstr>
      <vt:lpstr>Avoidance Zone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AFSIM BAM Training Route Finder</dc:title>
  <dc:creator>Miller, Lawrence</dc:creator>
  <cp:lastModifiedBy>Miller, Lawrence</cp:lastModifiedBy>
  <cp:revision>15</cp:revision>
  <cp:lastPrinted>2016-03-24T19:14:18Z</cp:lastPrinted>
  <dcterms:created xsi:type="dcterms:W3CDTF">2012-03-21T14:48:14Z</dcterms:created>
  <dcterms:modified xsi:type="dcterms:W3CDTF">2022-01-06T22:00:13Z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0x010100A5F00FA69FC09B419699791975A505AB</vt:lpwstr>
  </property>
</Properties>
</file>