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4"/>
    <p:sldMasterId id="2147483686" r:id="rId5"/>
    <p:sldMasterId id="2147483698" r:id="rId6"/>
  </p:sldMasterIdLst>
  <p:notesMasterIdLst>
    <p:notesMasterId r:id="rId26"/>
  </p:notesMasterIdLst>
  <p:handoutMasterIdLst>
    <p:handoutMasterId r:id="rId27"/>
  </p:handoutMasterIdLst>
  <p:sldIdLst>
    <p:sldId id="526" r:id="rId7"/>
    <p:sldId id="520" r:id="rId8"/>
    <p:sldId id="522" r:id="rId9"/>
    <p:sldId id="435" r:id="rId10"/>
    <p:sldId id="523" r:id="rId11"/>
    <p:sldId id="524" r:id="rId12"/>
    <p:sldId id="429" r:id="rId13"/>
    <p:sldId id="432" r:id="rId14"/>
    <p:sldId id="431" r:id="rId15"/>
    <p:sldId id="433" r:id="rId16"/>
    <p:sldId id="430" r:id="rId17"/>
    <p:sldId id="434" r:id="rId18"/>
    <p:sldId id="519" r:id="rId19"/>
    <p:sldId id="525" r:id="rId20"/>
    <p:sldId id="436" r:id="rId21"/>
    <p:sldId id="437" r:id="rId22"/>
    <p:sldId id="438" r:id="rId23"/>
    <p:sldId id="439" r:id="rId24"/>
    <p:sldId id="289" r:id="rId2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ob Stange" initials="JS" lastIdx="3" clrIdx="0">
    <p:extLst>
      <p:ext uri="{19B8F6BF-5375-455C-9EA6-DF929625EA0E}">
        <p15:presenceInfo xmlns:p15="http://schemas.microsoft.com/office/powerpoint/2012/main" userId="S::jstange@radiancetech.com::68b9afbc-ac7e-4e8f-beef-a3fe0c8f917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26461F-5C9F-4ADD-9BD0-86B86E9B0456}" v="2" dt="2019-10-09T17:21:13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122" autoAdjust="0"/>
  </p:normalViewPr>
  <p:slideViewPr>
    <p:cSldViewPr snapToGrid="0">
      <p:cViewPr varScale="1">
        <p:scale>
          <a:sx n="57" d="100"/>
          <a:sy n="57" d="100"/>
        </p:scale>
        <p:origin x="2138" y="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Hitchcock" userId="30aae602-8cab-4340-9fbf-90c1290df979" providerId="ADAL" clId="{FB26461F-5C9F-4ADD-9BD0-86B86E9B0456}"/>
    <pc:docChg chg="modMainMaster">
      <pc:chgData name="James Hitchcock" userId="30aae602-8cab-4340-9fbf-90c1290df979" providerId="ADAL" clId="{FB26461F-5C9F-4ADD-9BD0-86B86E9B0456}" dt="2019-10-09T17:21:13.933" v="1"/>
      <pc:docMkLst>
        <pc:docMk/>
      </pc:docMkLst>
      <pc:sldMasterChg chg="modSp">
        <pc:chgData name="James Hitchcock" userId="30aae602-8cab-4340-9fbf-90c1290df979" providerId="ADAL" clId="{FB26461F-5C9F-4ADD-9BD0-86B86E9B0456}" dt="2019-10-09T17:21:10.669" v="0"/>
        <pc:sldMasterMkLst>
          <pc:docMk/>
          <pc:sldMasterMk cId="0" sldId="2147483679"/>
        </pc:sldMasterMkLst>
        <pc:spChg chg="mod">
          <ac:chgData name="James Hitchcock" userId="30aae602-8cab-4340-9fbf-90c1290df979" providerId="ADAL" clId="{FB26461F-5C9F-4ADD-9BD0-86B86E9B0456}" dt="2019-10-09T17:21:10.669" v="0"/>
          <ac:spMkLst>
            <pc:docMk/>
            <pc:sldMasterMk cId="0" sldId="2147483679"/>
            <ac:spMk id="8" creationId="{00000000-0000-0000-0000-000000000000}"/>
          </ac:spMkLst>
        </pc:spChg>
      </pc:sldMasterChg>
      <pc:sldMasterChg chg="modSp">
        <pc:chgData name="James Hitchcock" userId="30aae602-8cab-4340-9fbf-90c1290df979" providerId="ADAL" clId="{FB26461F-5C9F-4ADD-9BD0-86B86E9B0456}" dt="2019-10-09T17:21:13.933" v="1"/>
        <pc:sldMasterMkLst>
          <pc:docMk/>
          <pc:sldMasterMk cId="0" sldId="2147483686"/>
        </pc:sldMasterMkLst>
        <pc:spChg chg="mod">
          <ac:chgData name="James Hitchcock" userId="30aae602-8cab-4340-9fbf-90c1290df979" providerId="ADAL" clId="{FB26461F-5C9F-4ADD-9BD0-86B86E9B0456}" dt="2019-10-09T17:21:13.933" v="1"/>
          <ac:spMkLst>
            <pc:docMk/>
            <pc:sldMasterMk cId="0" sldId="2147483686"/>
            <ac:spMk id="4" creationId="{00000000-0000-0000-0000-000000000000}"/>
          </ac:spMkLst>
        </pc:spChg>
      </pc:sldMasterChg>
    </pc:docChg>
  </pc:docChgLst>
  <pc:docChgLst>
    <pc:chgData name="Jacob Stange" userId="68b9afbc-ac7e-4e8f-beef-a3fe0c8f917f" providerId="ADAL" clId="{75CABEF7-452A-4A4F-A4D8-F34C297B7E8F}"/>
    <pc:docChg chg="custSel modSld">
      <pc:chgData name="Jacob Stange" userId="68b9afbc-ac7e-4e8f-beef-a3fe0c8f917f" providerId="ADAL" clId="{75CABEF7-452A-4A4F-A4D8-F34C297B7E8F}" dt="2019-10-04T21:56:14.697" v="53"/>
      <pc:docMkLst>
        <pc:docMk/>
      </pc:docMkLst>
      <pc:sldChg chg="addCm modCm">
        <pc:chgData name="Jacob Stange" userId="68b9afbc-ac7e-4e8f-beef-a3fe0c8f917f" providerId="ADAL" clId="{75CABEF7-452A-4A4F-A4D8-F34C297B7E8F}" dt="2019-10-04T21:47:18.079" v="1"/>
        <pc:sldMkLst>
          <pc:docMk/>
          <pc:sldMk cId="0" sldId="429"/>
        </pc:sldMkLst>
      </pc:sldChg>
      <pc:sldChg chg="addCm modCm">
        <pc:chgData name="Jacob Stange" userId="68b9afbc-ac7e-4e8f-beef-a3fe0c8f917f" providerId="ADAL" clId="{75CABEF7-452A-4A4F-A4D8-F34C297B7E8F}" dt="2019-10-04T21:48:51.547" v="3"/>
        <pc:sldMkLst>
          <pc:docMk/>
          <pc:sldMk cId="0" sldId="432"/>
        </pc:sldMkLst>
      </pc:sldChg>
      <pc:sldChg chg="addSp delSp modSp modAnim addCm modCm">
        <pc:chgData name="Jacob Stange" userId="68b9afbc-ac7e-4e8f-beef-a3fe0c8f917f" providerId="ADAL" clId="{75CABEF7-452A-4A4F-A4D8-F34C297B7E8F}" dt="2019-10-04T21:56:14.697" v="53"/>
        <pc:sldMkLst>
          <pc:docMk/>
          <pc:sldMk cId="0" sldId="437"/>
        </pc:sldMkLst>
        <pc:spChg chg="del">
          <ac:chgData name="Jacob Stange" userId="68b9afbc-ac7e-4e8f-beef-a3fe0c8f917f" providerId="ADAL" clId="{75CABEF7-452A-4A4F-A4D8-F34C297B7E8F}" dt="2019-10-04T21:51:11.992" v="5" actId="478"/>
          <ac:spMkLst>
            <pc:docMk/>
            <pc:sldMk cId="0" sldId="437"/>
            <ac:spMk id="8" creationId="{00000000-0000-0000-0000-000000000000}"/>
          </ac:spMkLst>
        </pc:spChg>
        <pc:spChg chg="del">
          <ac:chgData name="Jacob Stange" userId="68b9afbc-ac7e-4e8f-beef-a3fe0c8f917f" providerId="ADAL" clId="{75CABEF7-452A-4A4F-A4D8-F34C297B7E8F}" dt="2019-10-04T21:51:05.350" v="4" actId="478"/>
          <ac:spMkLst>
            <pc:docMk/>
            <pc:sldMk cId="0" sldId="437"/>
            <ac:spMk id="9" creationId="{00000000-0000-0000-0000-000000000000}"/>
          </ac:spMkLst>
        </pc:spChg>
        <pc:spChg chg="add mod">
          <ac:chgData name="Jacob Stange" userId="68b9afbc-ac7e-4e8f-beef-a3fe0c8f917f" providerId="ADAL" clId="{75CABEF7-452A-4A4F-A4D8-F34C297B7E8F}" dt="2019-10-04T21:55:37.906" v="52" actId="207"/>
          <ac:spMkLst>
            <pc:docMk/>
            <pc:sldMk cId="0" sldId="437"/>
            <ac:spMk id="10" creationId="{8D3B7D01-0253-4BBC-9ADE-AC41803088E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E4003-61B2-4EED-A04F-C79752767AE2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78FB5-31A5-4701-BD1F-A0BC37012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28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7708A77-0E75-49DA-A727-CCA84B12A3B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21C50AC6-4A2A-4859-8710-3C1CB3489C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5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version of the training has been tested with version </a:t>
            </a:r>
            <a:r>
              <a:rPr lang="en-US" baseline="0" dirty="0" smtClean="0"/>
              <a:t>2.7</a:t>
            </a:r>
            <a:endParaRPr lang="en-US" baseline="0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62062-958C-457B-98B5-F90E2693D0F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</a:t>
            </a:r>
            <a:r>
              <a:rPr lang="en-US" baseline="0" dirty="0"/>
              <a:t> what happens. Just as the escort gets into position, the package turns, </a:t>
            </a:r>
            <a:r>
              <a:rPr lang="en-US" baseline="0" dirty="0" smtClean="0"/>
              <a:t>and </a:t>
            </a:r>
            <a:r>
              <a:rPr lang="en-US" baseline="0" dirty="0"/>
              <a:t>he has to catch up. </a:t>
            </a:r>
            <a:r>
              <a:rPr lang="en-US" baseline="0" dirty="0" smtClean="0"/>
              <a:t> You </a:t>
            </a:r>
            <a:r>
              <a:rPr lang="en-US" baseline="0" dirty="0"/>
              <a:t>can see some of the effect of the look ahead in the second turn. </a:t>
            </a:r>
          </a:p>
          <a:p>
            <a:endParaRPr lang="en-US" baseline="0" dirty="0"/>
          </a:p>
          <a:p>
            <a:r>
              <a:rPr lang="en-US" baseline="0" dirty="0"/>
              <a:t>Then the red platforms get in the circle of trust, and things get exciting. </a:t>
            </a:r>
          </a:p>
          <a:p>
            <a:endParaRPr lang="en-US" baseline="0" dirty="0"/>
          </a:p>
          <a:p>
            <a:r>
              <a:rPr lang="en-US" baseline="0" dirty="0"/>
              <a:t>There is some issue with the circle and the second red aircraft – it looks like it’s in the circle for a while before breaking formation.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56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Execution of the model.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74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178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package is flying an orbit. The escort makes</a:t>
            </a:r>
            <a:r>
              <a:rPr lang="en-US" baseline="0"/>
              <a:t> this weird flight path, trying to keep up. </a:t>
            </a:r>
          </a:p>
          <a:p>
            <a:endParaRPr lang="en-US" baseline="0"/>
          </a:p>
          <a:p>
            <a:r>
              <a:rPr lang="en-US" baseline="0"/>
              <a:t>Analytically, this is not a problem. But it looks awful on the screen.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18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Added escorts</a:t>
            </a:r>
            <a:r>
              <a:rPr lang="en-US" baseline="0"/>
              <a:t> to the SOJ’s. yes, there could be issues with them flying orbits. They’re not going to stay escorting that long.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15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red ship need</a:t>
            </a:r>
            <a:r>
              <a:rPr lang="en-US" baseline="0"/>
              <a:t>s a quantum </a:t>
            </a:r>
            <a:r>
              <a:rPr lang="en-US" baseline="0" err="1"/>
              <a:t>tasker</a:t>
            </a:r>
            <a:r>
              <a:rPr lang="en-US" baseline="0"/>
              <a:t> to enable it to produce weapon tasks for the escorts. It is the same one that is being used by the blue flight leads.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76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 SOJ’s have escorts.</a:t>
            </a:r>
            <a:r>
              <a:rPr lang="en-US" baseline="0"/>
              <a:t> There is now much carnage.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77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5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Open go-home behavior, show multiple reasons, and explain it could be an aggregate behavior</a:t>
            </a:r>
          </a:p>
          <a:p>
            <a:endParaRPr lang="en-US" dirty="0"/>
          </a:p>
          <a:p>
            <a:r>
              <a:rPr lang="en-US" dirty="0"/>
              <a:t>   Explain script variables: Check fuel, check </a:t>
            </a:r>
            <a:r>
              <a:rPr lang="en-US" dirty="0" err="1"/>
              <a:t>weapons,check</a:t>
            </a:r>
            <a:r>
              <a:rPr lang="en-US" dirty="0"/>
              <a:t> escorts, </a:t>
            </a:r>
            <a:r>
              <a:rPr lang="en-US" dirty="0" err="1"/>
              <a:t>mMainWeapon</a:t>
            </a:r>
            <a:r>
              <a:rPr lang="en-US" dirty="0"/>
              <a:t>, </a:t>
            </a:r>
            <a:r>
              <a:rPr lang="en-US" dirty="0" err="1"/>
              <a:t>mRouteName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Open </a:t>
            </a:r>
            <a:r>
              <a:rPr lang="en-US" dirty="0" smtClean="0"/>
              <a:t>Documentation </a:t>
            </a:r>
            <a:r>
              <a:rPr lang="en-US" dirty="0"/>
              <a:t>for </a:t>
            </a:r>
            <a:r>
              <a:rPr lang="en-US" dirty="0" err="1"/>
              <a:t>WsfFuel</a:t>
            </a:r>
            <a:endParaRPr lang="en-US" dirty="0"/>
          </a:p>
          <a:p>
            <a:endParaRPr lang="en-US" dirty="0"/>
          </a:p>
          <a:p>
            <a:r>
              <a:rPr lang="en-US" dirty="0"/>
              <a:t>  Note Fuel Management methods</a:t>
            </a:r>
          </a:p>
          <a:p>
            <a:endParaRPr lang="en-US" dirty="0"/>
          </a:p>
          <a:p>
            <a:r>
              <a:rPr lang="en-US" dirty="0"/>
              <a:t>  Mode, Refuel, </a:t>
            </a:r>
            <a:r>
              <a:rPr lang="en-US" dirty="0" err="1"/>
              <a:t>QuantityRemaining</a:t>
            </a:r>
            <a:r>
              <a:rPr lang="en-US" dirty="0"/>
              <a:t>, </a:t>
            </a:r>
            <a:r>
              <a:rPr lang="en-US" dirty="0" err="1"/>
              <a:t>ConsumptionRate</a:t>
            </a:r>
            <a:r>
              <a:rPr lang="en-US" dirty="0"/>
              <a:t>, </a:t>
            </a:r>
            <a:r>
              <a:rPr lang="en-US" dirty="0" err="1"/>
              <a:t>XXXQuantity</a:t>
            </a:r>
            <a:r>
              <a:rPr lang="en-US" dirty="0"/>
              <a:t>, </a:t>
            </a:r>
            <a:r>
              <a:rPr lang="en-US" dirty="0" err="1"/>
              <a:t>TimeToXXX</a:t>
            </a:r>
            <a:endParaRPr lang="en-US" dirty="0"/>
          </a:p>
          <a:p>
            <a:endParaRPr lang="en-US" dirty="0"/>
          </a:p>
          <a:p>
            <a:r>
              <a:rPr lang="en-US" dirty="0"/>
              <a:t>  Upcoming methods – </a:t>
            </a:r>
            <a:r>
              <a:rPr lang="en-US" dirty="0" err="1"/>
              <a:t>QuantityRequired</a:t>
            </a:r>
            <a:r>
              <a:rPr lang="en-US" dirty="0"/>
              <a:t>, specify altitude and speed</a:t>
            </a:r>
          </a:p>
          <a:p>
            <a:endParaRPr lang="en-US" dirty="0"/>
          </a:p>
          <a:p>
            <a:r>
              <a:rPr lang="en-US" dirty="0"/>
              <a:t>Scenario File has edits that modify the amount of fuel and weapons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80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go home behavior will</a:t>
            </a:r>
            <a:r>
              <a:rPr lang="en-US" baseline="0"/>
              <a:t> activate on bingo fuel.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32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precondition</a:t>
            </a:r>
            <a:r>
              <a:rPr lang="en-US" baseline="0"/>
              <a:t> works great. It checks various conditions, and decides that it is time to go home. </a:t>
            </a:r>
          </a:p>
          <a:p>
            <a:endParaRPr lang="en-US" baseline="0"/>
          </a:p>
          <a:p>
            <a:r>
              <a:rPr lang="en-US" baseline="0"/>
              <a:t>The first time the precondition runs, it also sets a “I’m here” point, to go back to.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82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execute has</a:t>
            </a:r>
            <a:r>
              <a:rPr lang="en-US" baseline="0" dirty="0"/>
              <a:t> a small problem. It drives straight back. It then goes all “Spirograph” at the initial point. </a:t>
            </a:r>
          </a:p>
          <a:p>
            <a:endParaRPr lang="en-US" baseline="0" dirty="0"/>
          </a:p>
          <a:p>
            <a:r>
              <a:rPr lang="en-US" baseline="0" dirty="0"/>
              <a:t>Analytically it’s OK, but visually it can be distracting.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83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</a:t>
            </a:r>
            <a:r>
              <a:rPr lang="en-US" baseline="0"/>
              <a:t> is how the escort behavior works. Basically, it will fly formation unless something happens.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82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These are the</a:t>
            </a:r>
            <a:r>
              <a:rPr lang="en-US" baseline="0"/>
              <a:t> parameters for the behavior.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55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the behavior. It basically tries to fly to the</a:t>
            </a:r>
            <a:r>
              <a:rPr lang="en-US" baseline="0"/>
              <a:t> specified point. There is a parameter that says how close it has to get to that point. </a:t>
            </a:r>
          </a:p>
          <a:p>
            <a:endParaRPr lang="en-US" baseline="0"/>
          </a:p>
          <a:p>
            <a:r>
              <a:rPr lang="en-US" baseline="0"/>
              <a:t>Also, it does a short “look ahead” when driving to the point.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example of how it works.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i="1">
                <a:effectLst/>
                <a:latin typeface="Arial" pitchFamily="34" charset="0"/>
              </a:rPr>
              <a:t>Integrity </a:t>
            </a:r>
            <a:r>
              <a:rPr lang="en-US" sz="2400" b="1" i="1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>
                <a:effectLst/>
                <a:latin typeface="Arial" pitchFamily="34" charset="0"/>
              </a:rPr>
              <a:t>Service </a:t>
            </a:r>
            <a:r>
              <a:rPr lang="en-US" sz="2400" b="1" i="1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>
                <a:effectLst/>
                <a:latin typeface="Arial" pitchFamily="34" charset="0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Briefing Title</a:t>
            </a:r>
          </a:p>
        </p:txBody>
      </p:sp>
      <p:sp>
        <p:nvSpPr>
          <p:cNvPr id="16" name="Date"/>
          <p:cNvSpPr>
            <a:spLocks noGrp="1"/>
          </p:cNvSpPr>
          <p:nvPr>
            <p:ph sz="half" idx="10" hasCustomPrompt="1"/>
          </p:nvPr>
        </p:nvSpPr>
        <p:spPr>
          <a:xfrm>
            <a:off x="4191000" y="3657600"/>
            <a:ext cx="4495800" cy="533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Date: DD MMM YYYY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Name, Rank, Office Symbol, Organization(each on separate lines)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41" y="1961002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68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2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44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32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83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7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23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88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37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941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3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72000" y="1143000"/>
            <a:ext cx="0" cy="5130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7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 flipH="1">
            <a:off x="4563036" y="1143000"/>
            <a:ext cx="8965" cy="5263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9"/>
            <a:ext cx="6840760" cy="1052735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>
                <a:solidFill>
                  <a:srgbClr val="669900"/>
                </a:solidFill>
              </a:rPr>
              <a:t>UNCLASSIFIED</a:t>
            </a: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3200400" y="3077031"/>
            <a:ext cx="2336800" cy="123110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>
                <a:latin typeface="Arial" pitchFamily="34" charset="0"/>
                <a:cs typeface="Arial" pitchFamily="34" charset="0"/>
              </a:rPr>
              <a:t>NEW AFSIM Pyramid</a:t>
            </a:r>
            <a:r>
              <a:rPr lang="en-US" sz="2400" baseline="0">
                <a:latin typeface="Arial" pitchFamily="34" charset="0"/>
                <a:cs typeface="Arial" pitchFamily="34" charset="0"/>
              </a:rPr>
              <a:t> </a:t>
            </a:r>
            <a:r>
              <a:rPr lang="en-US" sz="2400">
                <a:latin typeface="Arial" pitchFamily="34" charset="0"/>
                <a:cs typeface="Arial" pitchFamily="34" charset="0"/>
              </a:rPr>
              <a:t>LOGO Here</a:t>
            </a:r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S:\AFNES\Logos\AFSIM_Standar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4165" y="236988"/>
            <a:ext cx="1295400" cy="600077"/>
          </a:xfrm>
          <a:prstGeom prst="rect">
            <a:avLst/>
          </a:prstGeom>
          <a:noFill/>
        </p:spPr>
      </p:pic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>
                <a:solidFill>
                  <a:srgbClr val="669900"/>
                </a:solidFill>
              </a:rPr>
              <a:t>UNCLASSIFIED</a:t>
            </a:r>
          </a:p>
        </p:txBody>
      </p:sp>
      <p:sp>
        <p:nvSpPr>
          <p:cNvPr id="8" name="Distribution Statement"/>
          <p:cNvSpPr txBox="1">
            <a:spLocks noChangeArrowheads="1"/>
          </p:cNvSpPr>
          <p:nvPr/>
        </p:nvSpPr>
        <p:spPr bwMode="auto">
          <a:xfrm>
            <a:off x="1" y="6324600"/>
            <a:ext cx="9163467" cy="461661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marL="0" marR="0" indent="0" algn="ctr" defTabSz="16244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effectLst/>
              </a:rPr>
              <a:t>DISTRIBUTION C</a:t>
            </a:r>
            <a:r>
              <a:rPr lang="en-US" sz="1100">
                <a:effectLst/>
              </a:rPr>
              <a:t>. Distribution authorized to U.S. Government Agencies and their contractors, 9 Aug 19. Other requests for this document shall be referred to AFRL/RQQD</a:t>
            </a:r>
            <a:endParaRPr lang="en-US" sz="1100" b="1" kern="1200" baseline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0" name="Picture 2" descr="\\springfield\Dayton_Share\AFSIM\Official_AFSIM_Logos\afsim_logos\Logo_AFSIM-Gen_Md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496" y="0"/>
            <a:ext cx="1603283" cy="106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stribution Statement"/>
          <p:cNvSpPr txBox="1">
            <a:spLocks noChangeArrowheads="1"/>
          </p:cNvSpPr>
          <p:nvPr/>
        </p:nvSpPr>
        <p:spPr bwMode="auto">
          <a:xfrm>
            <a:off x="1" y="6324600"/>
            <a:ext cx="9163467" cy="461661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marL="0" marR="0" indent="0" algn="ctr" defTabSz="16244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effectLst/>
              </a:rPr>
              <a:t>DISTRIBUTION C</a:t>
            </a:r>
            <a:r>
              <a:rPr lang="en-US" sz="1100">
                <a:effectLst/>
              </a:rPr>
              <a:t>. Distribution authorized to U.S. Government Agencies and their contractors, 9 Aug 19. Other requests for this document shall be referred to AFRL/RQQD</a:t>
            </a:r>
            <a:endParaRPr lang="en-US" sz="1100" b="1" kern="1200" baseline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5" name="Picture 2" descr="\\springfield\Dayton_Share\AFSIM\Official_AFSIM_Logos\afsim_logos\Logo_AFSIM-Gen_Md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6400800" cy="426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6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657600" y="1600200"/>
            <a:ext cx="4953000" cy="1676400"/>
          </a:xfrm>
        </p:spPr>
        <p:txBody>
          <a:bodyPr/>
          <a:lstStyle/>
          <a:p>
            <a:r>
              <a:rPr lang="en-US" sz="3200" dirty="0"/>
              <a:t>AFSIM User Training</a:t>
            </a:r>
          </a:p>
          <a:p>
            <a:r>
              <a:rPr lang="en-US" sz="3200" dirty="0"/>
              <a:t> 25 – Go Home and Escort Behaviors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2400" dirty="0"/>
              <a:t>AFRL/RQQD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2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6536"/>
            <a:ext cx="8382000" cy="794064"/>
          </a:xfrm>
        </p:spPr>
        <p:txBody>
          <a:bodyPr/>
          <a:lstStyle/>
          <a:p>
            <a:r>
              <a:rPr lang="en-US" dirty="0"/>
              <a:t>Defining Escort </a:t>
            </a:r>
            <a:r>
              <a:rPr lang="en-US" dirty="0" smtClean="0"/>
              <a:t>Parameters</a:t>
            </a:r>
            <a:endParaRPr lang="en-US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5527" y="1751610"/>
            <a:ext cx="5888146" cy="45259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3327070" y="1382278"/>
            <a:ext cx="2185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cenario_escort.txt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94064"/>
          </a:xfrm>
        </p:spPr>
        <p:txBody>
          <a:bodyPr/>
          <a:lstStyle/>
          <a:p>
            <a:r>
              <a:rPr lang="en-US" dirty="0"/>
              <a:t>Package-Escort </a:t>
            </a:r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50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781826" y="1447800"/>
            <a:ext cx="5580347" cy="452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Escort Responds</a:t>
            </a:r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4950" y="1898829"/>
            <a:ext cx="3655577" cy="31915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3711" y="1869231"/>
            <a:ext cx="3806889" cy="32361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Exercise</a:t>
            </a: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457200" y="1487426"/>
            <a:ext cx="828897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914400" indent="-457200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Add two more </a:t>
            </a:r>
            <a:r>
              <a:rPr lang="en-US" sz="2400" b="1" dirty="0"/>
              <a:t>blue </a:t>
            </a:r>
            <a:r>
              <a:rPr lang="en-US" sz="2400" b="1" dirty="0">
                <a:solidFill>
                  <a:schemeClr val="tx1"/>
                </a:solidFill>
              </a:rPr>
              <a:t>platforms</a:t>
            </a:r>
          </a:p>
          <a:p>
            <a:pPr marL="1371600" lvl="2" indent="-457200">
              <a:buFont typeface="Arial" panose="020B0604020202020204" pitchFamily="34" charset="0"/>
              <a:buChar char="‒"/>
              <a:defRPr/>
            </a:pPr>
            <a:r>
              <a:rPr lang="en-US" sz="2400" b="1" dirty="0">
                <a:solidFill>
                  <a:schemeClr val="tx1"/>
                </a:solidFill>
              </a:rPr>
              <a:t>One that escorts the current escort</a:t>
            </a:r>
          </a:p>
          <a:p>
            <a:pPr lvl="4" indent="-457200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Give it a smaller protect radius</a:t>
            </a:r>
          </a:p>
          <a:p>
            <a:pPr marL="1371600" lvl="2" indent="-457200">
              <a:buFont typeface="Arial" panose="020B0604020202020204" pitchFamily="34" charset="0"/>
              <a:buChar char="‒"/>
              <a:defRPr/>
            </a:pPr>
            <a:r>
              <a:rPr lang="en-US" sz="2400" b="1" dirty="0">
                <a:solidFill>
                  <a:schemeClr val="tx1"/>
                </a:solidFill>
              </a:rPr>
              <a:t>Another that escorts the original care package</a:t>
            </a:r>
          </a:p>
          <a:p>
            <a:pPr lvl="4" indent="-457200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Give it a different formation offset</a:t>
            </a:r>
          </a:p>
          <a:p>
            <a:pPr marL="914400" indent="-457200">
              <a:defRPr/>
            </a:pPr>
            <a:endParaRPr lang="en-US" sz="2400" b="1" dirty="0">
              <a:solidFill>
                <a:schemeClr val="tx1"/>
              </a:solidFill>
            </a:endParaRPr>
          </a:p>
          <a:p>
            <a:pPr marL="914400" indent="-457200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</a:rPr>
              <a:t>Hints: </a:t>
            </a:r>
          </a:p>
          <a:p>
            <a:pPr marL="1371600" lvl="1" indent="-457200">
              <a:buFont typeface="Arial" panose="020B0604020202020204" pitchFamily="34" charset="0"/>
              <a:buChar char="‒"/>
              <a:defRPr/>
            </a:pPr>
            <a:r>
              <a:rPr lang="en-US" sz="2400" b="1" dirty="0"/>
              <a:t>Escorts will try to move into position – consider starting </a:t>
            </a:r>
            <a:r>
              <a:rPr lang="en-US" sz="2400" b="1" dirty="0" smtClean="0"/>
              <a:t>in different </a:t>
            </a:r>
            <a:r>
              <a:rPr lang="en-US" sz="2400" b="1" dirty="0"/>
              <a:t>locations</a:t>
            </a:r>
          </a:p>
          <a:p>
            <a:pPr marL="1371600" lvl="1" indent="-457200">
              <a:defRPr/>
            </a:pP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42718"/>
            <a:ext cx="8382000" cy="794064"/>
          </a:xfrm>
        </p:spPr>
        <p:txBody>
          <a:bodyPr/>
          <a:lstStyle/>
          <a:p>
            <a:r>
              <a:rPr lang="en-US" dirty="0"/>
              <a:t>Escorting an Orbiting </a:t>
            </a:r>
            <a:r>
              <a:rPr lang="en-US" dirty="0" smtClean="0"/>
              <a:t>Package</a:t>
            </a:r>
            <a:endParaRPr lang="en-US" sz="19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1600200"/>
            <a:ext cx="78676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9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520" y="1676855"/>
            <a:ext cx="6913200" cy="46312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794064"/>
          </a:xfrm>
        </p:spPr>
        <p:txBody>
          <a:bodyPr/>
          <a:lstStyle/>
          <a:p>
            <a:r>
              <a:rPr lang="en-US" dirty="0"/>
              <a:t>Specific </a:t>
            </a:r>
            <a:r>
              <a:rPr lang="en-US" dirty="0" smtClean="0"/>
              <a:t>Application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477541" y="3392317"/>
            <a:ext cx="4721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NOTE:   added north AND south escorts!!!</a:t>
            </a:r>
          </a:p>
        </p:txBody>
      </p:sp>
      <p:sp>
        <p:nvSpPr>
          <p:cNvPr id="3" name="Rectangle 2"/>
          <p:cNvSpPr/>
          <p:nvPr/>
        </p:nvSpPr>
        <p:spPr>
          <a:xfrm>
            <a:off x="2984611" y="1307523"/>
            <a:ext cx="298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scenarios/red_air_support.txt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90951"/>
            <a:ext cx="8394215" cy="15471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966" y="3829794"/>
            <a:ext cx="4354065" cy="22979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6536"/>
            <a:ext cx="8382000" cy="794064"/>
          </a:xfrm>
        </p:spPr>
        <p:txBody>
          <a:bodyPr/>
          <a:lstStyle/>
          <a:p>
            <a:r>
              <a:rPr lang="en-US" dirty="0"/>
              <a:t>Red </a:t>
            </a:r>
            <a:r>
              <a:rPr lang="en-US" dirty="0" smtClean="0"/>
              <a:t>Controller</a:t>
            </a:r>
            <a:endParaRPr lang="en-US" sz="2400" dirty="0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3094123" y="5469288"/>
            <a:ext cx="3544184" cy="55098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850623" y="2282625"/>
            <a:ext cx="7912377" cy="365572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39500" y="1478865"/>
            <a:ext cx="186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platforms/ship.txt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470" y="3118134"/>
            <a:ext cx="8581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RUN IT</a:t>
            </a:r>
            <a:r>
              <a:rPr lang="en-US" sz="2000" b="1" dirty="0" smtClean="0">
                <a:solidFill>
                  <a:srgbClr val="FF0000"/>
                </a:solidFill>
              </a:rPr>
              <a:t>!!!</a:t>
            </a:r>
            <a:endParaRPr lang="en-US" sz="2000" b="1" dirty="0">
              <a:solidFill>
                <a:srgbClr val="FF0000"/>
              </a:solidFill>
            </a:endParaRPr>
          </a:p>
          <a:p>
            <a:pPr algn="ctr"/>
            <a:endParaRPr lang="en-US" sz="2000" b="1" dirty="0">
              <a:solidFill>
                <a:srgbClr val="FF0000"/>
              </a:solidFill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Now Red SOJs have escorts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 Escorts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6" y="1674831"/>
            <a:ext cx="8251621" cy="41163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Fuel Object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404938"/>
            <a:ext cx="9144000" cy="267765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 sz="8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971550" lvl="1" indent="-514350" eaLnBrk="0" hangingPunct="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WsfFuel</a:t>
            </a:r>
            <a:endParaRPr lang="en-US" sz="32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marL="1428750" lvl="2" indent="-514350" eaLnBrk="0" hangingPunct="0">
              <a:buClr>
                <a:schemeClr val="tx1"/>
              </a:buClr>
              <a:buFont typeface="Arial" panose="020B0604020202020204" pitchFamily="34" charset="0"/>
              <a:buChar char="‒"/>
              <a:defRPr/>
            </a:pP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WSF_FUEL, WSF_TABULAR_RATE_FUEL, WSF_VARIABLE_RATE_FUEL</a:t>
            </a:r>
          </a:p>
          <a:p>
            <a:pPr marL="1428750" lvl="2" indent="-514350" eaLnBrk="0" hangingPunct="0">
              <a:buClr>
                <a:schemeClr val="tx1"/>
              </a:buClr>
              <a:buFont typeface="Arial" panose="020B0604020202020204" pitchFamily="34" charset="0"/>
              <a:buChar char="‒"/>
              <a:defRPr/>
            </a:pP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Existing Methods:</a:t>
            </a:r>
          </a:p>
          <a:p>
            <a:pPr marL="1885950" lvl="3" indent="-514350" eaLnBrk="0" hangingPunct="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Mode, Refuel, 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QuantityRemaining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ConsumptionRate</a:t>
            </a:r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XXXQuantity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TimeToXXX</a:t>
            </a:r>
            <a:endParaRPr lang="en-US" sz="2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739850"/>
            <a:ext cx="8474328" cy="1724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2736"/>
            <a:ext cx="8382000" cy="794064"/>
          </a:xfrm>
        </p:spPr>
        <p:txBody>
          <a:bodyPr/>
          <a:lstStyle/>
          <a:p>
            <a:r>
              <a:rPr lang="en-US" dirty="0"/>
              <a:t>Added Fuel to </a:t>
            </a:r>
            <a:r>
              <a:rPr lang="en-US" dirty="0" smtClean="0"/>
              <a:t>Striker</a:t>
            </a:r>
            <a:endParaRPr lang="en-US" sz="2400" dirty="0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1071239" y="1930590"/>
            <a:ext cx="7784089" cy="134308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01879" y="1324284"/>
            <a:ext cx="2044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platforms/striker.txt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921" y="3392009"/>
            <a:ext cx="5187294" cy="2922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07" y="1616317"/>
            <a:ext cx="8579522" cy="16260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2736"/>
            <a:ext cx="8382000" cy="794064"/>
          </a:xfrm>
        </p:spPr>
        <p:txBody>
          <a:bodyPr/>
          <a:lstStyle/>
          <a:p>
            <a:r>
              <a:rPr lang="en-US" dirty="0"/>
              <a:t>Escort Node in Behavior </a:t>
            </a:r>
            <a:r>
              <a:rPr lang="en-US" dirty="0" smtClean="0"/>
              <a:t>Tree</a:t>
            </a:r>
            <a:endParaRPr lang="en-US" sz="2400" dirty="0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717940" y="1989203"/>
            <a:ext cx="7036648" cy="492739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3479470" y="4465121"/>
            <a:ext cx="2553656" cy="39021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10077" y="1258224"/>
            <a:ext cx="2044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platforms/striker.txt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94064"/>
          </a:xfrm>
        </p:spPr>
        <p:txBody>
          <a:bodyPr/>
          <a:lstStyle/>
          <a:p>
            <a:r>
              <a:rPr lang="en-US" dirty="0"/>
              <a:t>Behavior </a:t>
            </a:r>
            <a:r>
              <a:rPr lang="en-US" dirty="0" smtClean="0"/>
              <a:t>Precondition</a:t>
            </a:r>
            <a:endParaRPr lang="en-US" sz="2400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9075" y="1700159"/>
            <a:ext cx="6165850" cy="4591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805683" y="1330827"/>
            <a:ext cx="55326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processors/</a:t>
            </a:r>
            <a:r>
              <a:rPr lang="en-US" dirty="0" err="1"/>
              <a:t>quantum_agents</a:t>
            </a:r>
            <a:r>
              <a:rPr lang="en-US" dirty="0"/>
              <a:t>/</a:t>
            </a:r>
            <a:r>
              <a:rPr lang="en-US" dirty="0" err="1"/>
              <a:t>aiai</a:t>
            </a:r>
            <a:r>
              <a:rPr lang="en-US" dirty="0"/>
              <a:t>/behavior_go_home.txt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94064"/>
          </a:xfrm>
        </p:spPr>
        <p:txBody>
          <a:bodyPr/>
          <a:lstStyle/>
          <a:p>
            <a:r>
              <a:rPr lang="en-US" dirty="0"/>
              <a:t>Behavior </a:t>
            </a:r>
            <a:r>
              <a:rPr lang="en-US" dirty="0" smtClean="0"/>
              <a:t>Execute</a:t>
            </a:r>
            <a:endParaRPr lang="en-US" sz="24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3248" y="1541123"/>
            <a:ext cx="6197504" cy="48511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836505" y="1171791"/>
            <a:ext cx="5470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processors/</a:t>
            </a:r>
            <a:r>
              <a:rPr lang="en-US" dirty="0" err="1"/>
              <a:t>quantum_agents</a:t>
            </a:r>
            <a:r>
              <a:rPr lang="en-US" dirty="0"/>
              <a:t>/</a:t>
            </a:r>
            <a:r>
              <a:rPr lang="en-US" dirty="0" err="1"/>
              <a:t>aiai</a:t>
            </a:r>
            <a:r>
              <a:rPr lang="en-US" dirty="0"/>
              <a:t>/behavior_go_home.txt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 sz="2800"/>
              <a:t>Package-Escort Behavior Operation</a:t>
            </a:r>
          </a:p>
        </p:txBody>
      </p:sp>
      <p:sp>
        <p:nvSpPr>
          <p:cNvPr id="71684" name="TextBox 2"/>
          <p:cNvSpPr txBox="1">
            <a:spLocks noChangeArrowheads="1"/>
          </p:cNvSpPr>
          <p:nvPr/>
        </p:nvSpPr>
        <p:spPr bwMode="auto">
          <a:xfrm>
            <a:off x="0" y="1412875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 eaLnBrk="0" hangingPunct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Executes if package specified</a:t>
            </a:r>
          </a:p>
          <a:p>
            <a:pPr marL="914400" lvl="1" indent="-457200" eaLnBrk="0" hangingPunct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Flies formation offset</a:t>
            </a:r>
          </a:p>
          <a:p>
            <a:pPr marL="914400" lvl="1" indent="-457200" eaLnBrk="0" hangingPunct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Ignores tasks that aren’t a threat</a:t>
            </a:r>
          </a:p>
          <a:p>
            <a:pPr marL="914400" lvl="1" indent="-457200" eaLnBrk="0" hangingPunct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Could fail and break out of formation if either:</a:t>
            </a:r>
          </a:p>
          <a:p>
            <a:pPr marL="1371600" lvl="2" indent="-457200" eaLnBrk="0" hangingPunct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sz="2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Escort has weapon task for a threatening track</a:t>
            </a:r>
          </a:p>
          <a:p>
            <a:pPr marL="1371600" lvl="2" indent="-457200" eaLnBrk="0" hangingPunct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sz="2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Escort has a threatening track</a:t>
            </a:r>
          </a:p>
          <a:p>
            <a:pPr marL="914400" lvl="1" indent="-457200" eaLnBrk="0" hangingPunct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Escort can chase threats out of protected region</a:t>
            </a:r>
          </a:p>
          <a:p>
            <a:pPr marL="914400" lvl="1" indent="-457200" eaLnBrk="0" hangingPunct="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Bottom Line: escort stops escorting when a threat is around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Box 33"/>
          <p:cNvSpPr txBox="1">
            <a:spLocks noChangeArrowheads="1"/>
          </p:cNvSpPr>
          <p:nvPr/>
        </p:nvSpPr>
        <p:spPr bwMode="auto">
          <a:xfrm>
            <a:off x="314696" y="1247775"/>
            <a:ext cx="91440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/>
              <a:t>package-</a:t>
            </a:r>
            <a:r>
              <a:rPr lang="en-US" sz="2400" b="1" dirty="0">
                <a:solidFill>
                  <a:schemeClr val="tx1"/>
                </a:solidFill>
              </a:rPr>
              <a:t>escort behavior parameter examples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All parameters are related to who to escort, protection ranges, &amp; flying formation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sz="1800" b="1" dirty="0">
                <a:solidFill>
                  <a:schemeClr val="tx1"/>
                </a:solidFill>
              </a:rPr>
              <a:t> debugging parameters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mDrawEscortData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=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mode / control parameters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mCheckOnlyTasks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= 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mCheckMasterTracks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sz="1800" b="1" dirty="0">
                <a:solidFill>
                  <a:schemeClr val="tx1"/>
                </a:solidFill>
              </a:rPr>
              <a:t> escort parameters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Array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mEscortNames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mEscortProtectDistance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100.0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 MATH.M_PER_NM();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flying parameters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mFormationPositionX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#meters in front of package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mFormationPositionY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>
                <a:solidFill>
                  <a:srgbClr val="99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#meters off right wing of package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‒"/>
            </a:pP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off-limit variables (not for user editing)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WsfDraw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mDraw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2001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mLastInPosition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Package-Escort Parameters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96536"/>
            <a:ext cx="8382000" cy="794064"/>
          </a:xfrm>
        </p:spPr>
        <p:txBody>
          <a:bodyPr/>
          <a:lstStyle/>
          <a:p>
            <a:r>
              <a:rPr lang="en-US" dirty="0"/>
              <a:t>Behavior: </a:t>
            </a:r>
            <a:r>
              <a:rPr lang="en-US" dirty="0" smtClean="0"/>
              <a:t>Escort</a:t>
            </a:r>
            <a:endParaRPr lang="en-US" dirty="0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3689" y="1786847"/>
            <a:ext cx="5476622" cy="452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985481" y="1417515"/>
            <a:ext cx="5173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processors/</a:t>
            </a:r>
            <a:r>
              <a:rPr lang="en-US" dirty="0" err="1"/>
              <a:t>quantum_agents</a:t>
            </a:r>
            <a:r>
              <a:rPr lang="en-US" dirty="0"/>
              <a:t>/</a:t>
            </a:r>
            <a:r>
              <a:rPr lang="en-US" dirty="0" err="1"/>
              <a:t>aiai</a:t>
            </a:r>
            <a:r>
              <a:rPr lang="en-US" dirty="0"/>
              <a:t>/behavior_escort.txt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sim_af_class_4_3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F00FA69FC09B419699791975A505AB" ma:contentTypeVersion="6" ma:contentTypeDescription="Create a new document." ma:contentTypeScope="" ma:versionID="67d72b026468dfbd80654bb8444bc048">
  <xsd:schema xmlns:xsd="http://www.w3.org/2001/XMLSchema" xmlns:xs="http://www.w3.org/2001/XMLSchema" xmlns:p="http://schemas.microsoft.com/office/2006/metadata/properties" xmlns:ns2="604dcce3-32f8-4786-8650-340d9f5d067d" xmlns:ns3="43eac915-707e-47c7-93b3-adeec6563bb7" targetNamespace="http://schemas.microsoft.com/office/2006/metadata/properties" ma:root="true" ma:fieldsID="4d92fddcb3ff7f9a777e3cbea078c192" ns2:_="" ns3:_="">
    <xsd:import namespace="604dcce3-32f8-4786-8650-340d9f5d067d"/>
    <xsd:import namespace="43eac915-707e-47c7-93b3-adeec6563b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dcce3-32f8-4786-8650-340d9f5d06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eac915-707e-47c7-93b3-adeec6563bb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F6EF02-AE5E-487B-95D5-324619FBD5BE}">
  <ds:schemaRefs>
    <ds:schemaRef ds:uri="43eac915-707e-47c7-93b3-adeec6563bb7"/>
    <ds:schemaRef ds:uri="604dcce3-32f8-4786-8650-340d9f5d067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15855B7-96E7-43CE-9684-00985A07235E}">
  <ds:schemaRefs>
    <ds:schemaRef ds:uri="http://www.w3.org/XML/1998/namespace"/>
    <ds:schemaRef ds:uri="43eac915-707e-47c7-93b3-adeec6563bb7"/>
    <ds:schemaRef ds:uri="604dcce3-32f8-4786-8650-340d9f5d067d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18DFA40-37AA-4653-B359-F795818058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</TotalTime>
  <Words>766</Words>
  <Application>Microsoft Office PowerPoint</Application>
  <PresentationFormat>On-screen Show (4:3)</PresentationFormat>
  <Paragraphs>126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Wingdings</vt:lpstr>
      <vt:lpstr>afsim_af_class_4_3</vt:lpstr>
      <vt:lpstr>1_Custom Design</vt:lpstr>
      <vt:lpstr>2_Custom Design</vt:lpstr>
      <vt:lpstr>PowerPoint Presentation</vt:lpstr>
      <vt:lpstr>Fuel Object</vt:lpstr>
      <vt:lpstr>Added Fuel to Striker</vt:lpstr>
      <vt:lpstr>Escort Node in Behavior Tree</vt:lpstr>
      <vt:lpstr>Behavior Precondition</vt:lpstr>
      <vt:lpstr>Behavior Execute</vt:lpstr>
      <vt:lpstr>Package-Escort Behavior Operation</vt:lpstr>
      <vt:lpstr>Package-Escort Parameters</vt:lpstr>
      <vt:lpstr>Behavior: Escort</vt:lpstr>
      <vt:lpstr>Defining Escort Parameters</vt:lpstr>
      <vt:lpstr>Package-Escort Example</vt:lpstr>
      <vt:lpstr>Escort Responds</vt:lpstr>
      <vt:lpstr>Exercise</vt:lpstr>
      <vt:lpstr>Escorting an Orbiting Package</vt:lpstr>
      <vt:lpstr>Specific Application</vt:lpstr>
      <vt:lpstr>Red Controller</vt:lpstr>
      <vt:lpstr>Execution</vt:lpstr>
      <vt:lpstr>Red Escorts</vt:lpstr>
      <vt:lpstr>PowerPoint Presentation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AFSIM BAM Training Go Home and Escort Behaviors</dc:title>
  <dc:creator>Miller, Lawrence</dc:creator>
  <cp:lastModifiedBy>Miller, Lawrence</cp:lastModifiedBy>
  <cp:revision>14</cp:revision>
  <dcterms:created xsi:type="dcterms:W3CDTF">2012-03-21T14:48:14Z</dcterms:created>
  <dcterms:modified xsi:type="dcterms:W3CDTF">2022-01-06T22:01:03Z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0x010100A5F00FA69FC09B419699791975A505AB</vt:lpwstr>
  </property>
</Properties>
</file>