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86" r:id="rId5"/>
    <p:sldMasterId id="2147483698" r:id="rId6"/>
  </p:sldMasterIdLst>
  <p:notesMasterIdLst>
    <p:notesMasterId r:id="rId29"/>
  </p:notesMasterIdLst>
  <p:handoutMasterIdLst>
    <p:handoutMasterId r:id="rId30"/>
  </p:handoutMasterIdLst>
  <p:sldIdLst>
    <p:sldId id="477" r:id="rId7"/>
    <p:sldId id="454" r:id="rId8"/>
    <p:sldId id="455" r:id="rId9"/>
    <p:sldId id="472" r:id="rId10"/>
    <p:sldId id="456" r:id="rId11"/>
    <p:sldId id="457" r:id="rId12"/>
    <p:sldId id="458" r:id="rId13"/>
    <p:sldId id="459" r:id="rId14"/>
    <p:sldId id="460" r:id="rId15"/>
    <p:sldId id="473" r:id="rId16"/>
    <p:sldId id="474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6" r:id="rId27"/>
    <p:sldId id="289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6" autoAdjust="0"/>
  </p:normalViewPr>
  <p:slideViewPr>
    <p:cSldViewPr snapToGrid="0">
      <p:cViewPr varScale="1">
        <p:scale>
          <a:sx n="61" d="100"/>
          <a:sy n="61" d="100"/>
        </p:scale>
        <p:origin x="201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tange" userId="68b9afbc-ac7e-4e8f-beef-a3fe0c8f917f" providerId="ADAL" clId="{0B5E1B6A-EC5F-4A91-ADA6-A896211D1760}"/>
    <pc:docChg chg="modSld">
      <pc:chgData name="Jacob Stange" userId="68b9afbc-ac7e-4e8f-beef-a3fe0c8f917f" providerId="ADAL" clId="{0B5E1B6A-EC5F-4A91-ADA6-A896211D1760}" dt="2019-10-04T22:47:53.663" v="12"/>
      <pc:docMkLst>
        <pc:docMk/>
      </pc:docMkLst>
      <pc:sldChg chg="addSp modSp">
        <pc:chgData name="Jacob Stange" userId="68b9afbc-ac7e-4e8f-beef-a3fe0c8f917f" providerId="ADAL" clId="{0B5E1B6A-EC5F-4A91-ADA6-A896211D1760}" dt="2019-10-04T22:47:17.715" v="9" actId="20577"/>
        <pc:sldMkLst>
          <pc:docMk/>
          <pc:sldMk cId="0" sldId="464"/>
        </pc:sldMkLst>
        <pc:spChg chg="mod">
          <ac:chgData name="Jacob Stange" userId="68b9afbc-ac7e-4e8f-beef-a3fe0c8f917f" providerId="ADAL" clId="{0B5E1B6A-EC5F-4A91-ADA6-A896211D1760}" dt="2019-10-04T22:47:17.715" v="9" actId="20577"/>
          <ac:spMkLst>
            <pc:docMk/>
            <pc:sldMk cId="0" sldId="464"/>
            <ac:spMk id="2" creationId="{00000000-0000-0000-0000-000000000000}"/>
          </ac:spMkLst>
        </pc:spChg>
        <pc:spChg chg="add">
          <ac:chgData name="Jacob Stange" userId="68b9afbc-ac7e-4e8f-beef-a3fe0c8f917f" providerId="ADAL" clId="{0B5E1B6A-EC5F-4A91-ADA6-A896211D1760}" dt="2019-10-04T22:47:08.070" v="2"/>
          <ac:spMkLst>
            <pc:docMk/>
            <pc:sldMk cId="0" sldId="464"/>
            <ac:spMk id="7" creationId="{9F63196B-A738-4870-9D67-DC57CC08B5E6}"/>
          </ac:spMkLst>
        </pc:spChg>
      </pc:sldChg>
      <pc:sldChg chg="modTransition">
        <pc:chgData name="Jacob Stange" userId="68b9afbc-ac7e-4e8f-beef-a3fe0c8f917f" providerId="ADAL" clId="{0B5E1B6A-EC5F-4A91-ADA6-A896211D1760}" dt="2019-10-04T22:46:57.474" v="1"/>
        <pc:sldMkLst>
          <pc:docMk/>
          <pc:sldMk cId="0" sldId="465"/>
        </pc:sldMkLst>
      </pc:sldChg>
      <pc:sldChg chg="modTransition">
        <pc:chgData name="Jacob Stange" userId="68b9afbc-ac7e-4e8f-beef-a3fe0c8f917f" providerId="ADAL" clId="{0B5E1B6A-EC5F-4A91-ADA6-A896211D1760}" dt="2019-10-04T22:47:39.931" v="10"/>
        <pc:sldMkLst>
          <pc:docMk/>
          <pc:sldMk cId="0" sldId="468"/>
        </pc:sldMkLst>
      </pc:sldChg>
      <pc:sldChg chg="modTransition">
        <pc:chgData name="Jacob Stange" userId="68b9afbc-ac7e-4e8f-beef-a3fe0c8f917f" providerId="ADAL" clId="{0B5E1B6A-EC5F-4A91-ADA6-A896211D1760}" dt="2019-10-04T22:47:44.684" v="11"/>
        <pc:sldMkLst>
          <pc:docMk/>
          <pc:sldMk cId="0" sldId="469"/>
        </pc:sldMkLst>
      </pc:sldChg>
      <pc:sldChg chg="modTransition">
        <pc:chgData name="Jacob Stange" userId="68b9afbc-ac7e-4e8f-beef-a3fe0c8f917f" providerId="ADAL" clId="{0B5E1B6A-EC5F-4A91-ADA6-A896211D1760}" dt="2019-10-04T22:45:17.740" v="0"/>
        <pc:sldMkLst>
          <pc:docMk/>
          <pc:sldMk cId="0" sldId="472"/>
        </pc:sldMkLst>
      </pc:sldChg>
      <pc:sldChg chg="modTransition">
        <pc:chgData name="Jacob Stange" userId="68b9afbc-ac7e-4e8f-beef-a3fe0c8f917f" providerId="ADAL" clId="{0B5E1B6A-EC5F-4A91-ADA6-A896211D1760}" dt="2019-10-04T22:47:53.663" v="12"/>
        <pc:sldMkLst>
          <pc:docMk/>
          <pc:sldMk cId="2844545450" sldId="476"/>
        </pc:sldMkLst>
      </pc:sldChg>
    </pc:docChg>
  </pc:docChgLst>
  <pc:docChgLst>
    <pc:chgData name="Jacob Stange" userId="68b9afbc-ac7e-4e8f-beef-a3fe0c8f917f" providerId="ADAL" clId="{D1149289-3D93-4159-BBC7-53F80272F2C5}"/>
    <pc:docChg chg="undo modSld">
      <pc:chgData name="Jacob Stange" userId="68b9afbc-ac7e-4e8f-beef-a3fe0c8f917f" providerId="ADAL" clId="{D1149289-3D93-4159-BBC7-53F80272F2C5}" dt="2019-11-13T16:30:57.802" v="20" actId="20577"/>
      <pc:docMkLst>
        <pc:docMk/>
      </pc:docMkLst>
      <pc:sldChg chg="modSp">
        <pc:chgData name="Jacob Stange" userId="68b9afbc-ac7e-4e8f-beef-a3fe0c8f917f" providerId="ADAL" clId="{D1149289-3D93-4159-BBC7-53F80272F2C5}" dt="2019-11-13T16:30:57.802" v="20" actId="20577"/>
        <pc:sldMkLst>
          <pc:docMk/>
          <pc:sldMk cId="4161309503" sldId="474"/>
        </pc:sldMkLst>
        <pc:spChg chg="mod">
          <ac:chgData name="Jacob Stange" userId="68b9afbc-ac7e-4e8f-beef-a3fe0c8f917f" providerId="ADAL" clId="{D1149289-3D93-4159-BBC7-53F80272F2C5}" dt="2019-11-13T16:30:18.850" v="3" actId="20577"/>
          <ac:spMkLst>
            <pc:docMk/>
            <pc:sldMk cId="4161309503" sldId="474"/>
            <ac:spMk id="2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22.490" v="4" actId="20577"/>
          <ac:spMkLst>
            <pc:docMk/>
            <pc:sldMk cId="4161309503" sldId="474"/>
            <ac:spMk id="14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24.680" v="5" actId="20577"/>
          <ac:spMkLst>
            <pc:docMk/>
            <pc:sldMk cId="4161309503" sldId="474"/>
            <ac:spMk id="17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27.220" v="6" actId="20577"/>
          <ac:spMkLst>
            <pc:docMk/>
            <pc:sldMk cId="4161309503" sldId="474"/>
            <ac:spMk id="19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29.301" v="7" actId="20577"/>
          <ac:spMkLst>
            <pc:docMk/>
            <pc:sldMk cId="4161309503" sldId="474"/>
            <ac:spMk id="23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31.711" v="8" actId="20577"/>
          <ac:spMkLst>
            <pc:docMk/>
            <pc:sldMk cId="4161309503" sldId="474"/>
            <ac:spMk id="24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35.011" v="9" actId="20577"/>
          <ac:spMkLst>
            <pc:docMk/>
            <pc:sldMk cId="4161309503" sldId="474"/>
            <ac:spMk id="25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37.093" v="10" actId="20577"/>
          <ac:spMkLst>
            <pc:docMk/>
            <pc:sldMk cId="4161309503" sldId="474"/>
            <ac:spMk id="27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39.142" v="11" actId="20577"/>
          <ac:spMkLst>
            <pc:docMk/>
            <pc:sldMk cId="4161309503" sldId="474"/>
            <ac:spMk id="28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42.362" v="12" actId="20577"/>
          <ac:spMkLst>
            <pc:docMk/>
            <pc:sldMk cId="4161309503" sldId="474"/>
            <ac:spMk id="36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44.162" v="13" actId="20577"/>
          <ac:spMkLst>
            <pc:docMk/>
            <pc:sldMk cId="4161309503" sldId="474"/>
            <ac:spMk id="37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45.832" v="14" actId="20577"/>
          <ac:spMkLst>
            <pc:docMk/>
            <pc:sldMk cId="4161309503" sldId="474"/>
            <ac:spMk id="40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47.592" v="15" actId="20577"/>
          <ac:spMkLst>
            <pc:docMk/>
            <pc:sldMk cId="4161309503" sldId="474"/>
            <ac:spMk id="41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49.373" v="16" actId="20577"/>
          <ac:spMkLst>
            <pc:docMk/>
            <pc:sldMk cId="4161309503" sldId="474"/>
            <ac:spMk id="42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51.392" v="17" actId="20577"/>
          <ac:spMkLst>
            <pc:docMk/>
            <pc:sldMk cId="4161309503" sldId="474"/>
            <ac:spMk id="43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53.762" v="18" actId="20577"/>
          <ac:spMkLst>
            <pc:docMk/>
            <pc:sldMk cId="4161309503" sldId="474"/>
            <ac:spMk id="44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55.878" v="19" actId="20577"/>
          <ac:spMkLst>
            <pc:docMk/>
            <pc:sldMk cId="4161309503" sldId="474"/>
            <ac:spMk id="45" creationId="{00000000-0000-0000-0000-000000000000}"/>
          </ac:spMkLst>
        </pc:spChg>
        <pc:spChg chg="mod">
          <ac:chgData name="Jacob Stange" userId="68b9afbc-ac7e-4e8f-beef-a3fe0c8f917f" providerId="ADAL" clId="{D1149289-3D93-4159-BBC7-53F80272F2C5}" dt="2019-11-13T16:30:57.802" v="20" actId="20577"/>
          <ac:spMkLst>
            <pc:docMk/>
            <pc:sldMk cId="4161309503" sldId="474"/>
            <ac:spMk id="46" creationId="{00000000-0000-0000-0000-000000000000}"/>
          </ac:spMkLst>
        </pc:spChg>
      </pc:sldChg>
    </pc:docChg>
  </pc:docChgLst>
  <pc:docChgLst>
    <pc:chgData name="James Hitchcock" userId="30aae602-8cab-4340-9fbf-90c1290df979" providerId="ADAL" clId="{9D3A0328-8C45-428F-9EA4-B1481A65C271}"/>
    <pc:docChg chg="modMainMaster">
      <pc:chgData name="James Hitchcock" userId="30aae602-8cab-4340-9fbf-90c1290df979" providerId="ADAL" clId="{9D3A0328-8C45-428F-9EA4-B1481A65C271}" dt="2019-10-09T17:24:19.854" v="1"/>
      <pc:docMkLst>
        <pc:docMk/>
      </pc:docMkLst>
      <pc:sldMasterChg chg="modSp">
        <pc:chgData name="James Hitchcock" userId="30aae602-8cab-4340-9fbf-90c1290df979" providerId="ADAL" clId="{9D3A0328-8C45-428F-9EA4-B1481A65C271}" dt="2019-10-09T17:24:16.128" v="0"/>
        <pc:sldMasterMkLst>
          <pc:docMk/>
          <pc:sldMasterMk cId="0" sldId="2147483679"/>
        </pc:sldMasterMkLst>
        <pc:spChg chg="mod">
          <ac:chgData name="James Hitchcock" userId="30aae602-8cab-4340-9fbf-90c1290df979" providerId="ADAL" clId="{9D3A0328-8C45-428F-9EA4-B1481A65C271}" dt="2019-10-09T17:24:16.128" v="0"/>
          <ac:spMkLst>
            <pc:docMk/>
            <pc:sldMasterMk cId="0" sldId="2147483679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9D3A0328-8C45-428F-9EA4-B1481A65C271}" dt="2019-10-09T17:24:19.854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9D3A0328-8C45-428F-9EA4-B1481A65C271}" dt="2019-10-09T17:24:19.854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3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H-tree-min – at least one element must be within range. </a:t>
            </a:r>
          </a:p>
          <a:p>
            <a:r>
              <a:rPr lang="en-US"/>
              <a:t>H-tree-max – all elements must be within range.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how it works – tracks are passed up</a:t>
            </a:r>
            <a:r>
              <a:rPr lang="en-US" baseline="0"/>
              <a:t> to the GCI. The GCI groups them into clusters, and sends them down to flight leads. The flight leads break them apart, and then assigns them to the fighters.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a GCI commander.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GCI</a:t>
            </a:r>
            <a:r>
              <a:rPr lang="en-US" baseline="0"/>
              <a:t> commander is added, and the flight lead commander is changed.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flight</a:t>
            </a:r>
            <a:r>
              <a:rPr lang="en-US" baseline="0"/>
              <a:t> leads have new quantum </a:t>
            </a:r>
            <a:r>
              <a:rPr lang="en-US" baseline="0" err="1"/>
              <a:t>tasker</a:t>
            </a:r>
            <a:r>
              <a:rPr lang="en-US" baseline="0"/>
              <a:t>. </a:t>
            </a:r>
          </a:p>
          <a:p>
            <a:r>
              <a:rPr lang="en-US" baseline="0"/>
              <a:t>It needs to reset this parameter so that it won’t create its own tasks.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the</a:t>
            </a:r>
            <a:r>
              <a:rPr lang="en-US" baseline="0"/>
              <a:t> ship has the same </a:t>
            </a:r>
            <a:r>
              <a:rPr lang="en-US" baseline="0" err="1"/>
              <a:t>tasker</a:t>
            </a:r>
            <a:r>
              <a:rPr lang="en-US" baseline="0"/>
              <a:t> – but it can still create its own tasks. </a:t>
            </a:r>
          </a:p>
          <a:p>
            <a:endParaRPr lang="en-US" baseline="0"/>
          </a:p>
          <a:p>
            <a:r>
              <a:rPr lang="en-US" baseline="0"/>
              <a:t>How could we fix the </a:t>
            </a:r>
            <a:r>
              <a:rPr lang="en-US" baseline="0" err="1"/>
              <a:t>tasker</a:t>
            </a:r>
            <a:r>
              <a:rPr lang="en-US" baseline="0"/>
              <a:t> so we don’t need to do this?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Look at the clustering of Red.</a:t>
            </a:r>
            <a:r>
              <a:rPr lang="en-US" baseline="0"/>
              <a:t> </a:t>
            </a:r>
          </a:p>
          <a:p>
            <a:r>
              <a:rPr lang="en-US" baseline="0"/>
              <a:t>Pay attention to the “clustering” of “dead” platforms. This is caused by the tracks still being in the GCI – it has a 60 second purge interval.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does show boundaries. If there is</a:t>
            </a:r>
            <a:r>
              <a:rPr lang="en-US" baseline="0"/>
              <a:t> only one thing in the cluster, it draws a small circle.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some concepts for debugging what is going on.</a:t>
            </a:r>
            <a:r>
              <a:rPr lang="en-US" baseline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The GCI will create cluster tasks, and send them to the flight</a:t>
            </a:r>
            <a:r>
              <a:rPr lang="en-US" baseline="0">
                <a:latin typeface="Arial" pitchFamily="34" charset="0"/>
              </a:rPr>
              <a:t> leads. The flight leads will de-construct the cluster tasks into individual tasks. 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</a:t>
            </a:r>
            <a:r>
              <a:rPr lang="en-US" baseline="0"/>
              <a:t> yet more.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I’m not sure these will</a:t>
            </a:r>
            <a:r>
              <a:rPr lang="en-US" baseline="0"/>
              <a:t> work.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1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GCI (Ground Control Intercept)</a:t>
            </a:r>
            <a:r>
              <a:rPr lang="en-US" baseline="0"/>
              <a:t> agent has the ability to look at all the threats, and make decisions after grouping them.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</a:t>
            </a:r>
            <a:r>
              <a:rPr lang="en-US" baseline="0"/>
              <a:t> our case here, there are 3 or 4 groups on the red side. </a:t>
            </a:r>
          </a:p>
          <a:p>
            <a:r>
              <a:rPr lang="en-US" baseline="0"/>
              <a:t>However, when we run this, we will see that the number of groups gets funny in a hurry.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the real problem – the MTL</a:t>
            </a:r>
            <a:r>
              <a:rPr lang="en-US" baseline="0"/>
              <a:t> is just a set of tracks. In this case, there are six items in the MTL. How do we allocate our four fighters to them?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But if we group</a:t>
            </a:r>
            <a:r>
              <a:rPr lang="en-US" baseline="0"/>
              <a:t> them, it would make sense to send them in pairs to each group.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cluster</a:t>
            </a:r>
            <a:r>
              <a:rPr lang="en-US" baseline="0"/>
              <a:t> manager object allows us to make clusters. The clusters are sets of tracks. (future version will allow us to cluster anything with location.) </a:t>
            </a:r>
          </a:p>
          <a:p>
            <a:r>
              <a:rPr lang="en-US" baseline="0"/>
              <a:t>We can control how they are made. </a:t>
            </a:r>
          </a:p>
          <a:p>
            <a:r>
              <a:rPr lang="en-US" baseline="0"/>
              <a:t>And we can get the clusters. </a:t>
            </a:r>
          </a:p>
          <a:p>
            <a:r>
              <a:rPr lang="en-US" baseline="0"/>
              <a:t>With the cluster, we can access individual tracks.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K-means: you</a:t>
            </a:r>
            <a:r>
              <a:rPr lang="en-US" baseline="0"/>
              <a:t> start with “K” points, and it iterates through finding the closest ones. It will eventually stop. It might not be the best solution, but it will be a solution. Also, some groups might be empty.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H-tree: group according</a:t>
            </a:r>
            <a:r>
              <a:rPr lang="en-US" baseline="0"/>
              <a:t> to some criteria, keep going until everything is grouped. Good if you know how many clusters you want. And it will finish.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911" y="58049"/>
            <a:ext cx="1436915" cy="9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/>
              <a:t>AFSIM User Training</a:t>
            </a:r>
          </a:p>
          <a:p>
            <a:r>
              <a:rPr lang="en-US" sz="3200"/>
              <a:t> 27- Clustering, C2, and Decomposing Tasks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4" descr="HtreeA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6800" y="1905000"/>
            <a:ext cx="3852594" cy="374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H-Tree Methods</a:t>
            </a:r>
          </a:p>
        </p:txBody>
      </p:sp>
      <p:pic>
        <p:nvPicPr>
          <p:cNvPr id="13" name="Picture 14" descr="HtreeA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1890954"/>
            <a:ext cx="3852594" cy="374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289399" y="1524000"/>
            <a:ext cx="1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H_TREE_MAX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0597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H_TREE_MIN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914400" y="2362200"/>
            <a:ext cx="8382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277100" y="4648200"/>
            <a:ext cx="87630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410200" y="46482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400800" y="2362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7086600" y="47244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5410200" y="2362200"/>
            <a:ext cx="9144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905000" y="2362200"/>
            <a:ext cx="533400" cy="2133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658656" y="11430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Question: What clusters with ‘a’?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1" y="5652846"/>
            <a:ext cx="385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Looking at ‘a’, what other platforms fall within the distance threshold?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Stop there!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3365" y="5638800"/>
            <a:ext cx="3852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Looking at ‘a’, what other platforms fall within the distance threshold?  </a:t>
            </a:r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Repeat for those platforms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H-Tree 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8204" y="5328111"/>
            <a:ext cx="1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H_TREE_MIN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8865" y="349931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H_TREE_MAX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2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2954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336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9718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8100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46482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4864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3246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162800" y="2703659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1379848" y="1205063"/>
            <a:ext cx="533400" cy="207389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7404" y="1670511"/>
            <a:ext cx="1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Threshold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572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12954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336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9718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8100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46482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4864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3246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4566111"/>
            <a:ext cx="685800" cy="519042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000" y="4489911"/>
            <a:ext cx="7606864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81000" y="2627823"/>
            <a:ext cx="2492996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917204" y="2627823"/>
            <a:ext cx="2492996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453408" y="2627823"/>
            <a:ext cx="2492996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Interactions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279900"/>
          </a:xfrm>
        </p:spPr>
        <p:txBody>
          <a:bodyPr lIns="91440" tIns="45720" rIns="91440" bIns="45720"/>
          <a:lstStyle/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sz="1800" u="sng"/>
              <a:t>Clusters used in Agent Interaction:</a:t>
            </a:r>
            <a:endParaRPr lang="en-US" sz="1800"/>
          </a:p>
          <a:p>
            <a:pPr marL="454025">
              <a:lnSpc>
                <a:spcPct val="100000"/>
              </a:lnSpc>
              <a:defRPr/>
            </a:pPr>
            <a:r>
              <a:rPr lang="en-US" sz="1800"/>
              <a:t>Tracks are passed around, maybe the GCI has no local sensors</a:t>
            </a:r>
          </a:p>
          <a:p>
            <a:pPr marL="454025">
              <a:lnSpc>
                <a:spcPct val="100000"/>
              </a:lnSpc>
              <a:defRPr/>
            </a:pPr>
            <a:r>
              <a:rPr lang="en-US" sz="1800"/>
              <a:t>Asset Perceptions are passed around</a:t>
            </a:r>
          </a:p>
          <a:p>
            <a:pPr marL="454025">
              <a:lnSpc>
                <a:spcPct val="100000"/>
              </a:lnSpc>
              <a:defRPr/>
            </a:pPr>
            <a:r>
              <a:rPr lang="en-US" sz="1800"/>
              <a:t>The GCI agent creates &amp; assigns cluster tasks</a:t>
            </a:r>
          </a:p>
          <a:p>
            <a:pPr marL="914400" lvl="1" indent="-228600">
              <a:lnSpc>
                <a:spcPct val="100000"/>
              </a:lnSpc>
              <a:defRPr/>
            </a:pPr>
            <a:r>
              <a:rPr lang="en-US" sz="1800"/>
              <a:t>It uses the </a:t>
            </a:r>
            <a:r>
              <a:rPr lang="en-US" sz="1800" err="1"/>
              <a:t>WsfClusterManager</a:t>
            </a:r>
            <a:endParaRPr lang="en-US" sz="1800"/>
          </a:p>
          <a:p>
            <a:pPr marL="914400" lvl="1" indent="-228600">
              <a:lnSpc>
                <a:spcPct val="100000"/>
              </a:lnSpc>
              <a:defRPr/>
            </a:pPr>
            <a:r>
              <a:rPr lang="en-US" sz="1800"/>
              <a:t>When evaluating it uses it’s subordinate’s subordinate information</a:t>
            </a:r>
          </a:p>
          <a:p>
            <a:pPr marL="454025">
              <a:lnSpc>
                <a:spcPct val="100000"/>
              </a:lnSpc>
              <a:defRPr/>
            </a:pPr>
            <a:r>
              <a:rPr lang="en-US" sz="1800"/>
              <a:t>The FL agent(s) interpret cluster tasks into weapon tasks</a:t>
            </a:r>
          </a:p>
          <a:p>
            <a:pPr marL="857250" lvl="1">
              <a:lnSpc>
                <a:spcPct val="100000"/>
              </a:lnSpc>
              <a:defRPr/>
            </a:pPr>
            <a:r>
              <a:rPr lang="en-US" sz="1800"/>
              <a:t>One weapon task for each cluster member</a:t>
            </a:r>
          </a:p>
          <a:p>
            <a:pPr marL="914400" lvl="1" indent="-228600">
              <a:lnSpc>
                <a:spcPct val="100000"/>
              </a:lnSpc>
              <a:defRPr/>
            </a:pPr>
            <a:r>
              <a:rPr lang="en-US" sz="1800"/>
              <a:t>It uses subordinate info to evaluate</a:t>
            </a:r>
          </a:p>
          <a:p>
            <a:pPr marL="454025">
              <a:lnSpc>
                <a:spcPct val="100000"/>
              </a:lnSpc>
              <a:defRPr/>
            </a:pPr>
            <a:r>
              <a:rPr lang="en-US" sz="1800"/>
              <a:t>The AI agent(s) is assigned a weapon task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002833" y="4039500"/>
            <a:ext cx="5026867" cy="2212608"/>
            <a:chOff x="3467098" y="4359275"/>
            <a:chExt cx="5676902" cy="2498725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479925" y="4359275"/>
              <a:ext cx="4664075" cy="2498725"/>
              <a:chOff x="3509963" y="4094163"/>
              <a:chExt cx="4664075" cy="2498725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5313362" y="4094163"/>
                <a:ext cx="1036638" cy="5556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GCI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 bwMode="auto">
              <a:xfrm>
                <a:off x="4719637" y="5057776"/>
                <a:ext cx="1033463" cy="5556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FL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5922963" y="5060951"/>
                <a:ext cx="1041400" cy="56038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FL</a:t>
                </a:r>
              </a:p>
            </p:txBody>
          </p:sp>
          <p:cxnSp>
            <p:nvCxnSpPr>
              <p:cNvPr id="12" name="Straight Arrow Connector 11"/>
              <p:cNvCxnSpPr>
                <a:stCxn id="6" idx="2"/>
                <a:endCxn id="8" idx="0"/>
              </p:cNvCxnSpPr>
              <p:nvPr/>
            </p:nvCxnSpPr>
            <p:spPr bwMode="auto">
              <a:xfrm flipH="1">
                <a:off x="5237162" y="4649788"/>
                <a:ext cx="593725" cy="407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2"/>
                <a:endCxn id="9" idx="0"/>
              </p:cNvCxnSpPr>
              <p:nvPr/>
            </p:nvCxnSpPr>
            <p:spPr bwMode="auto">
              <a:xfrm>
                <a:off x="5830887" y="4649788"/>
                <a:ext cx="612775" cy="4111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 bwMode="auto">
              <a:xfrm>
                <a:off x="3509962" y="6018213"/>
                <a:ext cx="1033463" cy="5556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AI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713287" y="6021388"/>
                <a:ext cx="1041400" cy="56038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AI</a:t>
                </a:r>
              </a:p>
            </p:txBody>
          </p:sp>
          <p:cxnSp>
            <p:nvCxnSpPr>
              <p:cNvPr id="18" name="Straight Arrow Connector 17"/>
              <p:cNvCxnSpPr>
                <a:stCxn id="8" idx="2"/>
                <a:endCxn id="16" idx="0"/>
              </p:cNvCxnSpPr>
              <p:nvPr/>
            </p:nvCxnSpPr>
            <p:spPr bwMode="auto">
              <a:xfrm flipH="1">
                <a:off x="4025900" y="5613401"/>
                <a:ext cx="1209675" cy="4048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8" idx="2"/>
                <a:endCxn id="17" idx="0"/>
              </p:cNvCxnSpPr>
              <p:nvPr/>
            </p:nvCxnSpPr>
            <p:spPr bwMode="auto">
              <a:xfrm flipH="1">
                <a:off x="5233987" y="5613401"/>
                <a:ext cx="1588" cy="4079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/>
              <p:cNvSpPr/>
              <p:nvPr/>
            </p:nvSpPr>
            <p:spPr bwMode="auto">
              <a:xfrm>
                <a:off x="5929313" y="6029326"/>
                <a:ext cx="1033463" cy="555625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AI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7132638" y="6032501"/>
                <a:ext cx="1041400" cy="560387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sz="1800" b="1">
                    <a:solidFill>
                      <a:schemeClr val="tx1"/>
                    </a:solidFill>
                  </a:rPr>
                  <a:t>AI</a:t>
                </a:r>
              </a:p>
            </p:txBody>
          </p:sp>
          <p:cxnSp>
            <p:nvCxnSpPr>
              <p:cNvPr id="28" name="Straight Arrow Connector 27"/>
              <p:cNvCxnSpPr>
                <a:stCxn id="9" idx="2"/>
                <a:endCxn id="26" idx="0"/>
              </p:cNvCxnSpPr>
              <p:nvPr/>
            </p:nvCxnSpPr>
            <p:spPr bwMode="auto">
              <a:xfrm>
                <a:off x="6443663" y="5621338"/>
                <a:ext cx="1588" cy="407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9" idx="2"/>
                <a:endCxn id="27" idx="0"/>
              </p:cNvCxnSpPr>
              <p:nvPr/>
            </p:nvCxnSpPr>
            <p:spPr bwMode="auto">
              <a:xfrm>
                <a:off x="6443663" y="5621338"/>
                <a:ext cx="1209675" cy="4111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7319962" y="4637088"/>
              <a:ext cx="1763450" cy="877886"/>
              <a:chOff x="7319962" y="4637088"/>
              <a:chExt cx="1763450" cy="87788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934325" y="4772025"/>
                <a:ext cx="1149087" cy="4762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cluster</a:t>
                </a:r>
              </a:p>
            </p:txBody>
          </p:sp>
          <p:cxnSp>
            <p:nvCxnSpPr>
              <p:cNvPr id="38" name="Shape 37"/>
              <p:cNvCxnSpPr>
                <a:stCxn id="6" idx="3"/>
                <a:endCxn id="35" idx="1"/>
              </p:cNvCxnSpPr>
              <p:nvPr/>
            </p:nvCxnSpPr>
            <p:spPr>
              <a:xfrm>
                <a:off x="7319962" y="4637088"/>
                <a:ext cx="782643" cy="204682"/>
              </a:xfrm>
              <a:prstGeom prst="curvedConnector2">
                <a:avLst/>
              </a:prstGeom>
              <a:ln w="25400">
                <a:solidFill>
                  <a:srgbClr val="008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hape 38"/>
              <p:cNvCxnSpPr>
                <a:stCxn id="35" idx="4"/>
              </p:cNvCxnSpPr>
              <p:nvPr/>
            </p:nvCxnSpPr>
            <p:spPr>
              <a:xfrm rot="5400000">
                <a:off x="8193024" y="5199130"/>
                <a:ext cx="266698" cy="364990"/>
              </a:xfrm>
              <a:prstGeom prst="curvedConnector2">
                <a:avLst/>
              </a:prstGeom>
              <a:ln w="25400">
                <a:solidFill>
                  <a:srgbClr val="008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3467098" y="5581648"/>
              <a:ext cx="2019309" cy="876301"/>
              <a:chOff x="3428998" y="5600698"/>
              <a:chExt cx="2019309" cy="87630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428998" y="5734051"/>
                <a:ext cx="1306609" cy="4762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weapon</a:t>
                </a:r>
              </a:p>
            </p:txBody>
          </p:sp>
          <p:cxnSp>
            <p:nvCxnSpPr>
              <p:cNvPr id="54" name="Shape 53"/>
              <p:cNvCxnSpPr>
                <a:endCxn id="36" idx="7"/>
              </p:cNvCxnSpPr>
              <p:nvPr/>
            </p:nvCxnSpPr>
            <p:spPr>
              <a:xfrm rot="10800000" flipV="1">
                <a:off x="4544259" y="5600698"/>
                <a:ext cx="904048" cy="203098"/>
              </a:xfrm>
              <a:prstGeom prst="curvedConnector2">
                <a:avLst/>
              </a:prstGeom>
              <a:ln w="25400">
                <a:solidFill>
                  <a:srgbClr val="008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hape 57"/>
              <p:cNvCxnSpPr>
                <a:stCxn id="36" idx="4"/>
              </p:cNvCxnSpPr>
              <p:nvPr/>
            </p:nvCxnSpPr>
            <p:spPr>
              <a:xfrm rot="16200000" flipH="1">
                <a:off x="4069975" y="6222628"/>
                <a:ext cx="266698" cy="24204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008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85" y="1868989"/>
            <a:ext cx="6664287" cy="3498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GCI </a:t>
            </a:r>
            <a:r>
              <a:rPr lang="en-US" dirty="0" smtClean="0"/>
              <a:t>Commander</a:t>
            </a:r>
            <a:endParaRPr lang="en-US" sz="2400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47939" y="4133644"/>
            <a:ext cx="6071853" cy="29972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836" y="1499657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4" y="4722793"/>
            <a:ext cx="428625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46" y="1588330"/>
            <a:ext cx="4625106" cy="3054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Instantiate </a:t>
            </a:r>
            <a:r>
              <a:rPr lang="en-US" dirty="0" smtClean="0"/>
              <a:t>GCI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412694" y="1663854"/>
            <a:ext cx="4433758" cy="28861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3030403" y="5789526"/>
            <a:ext cx="3359380" cy="25873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4005" y="1218998"/>
            <a:ext cx="267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scenarios/blue_air_cap.txt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30" y="3534987"/>
            <a:ext cx="5669738" cy="2524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4" y="2114818"/>
            <a:ext cx="8384543" cy="1194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Modify Flight </a:t>
            </a:r>
            <a:r>
              <a:rPr lang="en-US" dirty="0" smtClean="0"/>
              <a:t>Leads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27391" y="2544593"/>
            <a:ext cx="8299238" cy="33489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027655" y="4562525"/>
            <a:ext cx="3472297" cy="78065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1371" y="1745486"/>
            <a:ext cx="24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platforms/flight_lead.txt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1" y="1593629"/>
            <a:ext cx="8529735" cy="1607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15" y="3312135"/>
            <a:ext cx="7087169" cy="2232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And the Ship 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726953" y="3959300"/>
            <a:ext cx="4632314" cy="93838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783164" y="2032459"/>
            <a:ext cx="7765925" cy="33616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265" y="5649118"/>
            <a:ext cx="8789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POP QUIZ:  what is one way I can enhance the FL_QUANTUM_TASKER so that I don’t need to use a “</a:t>
            </a:r>
            <a:r>
              <a:rPr lang="en-US" sz="2000" b="1" dirty="0" err="1">
                <a:solidFill>
                  <a:srgbClr val="FF0000"/>
                </a:solidFill>
              </a:rPr>
              <a:t>mSelfCreateTasks</a:t>
            </a:r>
            <a:r>
              <a:rPr lang="en-US" sz="2000" b="1" dirty="0">
                <a:solidFill>
                  <a:srgbClr val="FF0000"/>
                </a:solidFill>
              </a:rPr>
              <a:t>” variable???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8132" y="1210370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Blue GCI is clustering threats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6" y="1867694"/>
            <a:ext cx="6219825" cy="3852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r>
              <a:rPr lang="en-US"/>
              <a:t>Boundaries “Around” Clusters</a:t>
            </a:r>
          </a:p>
        </p:txBody>
      </p:sp>
      <p:sp>
        <p:nvSpPr>
          <p:cNvPr id="6" name="Right Arrow 5"/>
          <p:cNvSpPr/>
          <p:nvPr/>
        </p:nvSpPr>
        <p:spPr bwMode="auto">
          <a:xfrm rot="18803393">
            <a:off x="3732553" y="4966254"/>
            <a:ext cx="830424" cy="382555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3611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Debugging Assignment Issues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-328670" y="1296165"/>
            <a:ext cx="10607407" cy="5473700"/>
          </a:xfrm>
        </p:spPr>
        <p:txBody>
          <a:bodyPr lIns="91440" tIns="45720" rIns="91440" bIns="45720"/>
          <a:lstStyle/>
          <a:p>
            <a:pPr indent="231775">
              <a:lnSpc>
                <a:spcPct val="150000"/>
              </a:lnSpc>
              <a:defRPr/>
            </a:pPr>
            <a:r>
              <a:rPr lang="en-US" dirty="0"/>
              <a:t>Basics for debugging issues with squadrons of AIs, FLs, and GCIs: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Assert that the FLs and GCIs have tracks to work with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Use the “</a:t>
            </a:r>
            <a:r>
              <a:rPr lang="en-US" sz="1600" dirty="0" err="1"/>
              <a:t>debug_quantum_tasker</a:t>
            </a:r>
            <a:r>
              <a:rPr lang="en-US" sz="1600" dirty="0"/>
              <a:t>” behavior on commander’s behavior tree</a:t>
            </a:r>
          </a:p>
          <a:p>
            <a:pPr lvl="2" indent="231775">
              <a:lnSpc>
                <a:spcPct val="150000"/>
              </a:lnSpc>
              <a:defRPr/>
            </a:pPr>
            <a:r>
              <a:rPr lang="en-US" sz="1400" dirty="0"/>
              <a:t>Do assets exist?  (columns) Do tasks exist? (rows)  Are evaluations zero? (body)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Turn on </a:t>
            </a:r>
            <a:r>
              <a:rPr lang="en-US" sz="1600" dirty="0" err="1"/>
              <a:t>script_debug_writes</a:t>
            </a:r>
            <a:r>
              <a:rPr lang="en-US" sz="1600" dirty="0"/>
              <a:t> for agents that don’t make sense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Check event file or GRIT visual to see what behaviors the agents are doing</a:t>
            </a:r>
          </a:p>
          <a:p>
            <a:pPr indent="231775">
              <a:lnSpc>
                <a:spcPct val="150000"/>
              </a:lnSpc>
              <a:defRPr/>
            </a:pPr>
            <a:r>
              <a:rPr lang="en-US" dirty="0"/>
              <a:t>One flight lead wins all the targets, what now?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Is there only one cluster?  Lower the clustering distance threshold on the GCI</a:t>
            </a:r>
          </a:p>
          <a:p>
            <a:pPr lvl="1" indent="231775">
              <a:lnSpc>
                <a:spcPct val="150000"/>
              </a:lnSpc>
              <a:defRPr/>
            </a:pPr>
            <a:r>
              <a:rPr lang="en-US" sz="1600" dirty="0"/>
              <a:t>Is he winning multiple cluster tasks?</a:t>
            </a:r>
          </a:p>
          <a:p>
            <a:pPr lvl="2" indent="231775">
              <a:lnSpc>
                <a:spcPct val="150000"/>
              </a:lnSpc>
              <a:defRPr/>
            </a:pPr>
            <a:r>
              <a:rPr lang="en-US" sz="1400" dirty="0"/>
              <a:t>Confirm that evaluation script produces positive values on tasks for other flight leads </a:t>
            </a:r>
          </a:p>
          <a:p>
            <a:pPr lvl="2" indent="231775">
              <a:lnSpc>
                <a:spcPct val="150000"/>
              </a:lnSpc>
              <a:defRPr/>
            </a:pPr>
            <a:r>
              <a:rPr lang="en-US" sz="1400" dirty="0"/>
              <a:t>Lower the cluster threshold so even more tasks are available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719" y="288325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200" dirty="0"/>
              <a:t>Clustering &amp; Command/Control (C2)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Theory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Hierarchy of agents</a:t>
            </a:r>
          </a:p>
          <a:p>
            <a:endParaRPr lang="en-US"/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Add Ground Control Intercept (GCI) agent</a:t>
            </a:r>
          </a:p>
          <a:p>
            <a:pPr lvl="2"/>
            <a:r>
              <a:rPr lang="en-US"/>
              <a:t>For cluster tasks</a:t>
            </a:r>
          </a:p>
          <a:p>
            <a:pPr lvl="1"/>
            <a:r>
              <a:rPr lang="en-US"/>
              <a:t>Use different flight lead quantum </a:t>
            </a:r>
            <a:r>
              <a:rPr lang="en-US" err="1"/>
              <a:t>tasker</a:t>
            </a:r>
            <a:endParaRPr lang="en-US"/>
          </a:p>
          <a:p>
            <a:pPr lvl="2"/>
            <a:r>
              <a:rPr lang="en-US"/>
              <a:t>Interpret cluster tasks into target (weapon) tasks</a:t>
            </a:r>
          </a:p>
          <a:p>
            <a:endParaRPr lang="en-US"/>
          </a:p>
          <a:p>
            <a:r>
              <a:rPr lang="en-US"/>
              <a:t>Improves the commander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11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Debugging Assignment Issues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384300"/>
            <a:ext cx="9144000" cy="5473700"/>
          </a:xfrm>
        </p:spPr>
        <p:txBody>
          <a:bodyPr lIns="91440" tIns="45720" rIns="91440" bIns="45720"/>
          <a:lstStyle/>
          <a:p>
            <a:pPr indent="231775">
              <a:lnSpc>
                <a:spcPct val="100000"/>
              </a:lnSpc>
              <a:defRPr/>
            </a:pPr>
            <a:r>
              <a:rPr lang="en-US" sz="1800" dirty="0"/>
              <a:t>One cluster of targets is ignored, what now?</a:t>
            </a:r>
          </a:p>
          <a:p>
            <a:pPr lvl="1" indent="231775">
              <a:lnSpc>
                <a:spcPct val="100000"/>
              </a:lnSpc>
              <a:defRPr/>
            </a:pPr>
            <a:r>
              <a:rPr lang="en-US" sz="1800" dirty="0"/>
              <a:t>Not enough subordinates?  Two options:</a:t>
            </a:r>
          </a:p>
          <a:p>
            <a:pPr lvl="2" indent="231775">
              <a:lnSpc>
                <a:spcPct val="100000"/>
              </a:lnSpc>
              <a:defRPr/>
            </a:pPr>
            <a:r>
              <a:rPr lang="en-US" sz="1800" dirty="0"/>
              <a:t>Increase your clustering distance threshold on the GCI</a:t>
            </a:r>
          </a:p>
          <a:p>
            <a:pPr lvl="2" indent="231775">
              <a:lnSpc>
                <a:spcPct val="100000"/>
              </a:lnSpc>
              <a:defRPr/>
            </a:pPr>
            <a:r>
              <a:rPr lang="en-US" sz="1800" dirty="0"/>
              <a:t>Reorganize the flights for smaller squadrons of AIs</a:t>
            </a:r>
          </a:p>
          <a:p>
            <a:pPr lvl="1" indent="231775">
              <a:lnSpc>
                <a:spcPct val="100000"/>
              </a:lnSpc>
              <a:defRPr/>
            </a:pPr>
            <a:r>
              <a:rPr lang="en-US" sz="1800" dirty="0"/>
              <a:t>Some squadrons idle?</a:t>
            </a:r>
          </a:p>
          <a:p>
            <a:pPr lvl="2" indent="231775">
              <a:lnSpc>
                <a:spcPct val="100000"/>
              </a:lnSpc>
              <a:defRPr/>
            </a:pPr>
            <a:r>
              <a:rPr lang="en-US" sz="1800" dirty="0"/>
              <a:t>Try different job allocation mode on GCI</a:t>
            </a:r>
          </a:p>
          <a:p>
            <a:pPr marL="220662" indent="231775">
              <a:lnSpc>
                <a:spcPct val="100000"/>
              </a:lnSpc>
              <a:defRPr/>
            </a:pPr>
            <a:r>
              <a:rPr lang="en-US" sz="1800" dirty="0"/>
              <a:t>I don’t like that “track N” was clustered with “group X”</a:t>
            </a:r>
          </a:p>
          <a:p>
            <a:pPr marL="682625" lvl="1" indent="231775">
              <a:lnSpc>
                <a:spcPct val="100000"/>
              </a:lnSpc>
              <a:defRPr/>
            </a:pPr>
            <a:r>
              <a:rPr lang="en-US" sz="1800" dirty="0"/>
              <a:t>Try a different cluster method, distance function, &amp;/or distance threshold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the clustering parameters</a:t>
            </a:r>
          </a:p>
          <a:p>
            <a:pPr lvl="1"/>
            <a:r>
              <a:rPr lang="en-US"/>
              <a:t>Create these four clusters: south fighters, south SOJ and escort, north SOJ and escort, and UCAV’s</a:t>
            </a:r>
          </a:p>
          <a:p>
            <a:pPr lvl="1"/>
            <a:r>
              <a:rPr lang="en-US"/>
              <a:t>Create a single cluster </a:t>
            </a:r>
          </a:p>
          <a:p>
            <a:pPr lvl="1"/>
            <a:r>
              <a:rPr lang="en-US"/>
              <a:t>Cause the UCAV’s to be in two or more clusters. </a:t>
            </a:r>
          </a:p>
          <a:p>
            <a:pPr lvl="1"/>
            <a:endParaRPr lang="en-US"/>
          </a:p>
          <a:p>
            <a:r>
              <a:rPr lang="en-US"/>
              <a:t>Hints: </a:t>
            </a:r>
          </a:p>
          <a:p>
            <a:pPr lvl="1"/>
            <a:r>
              <a:rPr lang="en-US"/>
              <a:t>Look at the H-tree min and max options </a:t>
            </a:r>
          </a:p>
          <a:p>
            <a:pPr lvl="1"/>
            <a:r>
              <a:rPr lang="en-US"/>
              <a:t>Look at thresholds </a:t>
            </a:r>
          </a:p>
        </p:txBody>
      </p:sp>
    </p:spTree>
    <p:extLst>
      <p:ext uri="{BB962C8B-B14F-4D97-AF65-F5344CB8AC3E}">
        <p14:creationId xmlns:p14="http://schemas.microsoft.com/office/powerpoint/2010/main" val="284454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19200"/>
            <a:ext cx="9144000" cy="2379662"/>
          </a:xfrm>
          <a:prstGeom prst="rect">
            <a:avLst/>
          </a:prstGeom>
        </p:spPr>
        <p:txBody>
          <a:bodyPr/>
          <a:lstStyle/>
          <a:p>
            <a:pPr marL="342900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cs typeface="+mn-cs"/>
              </a:rPr>
              <a:t>GCI agent processes Situation Awareness (SA) to manage the battle</a:t>
            </a:r>
          </a:p>
          <a:p>
            <a:pPr marL="796925" lvl="1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Want more information about a group of threats</a:t>
            </a:r>
          </a:p>
          <a:p>
            <a:pPr marL="796925" lvl="1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Can reason and make decisions on subsets of a list</a:t>
            </a:r>
          </a:p>
          <a:p>
            <a:pPr marL="796925" lvl="1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0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9725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do it automatically – visually  (how many groups do you see?)</a:t>
            </a:r>
          </a:p>
        </p:txBody>
      </p:sp>
      <p:pic>
        <p:nvPicPr>
          <p:cNvPr id="75779" name="Picture 5" descr="scenario_laydown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724276"/>
            <a:ext cx="5181600" cy="263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GCI Agent 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19200"/>
            <a:ext cx="9144000" cy="2379662"/>
          </a:xfrm>
          <a:prstGeom prst="rect">
            <a:avLst/>
          </a:prstGeom>
        </p:spPr>
        <p:txBody>
          <a:bodyPr/>
          <a:lstStyle/>
          <a:p>
            <a:pPr marL="230188" indent="-233363" defTabSz="885825" eaLnBrk="0" hangingPunct="0">
              <a:lnSpc>
                <a:spcPct val="150000"/>
              </a:lnSpc>
              <a:buClr>
                <a:srgbClr val="0039A6"/>
              </a:buClr>
              <a:buFont typeface="Wingdings" pitchFamily="2" charset="2"/>
              <a:buChar char="§"/>
              <a:defRPr/>
            </a:pPr>
            <a:r>
              <a:rPr lang="en-US" sz="2000" b="1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do it automatically – visually  (how many groups do you see?)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Grouping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94" y="1970687"/>
            <a:ext cx="6196012" cy="4317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Clustering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143000"/>
            <a:ext cx="9144000" cy="5076825"/>
          </a:xfrm>
          <a:prstGeom prst="rect">
            <a:avLst/>
          </a:prstGeom>
        </p:spPr>
        <p:txBody>
          <a:bodyPr/>
          <a:lstStyle/>
          <a:p>
            <a:pPr marL="342900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+mn-cs"/>
              </a:rPr>
              <a:t>Existing representation of threats</a:t>
            </a:r>
          </a:p>
          <a:p>
            <a:pPr marL="342900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rgbClr val="000000"/>
                </a:solidFill>
                <a:latin typeface="+mn-lt"/>
                <a:cs typeface="+mn-cs"/>
              </a:rPr>
              <a:t>WsfTrackList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+mn-cs"/>
              </a:rPr>
              <a:t> : whatever sensors can see</a:t>
            </a:r>
          </a:p>
          <a:p>
            <a:pPr marL="339725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MasterTrackList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=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[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blue01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blue02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blue03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blue04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blue05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30188" indent="-1588" defTabSz="885825" eaLnBrk="0" hangingPunct="0">
              <a:lnSpc>
                <a:spcPct val="150000"/>
              </a:lnSpc>
              <a:buClr>
                <a:srgbClr val="0039A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 </a:t>
            </a:r>
            <a:r>
              <a:rPr lang="en-US" sz="20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blue06</a:t>
            </a: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]</a:t>
            </a:r>
          </a:p>
          <a:p>
            <a:pPr marL="342900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No particular order</a:t>
            </a:r>
          </a:p>
          <a:p>
            <a:pPr marL="342900" indent="-34290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Whole group data?</a:t>
            </a:r>
          </a:p>
        </p:txBody>
      </p:sp>
      <p:pic>
        <p:nvPicPr>
          <p:cNvPr id="76804" name="Picture 5" descr="01_croppe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287894" y="2057400"/>
            <a:ext cx="4343344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Clustered Threats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95400"/>
            <a:ext cx="3857625" cy="5041900"/>
          </a:xfrm>
          <a:prstGeom prst="rect">
            <a:avLst/>
          </a:prstGeom>
        </p:spPr>
        <p:txBody>
          <a:bodyPr/>
          <a:lstStyle/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+mn-cs"/>
              </a:rPr>
              <a:t>We’d like to see:</a:t>
            </a:r>
          </a:p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Groupings “make sense”</a:t>
            </a:r>
          </a:p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Useful for tasking</a:t>
            </a:r>
          </a:p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Cluster01= </a:t>
            </a:r>
          </a:p>
          <a:p>
            <a:pPr marL="225425" defTabSz="885825" eaLnBrk="0" hangingPunct="0">
              <a:buClr>
                <a:schemeClr val="tx1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[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blue01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25425" defTabSz="885825" eaLnBrk="0" hangingPunct="0">
              <a:buClr>
                <a:schemeClr val="tx1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blue03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25425" defTabSz="885825" eaLnBrk="0" hangingPunct="0">
              <a:buClr>
                <a:schemeClr val="tx1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blue04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]</a:t>
            </a:r>
          </a:p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Cluster02 =</a:t>
            </a:r>
          </a:p>
          <a:p>
            <a:pPr marL="225425" indent="3175" defTabSz="885825" eaLnBrk="0" hangingPunct="0">
              <a:buClr>
                <a:schemeClr val="accent2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[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blue02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25425" indent="3175" defTabSz="885825" eaLnBrk="0" hangingPunct="0">
              <a:buClr>
                <a:schemeClr val="accent2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blue05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, </a:t>
            </a:r>
          </a:p>
          <a:p>
            <a:pPr marL="225425" indent="3175" defTabSz="885825" eaLnBrk="0" hangingPunct="0">
              <a:buClr>
                <a:schemeClr val="accent2"/>
              </a:buClr>
              <a:defRPr/>
            </a:pP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+mn-lt"/>
                <a:cs typeface="Arial" pitchFamily="34" charset="0"/>
              </a:rPr>
              <a:t>blue06</a:t>
            </a:r>
            <a:r>
              <a:rPr lang="en-US" sz="1800" b="1" kern="0" dirty="0">
                <a:solidFill>
                  <a:srgbClr val="000000"/>
                </a:solidFill>
                <a:latin typeface="+mn-lt"/>
                <a:cs typeface="Arial" pitchFamily="34" charset="0"/>
              </a:rPr>
              <a:t>]</a:t>
            </a:r>
          </a:p>
        </p:txBody>
      </p:sp>
      <p:pic>
        <p:nvPicPr>
          <p:cNvPr id="77828" name="Picture 5" descr="03_cropped_annotate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6600" y="1676401"/>
            <a:ext cx="5486400" cy="464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AFSIM Cluster Objects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143000"/>
            <a:ext cx="9144000" cy="5197475"/>
          </a:xfrm>
          <a:prstGeom prst="rect">
            <a:avLst/>
          </a:prstGeom>
        </p:spPr>
        <p:txBody>
          <a:bodyPr/>
          <a:lstStyle/>
          <a:p>
            <a:pPr marL="285750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+mn-cs"/>
              </a:rPr>
              <a:t>Creating clusters is simple:</a:t>
            </a:r>
          </a:p>
          <a:p>
            <a:pPr marL="744538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endParaRPr lang="en-US" sz="1600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4538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endParaRPr lang="en-US" sz="1600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4538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744538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endParaRPr lang="en-US" sz="1600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 defTabSz="885825" eaLnBrk="0" hangingPunct="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Control their creation:</a:t>
            </a:r>
          </a:p>
          <a:p>
            <a:pPr marL="742950" lvl="1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Set cluster method, threshold value, cluster count, etc…</a:t>
            </a:r>
          </a:p>
          <a:p>
            <a:pPr marL="742950" lvl="1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See </a:t>
            </a:r>
            <a:r>
              <a:rPr lang="en-US" sz="1800" b="1" kern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documentation </a:t>
            </a: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for </a:t>
            </a:r>
            <a:r>
              <a:rPr lang="en-US" sz="1800" b="1" kern="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WsfClusterManager</a:t>
            </a:r>
            <a:endParaRPr lang="en-US" sz="1800" b="1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285750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Use the cluster:</a:t>
            </a:r>
          </a:p>
          <a:p>
            <a:pPr marL="742950" lvl="1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Access its members:		</a:t>
            </a:r>
            <a:r>
              <a:rPr lang="en-US" sz="1800" kern="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WsfTrack</a:t>
            </a:r>
            <a:r>
              <a:rPr lang="en-US" sz="18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 Entry( index )</a:t>
            </a:r>
          </a:p>
          <a:p>
            <a:pPr marL="742950" lvl="1" indent="-285750" defTabSz="885825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1800" b="1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Access its aggregate attributes:	</a:t>
            </a:r>
            <a:r>
              <a:rPr lang="en-US" sz="18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location, convex hull, &amp; bearing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28800"/>
            <a:ext cx="8036041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K-Means Clustering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18317" y="3733800"/>
            <a:ext cx="9144000" cy="2711450"/>
          </a:xfrm>
        </p:spPr>
        <p:txBody>
          <a:bodyPr lIns="91440" tIns="45720" rIns="91440" bIns="4572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/>
              <a:t>Strengths</a:t>
            </a:r>
          </a:p>
          <a:p>
            <a:pPr lvl="1">
              <a:lnSpc>
                <a:spcPct val="100000"/>
              </a:lnSpc>
            </a:pPr>
            <a:r>
              <a:rPr lang="en-US"/>
              <a:t>Easy to understand; simple iterative process; always terminates</a:t>
            </a:r>
          </a:p>
          <a:p>
            <a:pPr>
              <a:lnSpc>
                <a:spcPct val="100000"/>
              </a:lnSpc>
            </a:pPr>
            <a:r>
              <a:rPr lang="en-US"/>
              <a:t>Weaknesses</a:t>
            </a:r>
          </a:p>
          <a:p>
            <a:pPr lvl="1">
              <a:lnSpc>
                <a:spcPct val="100000"/>
              </a:lnSpc>
            </a:pPr>
            <a:r>
              <a:rPr lang="en-US"/>
              <a:t>Have to provide a way to initialize the means (randomly?)</a:t>
            </a:r>
          </a:p>
          <a:p>
            <a:pPr lvl="1">
              <a:lnSpc>
                <a:spcPct val="100000"/>
              </a:lnSpc>
            </a:pPr>
            <a:r>
              <a:rPr lang="en-US"/>
              <a:t>A set closest to a mean could be empty</a:t>
            </a:r>
          </a:p>
          <a:p>
            <a:pPr lvl="1">
              <a:lnSpc>
                <a:spcPct val="100000"/>
              </a:lnSpc>
            </a:pPr>
            <a:r>
              <a:rPr lang="en-US"/>
              <a:t>Doesn’t necessarily find the optimal configuration</a:t>
            </a:r>
          </a:p>
          <a:p>
            <a:pPr lvl="1">
              <a:lnSpc>
                <a:spcPct val="100000"/>
              </a:lnSpc>
            </a:pPr>
            <a:r>
              <a:rPr lang="en-US"/>
              <a:t>How many means should we use?  What is “K”?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525" y="1790700"/>
            <a:ext cx="9115425" cy="2249488"/>
            <a:chOff x="9525" y="1714500"/>
            <a:chExt cx="9115425" cy="2250222"/>
          </a:xfrm>
        </p:grpSpPr>
        <p:pic>
          <p:nvPicPr>
            <p:cNvPr id="79878" name="Picture 4" descr="Kmeans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9525" y="1714500"/>
              <a:ext cx="9115425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879" name="Text Box 6"/>
            <p:cNvSpPr txBox="1">
              <a:spLocks noChangeArrowheads="1"/>
            </p:cNvSpPr>
            <p:nvPr/>
          </p:nvSpPr>
          <p:spPr bwMode="auto">
            <a:xfrm>
              <a:off x="76200" y="3152775"/>
              <a:ext cx="1666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data set</a:t>
              </a:r>
            </a:p>
          </p:txBody>
        </p:sp>
        <p:sp>
          <p:nvSpPr>
            <p:cNvPr id="79880" name="Text Box 7"/>
            <p:cNvSpPr txBox="1">
              <a:spLocks noChangeArrowheads="1"/>
            </p:cNvSpPr>
            <p:nvPr/>
          </p:nvSpPr>
          <p:spPr bwMode="auto">
            <a:xfrm>
              <a:off x="1857375" y="3143250"/>
              <a:ext cx="17240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create initial “means”</a:t>
              </a:r>
            </a:p>
          </p:txBody>
        </p:sp>
        <p:sp>
          <p:nvSpPr>
            <p:cNvPr id="79881" name="Text Box 8"/>
            <p:cNvSpPr txBox="1">
              <a:spLocks noChangeArrowheads="1"/>
            </p:cNvSpPr>
            <p:nvPr/>
          </p:nvSpPr>
          <p:spPr bwMode="auto">
            <a:xfrm>
              <a:off x="3695700" y="3143250"/>
              <a:ext cx="17240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associate with nearest mean</a:t>
              </a:r>
            </a:p>
          </p:txBody>
        </p:sp>
        <p:sp>
          <p:nvSpPr>
            <p:cNvPr id="79882" name="Text Box 9"/>
            <p:cNvSpPr txBox="1">
              <a:spLocks noChangeArrowheads="1"/>
            </p:cNvSpPr>
            <p:nvPr/>
          </p:nvSpPr>
          <p:spPr bwMode="auto">
            <a:xfrm>
              <a:off x="5534025" y="3133725"/>
              <a:ext cx="17240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centroid of each group becomes new mean</a:t>
              </a:r>
            </a:p>
          </p:txBody>
        </p:sp>
        <p:sp>
          <p:nvSpPr>
            <p:cNvPr id="79883" name="Text Box 10"/>
            <p:cNvSpPr txBox="1">
              <a:spLocks noChangeArrowheads="1"/>
            </p:cNvSpPr>
            <p:nvPr/>
          </p:nvSpPr>
          <p:spPr bwMode="auto">
            <a:xfrm>
              <a:off x="7372350" y="3133725"/>
              <a:ext cx="17240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repeat last two steps until quiescence</a:t>
              </a:r>
            </a:p>
          </p:txBody>
        </p:sp>
      </p:grpSp>
      <p:sp>
        <p:nvSpPr>
          <p:cNvPr id="79876" name="TextBox 14"/>
          <p:cNvSpPr txBox="1">
            <a:spLocks noChangeArrowheads="1"/>
          </p:cNvSpPr>
          <p:nvPr/>
        </p:nvSpPr>
        <p:spPr bwMode="auto">
          <a:xfrm>
            <a:off x="0" y="1295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>
              <a:buClr>
                <a:schemeClr val="accent2"/>
              </a:buClr>
            </a:pPr>
            <a:r>
              <a:rPr lang="en-US" sz="2400" b="1">
                <a:solidFill>
                  <a:schemeClr val="tx1"/>
                </a:solidFill>
              </a:rPr>
              <a:t>Process for K-Means clustering method: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H-Tree Clustering</a:t>
            </a:r>
          </a:p>
        </p:txBody>
      </p:sp>
      <p:sp>
        <p:nvSpPr>
          <p:cNvPr id="80898" name="Rectangle 12"/>
          <p:cNvSpPr>
            <a:spLocks noGrp="1" noChangeArrowheads="1"/>
          </p:cNvSpPr>
          <p:nvPr>
            <p:ph idx="1"/>
          </p:nvPr>
        </p:nvSpPr>
        <p:spPr>
          <a:xfrm>
            <a:off x="0" y="1145566"/>
            <a:ext cx="9144000" cy="534987"/>
          </a:xfrm>
        </p:spPr>
        <p:txBody>
          <a:bodyPr lIns="91440" tIns="45720" rIns="91440" bIns="45720"/>
          <a:lstStyle/>
          <a:p>
            <a:pPr algn="ctr">
              <a:buFont typeface="Wingdings" pitchFamily="2" charset="2"/>
              <a:buNone/>
            </a:pPr>
            <a:r>
              <a:rPr lang="en-US" sz="2400" b="1"/>
              <a:t>Agglomerative Process for H-Tree clustering method: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1804" y="1799272"/>
            <a:ext cx="8091196" cy="3156380"/>
            <a:chOff x="381000" y="1181100"/>
            <a:chExt cx="8453881" cy="3314700"/>
          </a:xfrm>
        </p:grpSpPr>
        <p:sp>
          <p:nvSpPr>
            <p:cNvPr id="80902" name="AutoShape 13"/>
            <p:cNvSpPr>
              <a:spLocks noChangeArrowheads="1"/>
            </p:cNvSpPr>
            <p:nvPr/>
          </p:nvSpPr>
          <p:spPr bwMode="auto">
            <a:xfrm>
              <a:off x="3171395" y="2762250"/>
              <a:ext cx="647700" cy="3238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pic>
          <p:nvPicPr>
            <p:cNvPr id="80903" name="Picture 14" descr="HtreeA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81000" y="1981200"/>
              <a:ext cx="25717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04" name="Picture 15" descr="HtreeB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4672456" y="1181100"/>
              <a:ext cx="416242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0900" name="TextBox 11"/>
          <p:cNvSpPr txBox="1">
            <a:spLocks noChangeArrowheads="1"/>
          </p:cNvSpPr>
          <p:nvPr/>
        </p:nvSpPr>
        <p:spPr bwMode="auto">
          <a:xfrm>
            <a:off x="-11723" y="49530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 defTabSz="885825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Strengths</a:t>
            </a:r>
          </a:p>
          <a:p>
            <a:pPr marL="1200150" lvl="1" indent="-285750" defTabSz="885825" eaLnBrk="0" hangingPunct="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600" b="1" dirty="0">
                <a:solidFill>
                  <a:srgbClr val="000000"/>
                </a:solidFill>
              </a:rPr>
              <a:t>Easy to define a similarity threshold; similarities computed relatively</a:t>
            </a:r>
          </a:p>
          <a:p>
            <a:pPr marL="1200150" lvl="1" indent="-285750" defTabSz="885825" eaLnBrk="0" hangingPunct="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600" b="1" dirty="0">
                <a:solidFill>
                  <a:srgbClr val="000000"/>
                </a:solidFill>
              </a:rPr>
              <a:t>Optimal configuration more likely if you want “K” clusters</a:t>
            </a:r>
          </a:p>
          <a:p>
            <a:pPr marL="742950" indent="-285750" defTabSz="885825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Weaknesses</a:t>
            </a:r>
          </a:p>
          <a:p>
            <a:pPr marL="1200150" lvl="1" indent="-285750" defTabSz="885825" eaLnBrk="0" hangingPunct="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600" b="1" dirty="0">
                <a:solidFill>
                  <a:srgbClr val="000000"/>
                </a:solidFill>
              </a:rPr>
              <a:t>Doesn’t scale as well:  time complexity  O(n^2)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2201955"/>
            <a:ext cx="400110" cy="25063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/>
              <a:t>Increasing Distance Threshold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5240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Clusters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743510" y="2163855"/>
            <a:ext cx="0" cy="2582592"/>
          </a:xfrm>
          <a:prstGeom prst="straightConnector1">
            <a:avLst/>
          </a:prstGeom>
          <a:ln w="28575"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F89E1-F6D0-4191-87A9-76ECDE255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E8AABB-A2ED-4C22-9C45-68861C7B0CD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604dcce3-32f8-4786-8650-340d9f5d067d"/>
    <ds:schemaRef ds:uri="http://purl.org/dc/elements/1.1/"/>
    <ds:schemaRef ds:uri="http://schemas.microsoft.com/office/infopath/2007/PartnerControls"/>
    <ds:schemaRef ds:uri="43eac915-707e-47c7-93b3-adeec6563b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A39DA1-EF3C-42DC-BAD8-B637B4779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dcce3-32f8-4786-8650-340d9f5d067d"/>
    <ds:schemaRef ds:uri="43eac915-707e-47c7-93b3-adeec6563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1377</Words>
  <Application>Microsoft Office PowerPoint</Application>
  <PresentationFormat>On-screen Show (4:3)</PresentationFormat>
  <Paragraphs>219</Paragraphs>
  <Slides>22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Clustering &amp; Command/Control (C2)</vt:lpstr>
      <vt:lpstr>GCI Agent Purpose</vt:lpstr>
      <vt:lpstr>Grouping Platforms</vt:lpstr>
      <vt:lpstr>Clustering Example</vt:lpstr>
      <vt:lpstr>Clustered Threats</vt:lpstr>
      <vt:lpstr>AFSIM Cluster Objects</vt:lpstr>
      <vt:lpstr>K-Means Clustering</vt:lpstr>
      <vt:lpstr>H-Tree Clustering</vt:lpstr>
      <vt:lpstr>H-Tree Methods</vt:lpstr>
      <vt:lpstr>H-Tree Methods</vt:lpstr>
      <vt:lpstr>Interactions </vt:lpstr>
      <vt:lpstr>GCI Commander</vt:lpstr>
      <vt:lpstr>Instantiate GCI</vt:lpstr>
      <vt:lpstr>Modify Flight Leads</vt:lpstr>
      <vt:lpstr>And the Ship </vt:lpstr>
      <vt:lpstr>Execution</vt:lpstr>
      <vt:lpstr>Boundaries “Around” Clusters</vt:lpstr>
      <vt:lpstr>Debugging Assignment Issues</vt:lpstr>
      <vt:lpstr>Debugging Assignment Issues</vt:lpstr>
      <vt:lpstr>Exercise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ClusteringC3</dc:title>
  <dc:creator>Miller, Lawrence</dc:creator>
  <cp:lastModifiedBy>Miller, Lawrence</cp:lastModifiedBy>
  <cp:revision>12</cp:revision>
  <dcterms:created xsi:type="dcterms:W3CDTF">2012-03-21T14:48:14Z</dcterms:created>
  <dcterms:modified xsi:type="dcterms:W3CDTF">2022-01-06T22:02:38Z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