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31"/>
  </p:notesMasterIdLst>
  <p:handoutMasterIdLst>
    <p:handoutMasterId r:id="rId32"/>
  </p:handoutMasterIdLst>
  <p:sldIdLst>
    <p:sldId id="328" r:id="rId2"/>
    <p:sldId id="293" r:id="rId3"/>
    <p:sldId id="329" r:id="rId4"/>
    <p:sldId id="330" r:id="rId5"/>
    <p:sldId id="331" r:id="rId6"/>
    <p:sldId id="332" r:id="rId7"/>
    <p:sldId id="367" r:id="rId8"/>
    <p:sldId id="334" r:id="rId9"/>
    <p:sldId id="356" r:id="rId10"/>
    <p:sldId id="366" r:id="rId11"/>
    <p:sldId id="357" r:id="rId12"/>
    <p:sldId id="358" r:id="rId13"/>
    <p:sldId id="359" r:id="rId14"/>
    <p:sldId id="337" r:id="rId15"/>
    <p:sldId id="361" r:id="rId16"/>
    <p:sldId id="362" r:id="rId17"/>
    <p:sldId id="363" r:id="rId18"/>
    <p:sldId id="364" r:id="rId19"/>
    <p:sldId id="365" r:id="rId20"/>
    <p:sldId id="341" r:id="rId21"/>
    <p:sldId id="342" r:id="rId22"/>
    <p:sldId id="343" r:id="rId23"/>
    <p:sldId id="344" r:id="rId24"/>
    <p:sldId id="368" r:id="rId25"/>
    <p:sldId id="346" r:id="rId26"/>
    <p:sldId id="347" r:id="rId27"/>
    <p:sldId id="348" r:id="rId28"/>
    <p:sldId id="340" r:id="rId29"/>
    <p:sldId id="327" r:id="rId30"/>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1" autoAdjust="0"/>
    <p:restoredTop sz="81589" autoAdjust="0"/>
  </p:normalViewPr>
  <p:slideViewPr>
    <p:cSldViewPr>
      <p:cViewPr varScale="1">
        <p:scale>
          <a:sx n="130" d="100"/>
          <a:sy n="130" d="100"/>
        </p:scale>
        <p:origin x="2609" y="50"/>
      </p:cViewPr>
      <p:guideLst>
        <p:guide orient="horz" pos="2160"/>
        <p:guide pos="2880"/>
      </p:guideLst>
    </p:cSldViewPr>
  </p:slideViewPr>
  <p:outlineViewPr>
    <p:cViewPr>
      <p:scale>
        <a:sx n="33" d="100"/>
        <a:sy n="33" d="100"/>
      </p:scale>
      <p:origin x="0" y="19098"/>
    </p:cViewPr>
  </p:outlineViewPr>
  <p:notesTextViewPr>
    <p:cViewPr>
      <p:scale>
        <a:sx n="3" d="2"/>
        <a:sy n="3" d="2"/>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50520"/>
          </a:xfrm>
          <a:prstGeom prst="rect">
            <a:avLst/>
          </a:prstGeom>
        </p:spPr>
        <p:txBody>
          <a:bodyPr vert="horz" lIns="93175" tIns="46587" rIns="93175" bIns="46587" rtlCol="0"/>
          <a:lstStyle>
            <a:lvl1pPr algn="l">
              <a:defRPr sz="1200"/>
            </a:lvl1pPr>
          </a:lstStyle>
          <a:p>
            <a:endParaRPr lang="en-US"/>
          </a:p>
        </p:txBody>
      </p:sp>
      <p:sp>
        <p:nvSpPr>
          <p:cNvPr id="3" name="Date Placeholder 2"/>
          <p:cNvSpPr>
            <a:spLocks noGrp="1"/>
          </p:cNvSpPr>
          <p:nvPr>
            <p:ph type="dt" sz="quarter" idx="1"/>
          </p:nvPr>
        </p:nvSpPr>
        <p:spPr>
          <a:xfrm>
            <a:off x="5265811" y="0"/>
            <a:ext cx="4028440" cy="350520"/>
          </a:xfrm>
          <a:prstGeom prst="rect">
            <a:avLst/>
          </a:prstGeom>
        </p:spPr>
        <p:txBody>
          <a:bodyPr vert="horz" lIns="93175" tIns="46587" rIns="93175" bIns="46587" rtlCol="0"/>
          <a:lstStyle>
            <a:lvl1pPr algn="r">
              <a:defRPr sz="1200"/>
            </a:lvl1pPr>
          </a:lstStyle>
          <a:p>
            <a:fld id="{AC32134D-0B6C-40D0-89F7-82511D096075}" type="datetimeFigureOut">
              <a:rPr lang="en-US" smtClean="0"/>
              <a:pPr/>
              <a:t>1/4/2022</a:t>
            </a:fld>
            <a:endParaRPr lang="en-US"/>
          </a:p>
        </p:txBody>
      </p:sp>
      <p:sp>
        <p:nvSpPr>
          <p:cNvPr id="4" name="Footer Placeholder 3"/>
          <p:cNvSpPr>
            <a:spLocks noGrp="1"/>
          </p:cNvSpPr>
          <p:nvPr>
            <p:ph type="ftr" sz="quarter" idx="2"/>
          </p:nvPr>
        </p:nvSpPr>
        <p:spPr>
          <a:xfrm>
            <a:off x="1" y="6658664"/>
            <a:ext cx="4028440" cy="350520"/>
          </a:xfrm>
          <a:prstGeom prst="rect">
            <a:avLst/>
          </a:prstGeom>
        </p:spPr>
        <p:txBody>
          <a:bodyPr vert="horz" lIns="93175" tIns="46587" rIns="93175" bIns="46587" rtlCol="0" anchor="b"/>
          <a:lstStyle>
            <a:lvl1pPr algn="l">
              <a:defRPr sz="1200"/>
            </a:lvl1pPr>
          </a:lstStyle>
          <a:p>
            <a:endParaRPr lang="en-US"/>
          </a:p>
        </p:txBody>
      </p:sp>
      <p:sp>
        <p:nvSpPr>
          <p:cNvPr id="5" name="Slide Number Placeholder 4"/>
          <p:cNvSpPr>
            <a:spLocks noGrp="1"/>
          </p:cNvSpPr>
          <p:nvPr>
            <p:ph type="sldNum" sz="quarter" idx="3"/>
          </p:nvPr>
        </p:nvSpPr>
        <p:spPr>
          <a:xfrm>
            <a:off x="5265811" y="6658664"/>
            <a:ext cx="4028440" cy="350520"/>
          </a:xfrm>
          <a:prstGeom prst="rect">
            <a:avLst/>
          </a:prstGeom>
        </p:spPr>
        <p:txBody>
          <a:bodyPr vert="horz" lIns="93175" tIns="46587" rIns="93175" bIns="46587" rtlCol="0" anchor="b"/>
          <a:lstStyle>
            <a:lvl1pPr algn="r">
              <a:defRPr sz="1200"/>
            </a:lvl1pPr>
          </a:lstStyle>
          <a:p>
            <a:fld id="{764F8A08-B9F5-450F-B4E7-043B59F5436F}" type="slidenum">
              <a:rPr lang="en-US" smtClean="0"/>
              <a:pPr/>
              <a:t>‹#›</a:t>
            </a:fld>
            <a:endParaRPr lang="en-US"/>
          </a:p>
        </p:txBody>
      </p:sp>
    </p:spTree>
    <p:extLst>
      <p:ext uri="{BB962C8B-B14F-4D97-AF65-F5344CB8AC3E}">
        <p14:creationId xmlns:p14="http://schemas.microsoft.com/office/powerpoint/2010/main" val="421328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50520"/>
          </a:xfrm>
          <a:prstGeom prst="rect">
            <a:avLst/>
          </a:prstGeom>
        </p:spPr>
        <p:txBody>
          <a:bodyPr vert="horz" lIns="93175" tIns="46587" rIns="93175" bIns="46587" rtlCol="0"/>
          <a:lstStyle>
            <a:lvl1pPr algn="l">
              <a:defRPr sz="1200"/>
            </a:lvl1pPr>
          </a:lstStyle>
          <a:p>
            <a:endParaRPr lang="en-US"/>
          </a:p>
        </p:txBody>
      </p:sp>
      <p:sp>
        <p:nvSpPr>
          <p:cNvPr id="3" name="Date Placeholder 2"/>
          <p:cNvSpPr>
            <a:spLocks noGrp="1"/>
          </p:cNvSpPr>
          <p:nvPr>
            <p:ph type="dt" idx="1"/>
          </p:nvPr>
        </p:nvSpPr>
        <p:spPr>
          <a:xfrm>
            <a:off x="5265811" y="0"/>
            <a:ext cx="4028440" cy="350520"/>
          </a:xfrm>
          <a:prstGeom prst="rect">
            <a:avLst/>
          </a:prstGeom>
        </p:spPr>
        <p:txBody>
          <a:bodyPr vert="horz" lIns="93175" tIns="46587" rIns="93175" bIns="46587" rtlCol="0"/>
          <a:lstStyle>
            <a:lvl1pPr algn="r">
              <a:defRPr sz="1200"/>
            </a:lvl1pPr>
          </a:lstStyle>
          <a:p>
            <a:fld id="{47708A77-0E75-49DA-A727-CCA84B12A3B4}" type="datetimeFigureOut">
              <a:rPr lang="en-US" smtClean="0"/>
              <a:pPr/>
              <a:t>1/4/2022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5" tIns="46587" rIns="93175" bIns="46587" rtlCol="0" anchor="ctr"/>
          <a:lstStyle/>
          <a:p>
            <a:endParaRPr lang="en-US"/>
          </a:p>
        </p:txBody>
      </p:sp>
      <p:sp>
        <p:nvSpPr>
          <p:cNvPr id="5" name="Notes Placeholder 4"/>
          <p:cNvSpPr>
            <a:spLocks noGrp="1"/>
          </p:cNvSpPr>
          <p:nvPr>
            <p:ph type="body" sz="quarter" idx="3"/>
          </p:nvPr>
        </p:nvSpPr>
        <p:spPr>
          <a:xfrm>
            <a:off x="929640" y="3329941"/>
            <a:ext cx="7437120" cy="3154680"/>
          </a:xfrm>
          <a:prstGeom prst="rect">
            <a:avLst/>
          </a:prstGeom>
        </p:spPr>
        <p:txBody>
          <a:bodyPr vert="horz" lIns="93175" tIns="46587" rIns="93175" bIns="465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58664"/>
            <a:ext cx="4028440" cy="350520"/>
          </a:xfrm>
          <a:prstGeom prst="rect">
            <a:avLst/>
          </a:prstGeom>
        </p:spPr>
        <p:txBody>
          <a:bodyPr vert="horz" lIns="93175" tIns="46587" rIns="93175"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5265811" y="6658664"/>
            <a:ext cx="4028440" cy="350520"/>
          </a:xfrm>
          <a:prstGeom prst="rect">
            <a:avLst/>
          </a:prstGeom>
        </p:spPr>
        <p:txBody>
          <a:bodyPr vert="horz" lIns="93175" tIns="46587" rIns="93175" bIns="46587" rtlCol="0" anchor="b"/>
          <a:lstStyle>
            <a:lvl1pPr algn="r">
              <a:defRPr sz="1200"/>
            </a:lvl1pPr>
          </a:lstStyle>
          <a:p>
            <a:fld id="{21C50AC6-4A2A-4859-8710-3C1CB3489C67}" type="slidenum">
              <a:rPr lang="en-US" smtClean="0"/>
              <a:pPr/>
              <a:t>‹#›</a:t>
            </a:fld>
            <a:endParaRPr lang="en-US"/>
          </a:p>
        </p:txBody>
      </p:sp>
    </p:spTree>
    <p:extLst>
      <p:ext uri="{BB962C8B-B14F-4D97-AF65-F5344CB8AC3E}">
        <p14:creationId xmlns:p14="http://schemas.microsoft.com/office/powerpoint/2010/main" val="138855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r>
              <a:rPr lang="en-US" dirty="0" smtClean="0"/>
              <a:t>This</a:t>
            </a:r>
            <a:r>
              <a:rPr lang="en-US" baseline="0" dirty="0" smtClean="0"/>
              <a:t> version of the training has been tested with version 2.8</a:t>
            </a:r>
          </a:p>
          <a:p>
            <a:r>
              <a:rPr lang="en-US" baseline="0" dirty="0" smtClean="0"/>
              <a:t>This Lesson should take around 1 hour</a:t>
            </a:r>
          </a:p>
        </p:txBody>
      </p:sp>
      <p:sp>
        <p:nvSpPr>
          <p:cNvPr id="13316" name="Slide Number Placeholder 3"/>
          <p:cNvSpPr>
            <a:spLocks noGrp="1"/>
          </p:cNvSpPr>
          <p:nvPr>
            <p:ph type="sldNum" sz="quarter" idx="5"/>
          </p:nvPr>
        </p:nvSpPr>
        <p:spPr>
          <a:noFill/>
        </p:spPr>
        <p:txBody>
          <a:bodyPr/>
          <a:lstStyle/>
          <a:p>
            <a:fld id="{AA262062-958C-457B-98B5-F90E2693D0F3}" type="slidenum">
              <a:rPr lang="en-US" smtClean="0">
                <a:solidFill>
                  <a:prstClr val="black"/>
                </a:solidFill>
              </a:rPr>
              <a:pPr/>
              <a:t>1</a:t>
            </a:fld>
            <a:endParaRPr lang="en-US" dirty="0" smtClean="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a:t>
            </a:r>
            <a:r>
              <a:rPr lang="en-US" baseline="0" dirty="0" smtClean="0"/>
              <a:t> a platform has a route that just ends at a point, it will continue in that direction at the given speed past the end of the route unless told otherwise.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14</a:t>
            </a:fld>
            <a:endParaRPr lang="en-US"/>
          </a:p>
        </p:txBody>
      </p:sp>
    </p:spTree>
    <p:extLst>
      <p:ext uri="{BB962C8B-B14F-4D97-AF65-F5344CB8AC3E}">
        <p14:creationId xmlns:p14="http://schemas.microsoft.com/office/powerpoint/2010/main" val="2649662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Either click the locator again when you are done,</a:t>
            </a:r>
            <a:r>
              <a:rPr lang="en-US" baseline="0" dirty="0" smtClean="0"/>
              <a:t> or right-click to get out of selection mode.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17</a:t>
            </a:fld>
            <a:endParaRPr lang="en-US"/>
          </a:p>
        </p:txBody>
      </p:sp>
    </p:spTree>
    <p:extLst>
      <p:ext uri="{BB962C8B-B14F-4D97-AF65-F5344CB8AC3E}">
        <p14:creationId xmlns:p14="http://schemas.microsoft.com/office/powerpoint/2010/main" val="3468716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20</a:t>
            </a:fld>
            <a:endParaRPr lang="en-US"/>
          </a:p>
        </p:txBody>
      </p:sp>
    </p:spTree>
    <p:extLst>
      <p:ext uri="{BB962C8B-B14F-4D97-AF65-F5344CB8AC3E}">
        <p14:creationId xmlns:p14="http://schemas.microsoft.com/office/powerpoint/2010/main" val="183982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21</a:t>
            </a:fld>
            <a:endParaRPr lang="en-US"/>
          </a:p>
        </p:txBody>
      </p:sp>
    </p:spTree>
    <p:extLst>
      <p:ext uri="{BB962C8B-B14F-4D97-AF65-F5344CB8AC3E}">
        <p14:creationId xmlns:p14="http://schemas.microsoft.com/office/powerpoint/2010/main" val="3114108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22</a:t>
            </a:fld>
            <a:endParaRPr lang="en-US"/>
          </a:p>
        </p:txBody>
      </p:sp>
    </p:spTree>
    <p:extLst>
      <p:ext uri="{BB962C8B-B14F-4D97-AF65-F5344CB8AC3E}">
        <p14:creationId xmlns:p14="http://schemas.microsoft.com/office/powerpoint/2010/main" val="410438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23</a:t>
            </a:fld>
            <a:endParaRPr lang="en-US"/>
          </a:p>
        </p:txBody>
      </p:sp>
    </p:spTree>
    <p:extLst>
      <p:ext uri="{BB962C8B-B14F-4D97-AF65-F5344CB8AC3E}">
        <p14:creationId xmlns:p14="http://schemas.microsoft.com/office/powerpoint/2010/main" val="1156272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24</a:t>
            </a:fld>
            <a:endParaRPr lang="en-US"/>
          </a:p>
        </p:txBody>
      </p:sp>
    </p:spTree>
    <p:extLst>
      <p:ext uri="{BB962C8B-B14F-4D97-AF65-F5344CB8AC3E}">
        <p14:creationId xmlns:p14="http://schemas.microsoft.com/office/powerpoint/2010/main" val="3379580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Warlock doesn’t change</a:t>
            </a:r>
            <a:r>
              <a:rPr lang="en-US" baseline="0" dirty="0" smtClean="0"/>
              <a:t> input files, but will change an .</a:t>
            </a:r>
            <a:r>
              <a:rPr lang="en-US" baseline="0" dirty="0" err="1" smtClean="0"/>
              <a:t>aer</a:t>
            </a:r>
            <a:r>
              <a:rPr lang="en-US" baseline="0" dirty="0" smtClean="0"/>
              <a:t> file.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25</a:t>
            </a:fld>
            <a:endParaRPr lang="en-US"/>
          </a:p>
        </p:txBody>
      </p:sp>
    </p:spTree>
    <p:extLst>
      <p:ext uri="{BB962C8B-B14F-4D97-AF65-F5344CB8AC3E}">
        <p14:creationId xmlns:p14="http://schemas.microsoft.com/office/powerpoint/2010/main" val="555819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26</a:t>
            </a:fld>
            <a:endParaRPr lang="en-US"/>
          </a:p>
        </p:txBody>
      </p:sp>
    </p:spTree>
    <p:extLst>
      <p:ext uri="{BB962C8B-B14F-4D97-AF65-F5344CB8AC3E}">
        <p14:creationId xmlns:p14="http://schemas.microsoft.com/office/powerpoint/2010/main" val="3411599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27</a:t>
            </a:fld>
            <a:endParaRPr lang="en-US"/>
          </a:p>
        </p:txBody>
      </p:sp>
    </p:spTree>
    <p:extLst>
      <p:ext uri="{BB962C8B-B14F-4D97-AF65-F5344CB8AC3E}">
        <p14:creationId xmlns:p14="http://schemas.microsoft.com/office/powerpoint/2010/main" val="3112148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36" indent="-232936"/>
            <a:endParaRPr lang="en-US" dirty="0" smtClean="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36" indent="-232936"/>
            <a:endParaRPr lang="en-US" dirty="0" smtClean="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28</a:t>
            </a:fld>
            <a:endParaRPr lang="en-US"/>
          </a:p>
        </p:txBody>
      </p:sp>
    </p:spTree>
    <p:extLst>
      <p:ext uri="{BB962C8B-B14F-4D97-AF65-F5344CB8AC3E}">
        <p14:creationId xmlns:p14="http://schemas.microsoft.com/office/powerpoint/2010/main" val="28680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29</a:t>
            </a:fld>
            <a:endParaRPr lang="en-US"/>
          </a:p>
        </p:txBody>
      </p:sp>
    </p:spTree>
    <p:extLst>
      <p:ext uri="{BB962C8B-B14F-4D97-AF65-F5344CB8AC3E}">
        <p14:creationId xmlns:p14="http://schemas.microsoft.com/office/powerpoint/2010/main" val="3921709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3</a:t>
            </a:fld>
            <a:endParaRPr lang="en-US"/>
          </a:p>
        </p:txBody>
      </p:sp>
    </p:spTree>
    <p:extLst>
      <p:ext uri="{BB962C8B-B14F-4D97-AF65-F5344CB8AC3E}">
        <p14:creationId xmlns:p14="http://schemas.microsoft.com/office/powerpoint/2010/main" val="1034634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a:t>
            </a:fld>
            <a:endParaRPr lang="en-US"/>
          </a:p>
        </p:txBody>
      </p:sp>
    </p:spTree>
    <p:extLst>
      <p:ext uri="{BB962C8B-B14F-4D97-AF65-F5344CB8AC3E}">
        <p14:creationId xmlns:p14="http://schemas.microsoft.com/office/powerpoint/2010/main" val="5615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5</a:t>
            </a:fld>
            <a:endParaRPr lang="en-US"/>
          </a:p>
        </p:txBody>
      </p:sp>
    </p:spTree>
    <p:extLst>
      <p:ext uri="{BB962C8B-B14F-4D97-AF65-F5344CB8AC3E}">
        <p14:creationId xmlns:p14="http://schemas.microsoft.com/office/powerpoint/2010/main" val="355312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6</a:t>
            </a:fld>
            <a:endParaRPr lang="en-US"/>
          </a:p>
        </p:txBody>
      </p:sp>
    </p:spTree>
    <p:extLst>
      <p:ext uri="{BB962C8B-B14F-4D97-AF65-F5344CB8AC3E}">
        <p14:creationId xmlns:p14="http://schemas.microsoft.com/office/powerpoint/2010/main" val="1262967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Helpful</a:t>
            </a:r>
            <a:r>
              <a:rPr lang="en-US" baseline="0" dirty="0" smtClean="0"/>
              <a:t> Hint:  ctrl + space allows you to select from autocomplete options, and when you autocomplete ‘mover, </a:t>
            </a:r>
            <a:r>
              <a:rPr lang="en-US" baseline="0" dirty="0" err="1" smtClean="0"/>
              <a:t>end_mover</a:t>
            </a:r>
            <a:r>
              <a:rPr lang="en-US" baseline="0" dirty="0" smtClean="0"/>
              <a:t>’ WIZARD populates all the available mover options to choose from.</a:t>
            </a:r>
          </a:p>
          <a:p>
            <a:endParaRPr lang="en-US" baseline="0" dirty="0" smtClean="0"/>
          </a:p>
          <a:p>
            <a:r>
              <a:rPr lang="en-US" baseline="0" dirty="0" smtClean="0"/>
              <a:t>Notice that when we add specific movers to the platform types, Wizard gives each platform type a corresponding icon to the side.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7</a:t>
            </a:fld>
            <a:endParaRPr lang="en-US"/>
          </a:p>
        </p:txBody>
      </p:sp>
    </p:spTree>
    <p:extLst>
      <p:ext uri="{BB962C8B-B14F-4D97-AF65-F5344CB8AC3E}">
        <p14:creationId xmlns:p14="http://schemas.microsoft.com/office/powerpoint/2010/main" val="839521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if you already have</a:t>
            </a:r>
            <a:r>
              <a:rPr lang="en-US" baseline="0" dirty="0" smtClean="0"/>
              <a:t> Mystic open, it will prompt you with a reload option if you edit input files and rerun.</a:t>
            </a:r>
          </a:p>
          <a:p>
            <a:endParaRPr lang="en-US" baseline="0" dirty="0" smtClean="0"/>
          </a:p>
          <a:p>
            <a:r>
              <a:rPr lang="en-US" baseline="0" dirty="0" smtClean="0"/>
              <a:t>Notice we now have position and altitude defined in two different location on our satellite platform definition.  The position and altitude defined outside the mover block is used to visualize the starting location of the platform in Wizard’s map display.  The information inside the mover block is used by mission to determine orbit.</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8</a:t>
            </a:fld>
            <a:endParaRPr lang="en-US"/>
          </a:p>
        </p:txBody>
      </p:sp>
    </p:spTree>
    <p:extLst>
      <p:ext uri="{BB962C8B-B14F-4D97-AF65-F5344CB8AC3E}">
        <p14:creationId xmlns:p14="http://schemas.microsoft.com/office/powerpoint/2010/main" val="4001554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right now, only our satellite</a:t>
            </a:r>
            <a:r>
              <a:rPr lang="en-US" baseline="0" dirty="0" smtClean="0"/>
              <a:t> is moving (orbiting).  Our other platforms have the ability to move, now that we have given them movers, but we still have to tell them to move.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9</a:t>
            </a:fld>
            <a:endParaRPr lang="en-US"/>
          </a:p>
        </p:txBody>
      </p:sp>
    </p:spTree>
    <p:extLst>
      <p:ext uri="{BB962C8B-B14F-4D97-AF65-F5344CB8AC3E}">
        <p14:creationId xmlns:p14="http://schemas.microsoft.com/office/powerpoint/2010/main" val="398835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Integrity Service Excellence"/>
          <p:cNvSpPr txBox="1">
            <a:spLocks noChangeArrowheads="1"/>
          </p:cNvSpPr>
          <p:nvPr/>
        </p:nvSpPr>
        <p:spPr bwMode="auto">
          <a:xfrm>
            <a:off x="82799" y="5279277"/>
            <a:ext cx="4032448" cy="457200"/>
          </a:xfrm>
          <a:prstGeom prst="rect">
            <a:avLst/>
          </a:prstGeom>
          <a:noFill/>
          <a:ln w="9525" algn="ctr">
            <a:noFill/>
            <a:miter lim="800000"/>
            <a:headEnd/>
            <a:tailEnd/>
          </a:ln>
          <a:effectLst/>
        </p:spPr>
        <p:txBody>
          <a:bodyPr wrap="square" lIns="121917" tIns="60958" rIns="121917" bIns="60958" anchor="ctr"/>
          <a:lstStyle/>
          <a:p>
            <a:pPr algn="ctr">
              <a:spcBef>
                <a:spcPct val="0"/>
              </a:spcBef>
              <a:buFontTx/>
              <a:buNone/>
              <a:defRPr/>
            </a:pPr>
            <a:r>
              <a:rPr lang="en-US" sz="2400" b="1" i="1" dirty="0">
                <a:effectLst/>
                <a:latin typeface="Arial" pitchFamily="34" charset="0"/>
              </a:rPr>
              <a:t>Integrity </a:t>
            </a:r>
            <a:r>
              <a:rPr lang="en-US" sz="2400" b="1" i="1" dirty="0">
                <a:effectLst/>
                <a:latin typeface="Arial" pitchFamily="34" charset="0"/>
                <a:sym typeface="Wingdings" pitchFamily="2" charset="2"/>
              </a:rPr>
              <a:t> </a:t>
            </a:r>
            <a:r>
              <a:rPr lang="en-US" sz="2400" b="1" i="1" dirty="0">
                <a:effectLst/>
                <a:latin typeface="Arial" pitchFamily="34" charset="0"/>
              </a:rPr>
              <a:t>Service </a:t>
            </a:r>
            <a:r>
              <a:rPr lang="en-US" sz="2400" b="1" i="1" dirty="0">
                <a:effectLst/>
                <a:latin typeface="Arial" pitchFamily="34" charset="0"/>
                <a:sym typeface="Wingdings" pitchFamily="2" charset="2"/>
              </a:rPr>
              <a:t> </a:t>
            </a:r>
            <a:r>
              <a:rPr lang="en-US" sz="2400" b="1" i="1" dirty="0">
                <a:effectLst/>
                <a:latin typeface="Arial" pitchFamily="34" charset="0"/>
              </a:rPr>
              <a:t>Excellence</a:t>
            </a:r>
          </a:p>
        </p:txBody>
      </p:sp>
      <p:sp>
        <p:nvSpPr>
          <p:cNvPr id="14" name="Briefing Title"/>
          <p:cNvSpPr>
            <a:spLocks noGrp="1"/>
          </p:cNvSpPr>
          <p:nvPr>
            <p:ph sz="half" idx="2" hasCustomPrompt="1"/>
          </p:nvPr>
        </p:nvSpPr>
        <p:spPr>
          <a:xfrm>
            <a:off x="4191000" y="1600200"/>
            <a:ext cx="4419600" cy="1676400"/>
          </a:xfrm>
          <a:prstGeom prst="rect">
            <a:avLst/>
          </a:prstGeom>
        </p:spPr>
        <p:txBody>
          <a:bodyPr lIns="121917" tIns="60958" rIns="121917" bIns="60958" anchor="ctr" anchorCtr="0"/>
          <a:lstStyle>
            <a:lvl1pPr algn="r">
              <a:buNone/>
              <a:defRPr sz="32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Briefing Title</a:t>
            </a:r>
          </a:p>
        </p:txBody>
      </p:sp>
      <p:sp>
        <p:nvSpPr>
          <p:cNvPr id="17" name="Name, Rank, Office Symbol"/>
          <p:cNvSpPr>
            <a:spLocks noGrp="1"/>
          </p:cNvSpPr>
          <p:nvPr>
            <p:ph sz="half" idx="11" hasCustomPrompt="1"/>
          </p:nvPr>
        </p:nvSpPr>
        <p:spPr>
          <a:xfrm>
            <a:off x="4191000" y="4495800"/>
            <a:ext cx="4495800" cy="1676400"/>
          </a:xfrm>
          <a:prstGeom prst="rect">
            <a:avLst/>
          </a:prstGeom>
        </p:spPr>
        <p:txBody>
          <a:bodyPr lIns="121917" tIns="60958" rIns="121917" bIns="60958" anchor="ctr" anchorCtr="0"/>
          <a:lstStyle>
            <a:lvl1pPr algn="r">
              <a:buNone/>
              <a:defRPr sz="2400" b="1" baseline="0">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Organization</a:t>
            </a:r>
          </a:p>
        </p:txBody>
      </p:sp>
      <p:pic>
        <p:nvPicPr>
          <p:cNvPr id="9" name="Picture 13" descr="OrigamiWingsMediumTrans"/>
          <p:cNvPicPr>
            <a:picLocks noChangeAspect="1" noChangeArrowheads="1"/>
          </p:cNvPicPr>
          <p:nvPr/>
        </p:nvPicPr>
        <p:blipFill>
          <a:blip r:embed="rId2" cstate="print"/>
          <a:srcRect/>
          <a:stretch>
            <a:fillRect/>
          </a:stretch>
        </p:blipFill>
        <p:spPr bwMode="auto">
          <a:xfrm>
            <a:off x="518539" y="1828800"/>
            <a:ext cx="3160967" cy="2983735"/>
          </a:xfrm>
          <a:prstGeom prst="rect">
            <a:avLst/>
          </a:prstGeom>
          <a:noFill/>
          <a:ln w="9525">
            <a:noFill/>
            <a:miter lim="800000"/>
            <a:headEnd/>
            <a:tailEnd/>
          </a:ln>
        </p:spPr>
      </p:pic>
    </p:spTree>
    <p:extLst>
      <p:ext uri="{BB962C8B-B14F-4D97-AF65-F5344CB8AC3E}">
        <p14:creationId xmlns:p14="http://schemas.microsoft.com/office/powerpoint/2010/main" val="1139086068"/>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sp>
        <p:nvSpPr>
          <p:cNvPr id="32"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3" name="Title 1"/>
          <p:cNvSpPr>
            <a:spLocks noGrp="1"/>
          </p:cNvSpPr>
          <p:nvPr>
            <p:ph type="title"/>
          </p:nvPr>
        </p:nvSpPr>
        <p:spPr>
          <a:xfrm>
            <a:off x="1257300" y="-18256"/>
            <a:ext cx="6629400" cy="1143000"/>
          </a:xfrm>
          <a:prstGeom prst="rect">
            <a:avLst/>
          </a:prstGeom>
        </p:spPr>
        <p:txBody>
          <a:bodyPr lIns="121917" tIns="60958" rIns="121917" bIns="60958" anchor="ctr" anchorCtr="0"/>
          <a:lstStyle>
            <a:lvl1pPr>
              <a:defRPr lang="en-US" sz="2800" b="1" dirty="0">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2392936700"/>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Slide body content"/>
          <p:cNvSpPr>
            <a:spLocks noGrp="1"/>
          </p:cNvSpPr>
          <p:nvPr>
            <p:ph idx="1"/>
          </p:nvPr>
        </p:nvSpPr>
        <p:spPr>
          <a:xfrm>
            <a:off x="457200" y="1600203"/>
            <a:ext cx="8229600" cy="4525963"/>
          </a:xfrm>
          <a:prstGeom prst="rect">
            <a:avLst/>
          </a:prstGeom>
        </p:spPr>
        <p:txBody>
          <a:bodyPr lIns="121917" tIns="60958" rIns="121917" bIns="60958">
            <a:normAutofit/>
          </a:bodyPr>
          <a:lstStyle>
            <a:lvl1pPr marL="480460" indent="-253987" defTabSz="1191624">
              <a:lnSpc>
                <a:spcPct val="120000"/>
              </a:lnSpc>
              <a:spcBef>
                <a:spcPts val="800"/>
              </a:spcBef>
              <a:buFont typeface="Arial" pitchFamily="34" charset="0"/>
              <a:buChar char="•"/>
              <a:tabLst>
                <a:tab pos="719631" algn="l"/>
              </a:tabLst>
              <a:defRPr sz="2400" b="1">
                <a:latin typeface="Arial" pitchFamily="34" charset="0"/>
                <a:cs typeface="Arial" pitchFamily="34" charset="0"/>
              </a:defRPr>
            </a:lvl1pPr>
            <a:lvl2pPr>
              <a:defRPr sz="2100" b="1">
                <a:latin typeface="Arial" pitchFamily="34" charset="0"/>
                <a:cs typeface="Arial" pitchFamily="34" charset="0"/>
              </a:defRPr>
            </a:lvl2pPr>
            <a:lvl3pPr>
              <a:defRPr sz="19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900"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Tree>
    <p:extLst>
      <p:ext uri="{BB962C8B-B14F-4D97-AF65-F5344CB8AC3E}">
        <p14:creationId xmlns:p14="http://schemas.microsoft.com/office/powerpoint/2010/main" val="1972743801"/>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Qua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3629"/>
            <a:ext cx="6629400" cy="974439"/>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smtClean="0"/>
              <a:t>Click to edit Master title style</a:t>
            </a:r>
            <a:endParaRPr lang="en-US" dirty="0"/>
          </a:p>
        </p:txBody>
      </p:sp>
      <p:sp>
        <p:nvSpPr>
          <p:cNvPr id="3" name="Body Content Upper Right"/>
          <p:cNvSpPr>
            <a:spLocks noGrp="1"/>
          </p:cNvSpPr>
          <p:nvPr>
            <p:ph sz="half" idx="1"/>
          </p:nvPr>
        </p:nvSpPr>
        <p:spPr>
          <a:xfrm>
            <a:off x="4648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Body Content Lower Left"/>
          <p:cNvSpPr>
            <a:spLocks noGrp="1"/>
          </p:cNvSpPr>
          <p:nvPr>
            <p:ph sz="half" idx="13"/>
          </p:nvPr>
        </p:nvSpPr>
        <p:spPr>
          <a:xfrm>
            <a:off x="457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baseline="0">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Body Content Lower Right"/>
          <p:cNvSpPr>
            <a:spLocks noGrp="1"/>
          </p:cNvSpPr>
          <p:nvPr>
            <p:ph sz="half" idx="14"/>
          </p:nvPr>
        </p:nvSpPr>
        <p:spPr>
          <a:xfrm>
            <a:off x="4648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15" name="Body Content Upper Left"/>
          <p:cNvSpPr>
            <a:spLocks noGrp="1"/>
          </p:cNvSpPr>
          <p:nvPr>
            <p:ph sz="half" idx="15"/>
          </p:nvPr>
        </p:nvSpPr>
        <p:spPr>
          <a:xfrm>
            <a:off x="457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5" name="Straight Connector 4"/>
          <p:cNvCxnSpPr/>
          <p:nvPr userDrawn="1"/>
        </p:nvCxnSpPr>
        <p:spPr>
          <a:xfrm>
            <a:off x="4572000" y="1447800"/>
            <a:ext cx="0" cy="482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781613"/>
            <a:ext cx="8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61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8338"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Body Content Left Half"/>
          <p:cNvSpPr>
            <a:spLocks noGrp="1"/>
          </p:cNvSpPr>
          <p:nvPr>
            <p:ph sz="half" idx="1"/>
          </p:nvPr>
        </p:nvSpPr>
        <p:spPr>
          <a:xfrm>
            <a:off x="457200" y="1524000"/>
            <a:ext cx="4038600" cy="4525963"/>
          </a:xfrm>
          <a:prstGeom prst="rect">
            <a:avLst/>
          </a:prstGeom>
          <a:noFill/>
        </p:spPr>
        <p:txBody>
          <a:bodyPr lIns="121917" tIns="60958" rIns="121917" bIns="60958">
            <a:normAutofit/>
          </a:bodyPr>
          <a:lstStyle>
            <a:lvl1pPr>
              <a:defRPr sz="3200" b="1">
                <a:latin typeface="Arial" pitchFamily="34" charset="0"/>
                <a:cs typeface="Arial" pitchFamily="34" charset="0"/>
              </a:defRPr>
            </a:lvl1pPr>
            <a:lvl2pPr>
              <a:defRPr sz="2700" b="1">
                <a:latin typeface="Arial" pitchFamily="34" charset="0"/>
                <a:cs typeface="Arial" pitchFamily="34" charset="0"/>
              </a:defRPr>
            </a:lvl2pPr>
            <a:lvl3pPr>
              <a:defRPr sz="2400" b="1">
                <a:latin typeface="Arial" pitchFamily="34" charset="0"/>
                <a:cs typeface="Arial" pitchFamily="34" charset="0"/>
              </a:defRPr>
            </a:lvl3pPr>
            <a:lvl4pPr>
              <a:defRPr sz="2100" b="1">
                <a:latin typeface="Arial" pitchFamily="34" charset="0"/>
                <a:cs typeface="Arial" pitchFamily="34" charset="0"/>
              </a:defRPr>
            </a:lvl4pPr>
            <a:lvl5pPr>
              <a:defRPr sz="19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Body Content Right Half"/>
          <p:cNvSpPr>
            <a:spLocks noGrp="1"/>
          </p:cNvSpPr>
          <p:nvPr>
            <p:ph sz="half" idx="2"/>
          </p:nvPr>
        </p:nvSpPr>
        <p:spPr>
          <a:xfrm>
            <a:off x="4648200" y="1524000"/>
            <a:ext cx="4038600" cy="4525963"/>
          </a:xfrm>
          <a:prstGeom prst="rect">
            <a:avLst/>
          </a:prstGeom>
          <a:noFill/>
        </p:spPr>
        <p:txBody>
          <a:bodyPr lIns="121917" tIns="60958" rIns="121917" bIns="60958">
            <a:normAutofit/>
          </a:bodyPr>
          <a:lstStyle>
            <a:lvl1pPr>
              <a:defRPr lang="en-US" sz="3200" b="1" dirty="0" smtClean="0">
                <a:latin typeface="Arial" pitchFamily="34" charset="0"/>
                <a:cs typeface="Arial" pitchFamily="34" charset="0"/>
              </a:defRPr>
            </a:lvl1pPr>
            <a:lvl2pPr>
              <a:defRPr lang="en-US" sz="2700" b="1" dirty="0" smtClean="0">
                <a:latin typeface="Arial" pitchFamily="34" charset="0"/>
                <a:cs typeface="Arial" pitchFamily="34" charset="0"/>
              </a:defRPr>
            </a:lvl2pPr>
            <a:lvl3pPr>
              <a:defRPr lang="en-US" sz="2400" b="1" dirty="0" smtClean="0">
                <a:latin typeface="Arial" pitchFamily="34" charset="0"/>
                <a:cs typeface="Arial" pitchFamily="34" charset="0"/>
              </a:defRPr>
            </a:lvl3pPr>
            <a:lvl4pPr>
              <a:defRPr lang="en-US" sz="2100" b="1" dirty="0" smtClean="0">
                <a:latin typeface="Arial" pitchFamily="34" charset="0"/>
                <a:cs typeface="Arial" pitchFamily="34" charset="0"/>
              </a:defRPr>
            </a:lvl4pPr>
            <a:lvl5pPr>
              <a:defRPr lang="en-US" sz="1900" b="1" dirty="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45119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14" name="Title Text"/>
          <p:cNvSpPr>
            <a:spLocks noGrp="1"/>
          </p:cNvSpPr>
          <p:nvPr>
            <p:ph type="body" sz="quarter" idx="10" hasCustomPrompt="1"/>
          </p:nvPr>
        </p:nvSpPr>
        <p:spPr>
          <a:xfrm>
            <a:off x="1187624" y="109207"/>
            <a:ext cx="6840760" cy="943537"/>
          </a:xfrm>
          <a:prstGeom prst="rect">
            <a:avLst/>
          </a:prstGeom>
        </p:spPr>
        <p:txBody>
          <a:bodyPr lIns="121917" tIns="60958" rIns="121917" bIns="60958" anchor="ctr"/>
          <a:lstStyle>
            <a:lvl1pPr algn="ctr">
              <a:buNone/>
              <a:defRPr sz="2800" b="1">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Questions?</a:t>
            </a:r>
          </a:p>
        </p:txBody>
      </p:sp>
      <p:sp>
        <p:nvSpPr>
          <p:cNvPr id="18"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19" name="TextBox 18"/>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sp>
        <p:nvSpPr>
          <p:cNvPr id="20"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0" name="Picture 9" descr="blue_std"/>
          <p:cNvPicPr>
            <a:picLocks noChangeAspect="1" noChangeArrowheads="1"/>
          </p:cNvPicPr>
          <p:nvPr/>
        </p:nvPicPr>
        <p:blipFill>
          <a:blip r:embed="rId2" cstate="print"/>
          <a:srcRect l="14286" r="14286" b="19647"/>
          <a:stretch>
            <a:fillRect/>
          </a:stretch>
        </p:blipFill>
        <p:spPr bwMode="auto">
          <a:xfrm>
            <a:off x="83479" y="157588"/>
            <a:ext cx="831876" cy="758867"/>
          </a:xfrm>
          <a:prstGeom prst="rect">
            <a:avLst/>
          </a:prstGeom>
          <a:noFill/>
          <a:ln w="9525">
            <a:noFill/>
            <a:miter lim="800000"/>
            <a:headEnd/>
            <a:tailEnd/>
          </a:ln>
        </p:spPr>
      </p:pic>
      <p:pic>
        <p:nvPicPr>
          <p:cNvPr id="9" name="Picture 8"/>
          <p:cNvPicPr>
            <a:picLocks noChangeAspect="1"/>
          </p:cNvPicPr>
          <p:nvPr userDrawn="1"/>
        </p:nvPicPr>
        <p:blipFill>
          <a:blip r:embed="rId3"/>
          <a:stretch>
            <a:fillRect/>
          </a:stretch>
        </p:blipFill>
        <p:spPr>
          <a:xfrm>
            <a:off x="7696199" y="109207"/>
            <a:ext cx="1352401" cy="758867"/>
          </a:xfrm>
          <a:prstGeom prst="rect">
            <a:avLst/>
          </a:prstGeom>
        </p:spPr>
      </p:pic>
      <p:pic>
        <p:nvPicPr>
          <p:cNvPr id="12" name="Picture 11"/>
          <p:cNvPicPr>
            <a:picLocks noChangeAspect="1"/>
          </p:cNvPicPr>
          <p:nvPr userDrawn="1"/>
        </p:nvPicPr>
        <p:blipFill>
          <a:blip r:embed="rId3"/>
          <a:stretch>
            <a:fillRect/>
          </a:stretch>
        </p:blipFill>
        <p:spPr>
          <a:xfrm>
            <a:off x="2743200" y="2133600"/>
            <a:ext cx="4055594" cy="2057400"/>
          </a:xfrm>
          <a:prstGeom prst="rect">
            <a:avLst/>
          </a:prstGeom>
        </p:spPr>
      </p:pic>
    </p:spTree>
    <p:extLst>
      <p:ext uri="{BB962C8B-B14F-4D97-AF65-F5344CB8AC3E}">
        <p14:creationId xmlns:p14="http://schemas.microsoft.com/office/powerpoint/2010/main" val="492150824"/>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4" name="Picture 13" descr="blue_std"/>
          <p:cNvPicPr>
            <a:picLocks noChangeAspect="1" noChangeArrowheads="1"/>
          </p:cNvPicPr>
          <p:nvPr/>
        </p:nvPicPr>
        <p:blipFill>
          <a:blip r:embed="rId8" cstate="print"/>
          <a:srcRect l="14286" r="14286" b="19647"/>
          <a:stretch>
            <a:fillRect/>
          </a:stretch>
        </p:blipFill>
        <p:spPr bwMode="auto">
          <a:xfrm>
            <a:off x="83479" y="157588"/>
            <a:ext cx="831876" cy="758867"/>
          </a:xfrm>
          <a:prstGeom prst="rect">
            <a:avLst/>
          </a:prstGeom>
          <a:noFill/>
          <a:ln w="9525">
            <a:noFill/>
            <a:miter lim="800000"/>
            <a:headEnd/>
            <a:tailEnd/>
          </a:ln>
        </p:spPr>
      </p:pic>
      <p:sp>
        <p:nvSpPr>
          <p:cNvPr id="6"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7" name="TextBox 6"/>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pic>
        <p:nvPicPr>
          <p:cNvPr id="12" name="Picture 11"/>
          <p:cNvPicPr>
            <a:picLocks noChangeAspect="1"/>
          </p:cNvPicPr>
          <p:nvPr userDrawn="1"/>
        </p:nvPicPr>
        <p:blipFill>
          <a:blip r:embed="rId9"/>
          <a:stretch>
            <a:fillRect/>
          </a:stretch>
        </p:blipFill>
        <p:spPr>
          <a:xfrm>
            <a:off x="8001000" y="262029"/>
            <a:ext cx="1084139" cy="549983"/>
          </a:xfrm>
          <a:prstGeom prst="rect">
            <a:avLst/>
          </a:prstGeom>
        </p:spPr>
      </p:pic>
      <p:sp>
        <p:nvSpPr>
          <p:cNvPr id="9" name="Distribution Statement"/>
          <p:cNvSpPr txBox="1">
            <a:spLocks noChangeArrowheads="1"/>
          </p:cNvSpPr>
          <p:nvPr userDrawn="1"/>
        </p:nvSpPr>
        <p:spPr bwMode="auto">
          <a:xfrm>
            <a:off x="0" y="6406600"/>
            <a:ext cx="9163467" cy="492438"/>
          </a:xfrm>
          <a:prstGeom prst="rect">
            <a:avLst/>
          </a:prstGeom>
          <a:noFill/>
          <a:ln w="38100" cmpd="dbl">
            <a:noFill/>
            <a:miter lim="800000"/>
            <a:headEnd/>
            <a:tailEnd/>
          </a:ln>
        </p:spPr>
        <p:txBody>
          <a:bodyPr wrap="square" lIns="121917" tIns="60958" rIns="121917" bIns="60958">
            <a:spAutoFit/>
          </a:bodyPr>
          <a:lstStyle/>
          <a:p>
            <a:pPr algn="ctr"/>
            <a:r>
              <a:rPr lang="en-US" sz="1200" b="1" kern="1200" dirty="0" smtClean="0">
                <a:solidFill>
                  <a:schemeClr val="tx1"/>
                </a:solidFill>
                <a:effectLst/>
                <a:latin typeface="+mn-lt"/>
                <a:ea typeface="+mn-ea"/>
                <a:cs typeface="+mn-cs"/>
              </a:rPr>
              <a:t>DISTRIBUTION C</a:t>
            </a:r>
            <a:r>
              <a:rPr lang="en-US" sz="1200" kern="1200" dirty="0" smtClean="0">
                <a:solidFill>
                  <a:schemeClr val="tx1"/>
                </a:solidFill>
                <a:effectLst/>
                <a:latin typeface="+mn-lt"/>
                <a:ea typeface="+mn-ea"/>
                <a:cs typeface="+mn-cs"/>
              </a:rPr>
              <a:t>. Distribution authorized to U.S. Government Agencies and their contractors, 9-Aug-19.</a:t>
            </a:r>
          </a:p>
          <a:p>
            <a:pPr algn="ctr"/>
            <a:r>
              <a:rPr lang="en-US" sz="1200" kern="1200" dirty="0" smtClean="0">
                <a:solidFill>
                  <a:schemeClr val="tx1"/>
                </a:solidFill>
                <a:effectLst/>
                <a:latin typeface="+mn-lt"/>
                <a:ea typeface="+mn-ea"/>
                <a:cs typeface="+mn-cs"/>
              </a:rPr>
              <a:t>Other requests for this document shall be referred to AFRL/RQQD.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512728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timing>
    <p:tnLst>
      <p:par>
        <p:cTn id="1" dur="indefinite" restart="never" nodeType="tmRoot"/>
      </p:par>
    </p:tnLst>
  </p:timing>
  <p:txStyles>
    <p:titleStyle>
      <a:lvl1pPr algn="ctr" defTabSz="1219139" rtl="0" eaLnBrk="1" latinLnBrk="0" hangingPunct="1">
        <a:spcBef>
          <a:spcPct val="0"/>
        </a:spcBef>
        <a:buNone/>
        <a:defRPr sz="5900"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US" dirty="0" smtClean="0"/>
              <a:t>AFSIM User Training</a:t>
            </a:r>
          </a:p>
          <a:p>
            <a:r>
              <a:rPr lang="en-US" dirty="0" smtClean="0"/>
              <a:t> 4 –Movers and Routes</a:t>
            </a:r>
            <a:endParaRPr lang="en-US" dirty="0"/>
          </a:p>
        </p:txBody>
      </p:sp>
      <p:sp>
        <p:nvSpPr>
          <p:cNvPr id="7" name="Content Placeholder 6"/>
          <p:cNvSpPr>
            <a:spLocks noGrp="1"/>
          </p:cNvSpPr>
          <p:nvPr>
            <p:ph sz="half" idx="11"/>
          </p:nvPr>
        </p:nvSpPr>
        <p:spPr/>
        <p:txBody>
          <a:bodyPr/>
          <a:lstStyle/>
          <a:p>
            <a:r>
              <a:rPr lang="en-US" smtClean="0"/>
              <a:t>AFRL/RQQD</a:t>
            </a:r>
            <a:endParaRPr lang="en-US" dirty="0"/>
          </a:p>
        </p:txBody>
      </p:sp>
    </p:spTree>
    <p:extLst>
      <p:ext uri="{BB962C8B-B14F-4D97-AF65-F5344CB8AC3E}">
        <p14:creationId xmlns:p14="http://schemas.microsoft.com/office/powerpoint/2010/main" val="48119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a:blip r:embed="rId2"/>
          <a:stretch>
            <a:fillRect/>
          </a:stretch>
        </p:blipFill>
        <p:spPr>
          <a:xfrm>
            <a:off x="3886200" y="1600200"/>
            <a:ext cx="4919554" cy="4602163"/>
          </a:xfrm>
          <a:prstGeom prst="rect">
            <a:avLst/>
          </a:prstGeom>
          <a:ln>
            <a:solidFill>
              <a:schemeClr val="tx1"/>
            </a:solidFill>
          </a:ln>
        </p:spPr>
      </p:pic>
      <p:sp>
        <p:nvSpPr>
          <p:cNvPr id="2" name="Title 1"/>
          <p:cNvSpPr>
            <a:spLocks noGrp="1"/>
          </p:cNvSpPr>
          <p:nvPr>
            <p:ph type="title"/>
          </p:nvPr>
        </p:nvSpPr>
        <p:spPr/>
        <p:txBody>
          <a:bodyPr/>
          <a:lstStyle/>
          <a:p>
            <a:r>
              <a:rPr lang="en-US" dirty="0" smtClean="0"/>
              <a:t>Add a route to the car</a:t>
            </a:r>
            <a:endParaRPr lang="en-US" dirty="0"/>
          </a:p>
        </p:txBody>
      </p:sp>
      <p:sp>
        <p:nvSpPr>
          <p:cNvPr id="4" name="Content Placeholder 3"/>
          <p:cNvSpPr>
            <a:spLocks noGrp="1"/>
          </p:cNvSpPr>
          <p:nvPr>
            <p:ph sz="half" idx="1"/>
          </p:nvPr>
        </p:nvSpPr>
        <p:spPr>
          <a:xfrm>
            <a:off x="457200" y="1524000"/>
            <a:ext cx="3301084" cy="4525963"/>
          </a:xfrm>
        </p:spPr>
        <p:txBody>
          <a:bodyPr/>
          <a:lstStyle/>
          <a:p>
            <a:r>
              <a:rPr lang="en-US" sz="2400" dirty="0"/>
              <a:t>Select and then right-click the car</a:t>
            </a:r>
          </a:p>
          <a:p>
            <a:r>
              <a:rPr lang="en-US" sz="2400" dirty="0"/>
              <a:t>Under ‘Route’ click ‘Create Route on </a:t>
            </a:r>
            <a:r>
              <a:rPr lang="en-US" sz="2400" dirty="0" smtClean="0"/>
              <a:t>car_1’</a:t>
            </a:r>
            <a:endParaRPr lang="en-US" sz="2400" dirty="0"/>
          </a:p>
          <a:p>
            <a:endParaRPr lang="en-US" dirty="0"/>
          </a:p>
        </p:txBody>
      </p:sp>
      <p:sp>
        <p:nvSpPr>
          <p:cNvPr id="8" name="Rectangle 7"/>
          <p:cNvSpPr/>
          <p:nvPr/>
        </p:nvSpPr>
        <p:spPr>
          <a:xfrm>
            <a:off x="4563038" y="3596481"/>
            <a:ext cx="4114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627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sz="half" idx="2"/>
          </p:nvPr>
        </p:nvPicPr>
        <p:blipFill>
          <a:blip r:embed="rId2"/>
          <a:stretch>
            <a:fillRect/>
          </a:stretch>
        </p:blipFill>
        <p:spPr>
          <a:xfrm>
            <a:off x="2086062" y="4780606"/>
            <a:ext cx="4953951" cy="1450740"/>
          </a:xfrm>
          <a:prstGeom prst="rect">
            <a:avLst/>
          </a:prstGeom>
          <a:ln>
            <a:solidFill>
              <a:schemeClr val="tx1"/>
            </a:solidFill>
          </a:ln>
        </p:spPr>
      </p:pic>
      <p:sp>
        <p:nvSpPr>
          <p:cNvPr id="4" name="Title 3"/>
          <p:cNvSpPr>
            <a:spLocks noGrp="1"/>
          </p:cNvSpPr>
          <p:nvPr>
            <p:ph type="title"/>
          </p:nvPr>
        </p:nvSpPr>
        <p:spPr/>
        <p:txBody>
          <a:bodyPr/>
          <a:lstStyle/>
          <a:p>
            <a:r>
              <a:rPr lang="en-US" dirty="0" smtClean="0"/>
              <a:t>What Happens?</a:t>
            </a:r>
            <a:endParaRPr lang="en-US" dirty="0"/>
          </a:p>
        </p:txBody>
      </p:sp>
      <p:sp>
        <p:nvSpPr>
          <p:cNvPr id="5" name="Content Placeholder 4"/>
          <p:cNvSpPr>
            <a:spLocks noGrp="1"/>
          </p:cNvSpPr>
          <p:nvPr>
            <p:ph sz="half" idx="1"/>
          </p:nvPr>
        </p:nvSpPr>
        <p:spPr>
          <a:xfrm>
            <a:off x="109256" y="1537144"/>
            <a:ext cx="5099294" cy="4525963"/>
          </a:xfrm>
        </p:spPr>
        <p:txBody>
          <a:bodyPr>
            <a:normAutofit/>
          </a:bodyPr>
          <a:lstStyle/>
          <a:p>
            <a:r>
              <a:rPr lang="en-US" sz="2400" dirty="0" smtClean="0"/>
              <a:t>Waypoint-0 is added at the car’s current location</a:t>
            </a:r>
          </a:p>
          <a:p>
            <a:r>
              <a:rPr lang="en-US" sz="2400" dirty="0" smtClean="0"/>
              <a:t>A route is added to the car in the text editor </a:t>
            </a:r>
          </a:p>
          <a:p>
            <a:pPr lvl="1"/>
            <a:r>
              <a:rPr lang="en-US" sz="1800" dirty="0" smtClean="0"/>
              <a:t>Default speed for WSF_GROUND_MOVER is 50 mph</a:t>
            </a:r>
            <a:endParaRPr lang="en-US" sz="1800" dirty="0"/>
          </a:p>
        </p:txBody>
      </p:sp>
      <p:sp>
        <p:nvSpPr>
          <p:cNvPr id="10" name="Rectangle 9"/>
          <p:cNvSpPr/>
          <p:nvPr/>
        </p:nvSpPr>
        <p:spPr>
          <a:xfrm>
            <a:off x="2586821" y="5214190"/>
            <a:ext cx="4513254" cy="8489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34337" y="4445035"/>
            <a:ext cx="2057400" cy="276999"/>
          </a:xfrm>
          <a:prstGeom prst="rect">
            <a:avLst/>
          </a:prstGeom>
          <a:noFill/>
        </p:spPr>
        <p:txBody>
          <a:bodyPr wrap="square" rtlCol="0">
            <a:spAutoFit/>
          </a:bodyPr>
          <a:lstStyle/>
          <a:p>
            <a:r>
              <a:rPr lang="en-US" sz="1200" dirty="0">
                <a:latin typeface="Arial" pitchFamily="34" charset="0"/>
                <a:cs typeface="Arial" pitchFamily="34" charset="0"/>
              </a:rPr>
              <a:t>s</a:t>
            </a:r>
            <a:r>
              <a:rPr lang="en-US" sz="1200" dirty="0" smtClean="0">
                <a:latin typeface="Arial" pitchFamily="34" charset="0"/>
                <a:cs typeface="Arial" pitchFamily="34" charset="0"/>
              </a:rPr>
              <a:t>cenarios/blue_laydown.txt</a:t>
            </a:r>
            <a:endParaRPr lang="en-US" sz="1200" dirty="0">
              <a:latin typeface="Arial" pitchFamily="34" charset="0"/>
              <a:cs typeface="Arial" pitchFamily="34" charset="0"/>
            </a:endParaRPr>
          </a:p>
        </p:txBody>
      </p:sp>
      <p:pic>
        <p:nvPicPr>
          <p:cNvPr id="7" name="Picture 6"/>
          <p:cNvPicPr>
            <a:picLocks noChangeAspect="1"/>
          </p:cNvPicPr>
          <p:nvPr/>
        </p:nvPicPr>
        <p:blipFill>
          <a:blip r:embed="rId3"/>
          <a:stretch>
            <a:fillRect/>
          </a:stretch>
        </p:blipFill>
        <p:spPr>
          <a:xfrm>
            <a:off x="5715000" y="1433077"/>
            <a:ext cx="2560909" cy="2647056"/>
          </a:xfrm>
          <a:prstGeom prst="rect">
            <a:avLst/>
          </a:prstGeom>
        </p:spPr>
      </p:pic>
      <p:sp>
        <p:nvSpPr>
          <p:cNvPr id="13" name="Down Arrow 12"/>
          <p:cNvSpPr/>
          <p:nvPr/>
        </p:nvSpPr>
        <p:spPr>
          <a:xfrm rot="5400000">
            <a:off x="6757175" y="1790700"/>
            <a:ext cx="228600" cy="4572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62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P spid="11"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new point</a:t>
            </a:r>
            <a:endParaRPr lang="en-US" dirty="0"/>
          </a:p>
        </p:txBody>
      </p:sp>
      <p:sp>
        <p:nvSpPr>
          <p:cNvPr id="4" name="Content Placeholder 3"/>
          <p:cNvSpPr>
            <a:spLocks noGrp="1"/>
          </p:cNvSpPr>
          <p:nvPr>
            <p:ph sz="half" idx="1"/>
          </p:nvPr>
        </p:nvSpPr>
        <p:spPr>
          <a:xfrm>
            <a:off x="152400" y="1290729"/>
            <a:ext cx="3810000" cy="3890871"/>
          </a:xfrm>
        </p:spPr>
        <p:txBody>
          <a:bodyPr>
            <a:normAutofit fontScale="70000" lnSpcReduction="20000"/>
          </a:bodyPr>
          <a:lstStyle/>
          <a:p>
            <a:r>
              <a:rPr lang="en-US" dirty="0" smtClean="0"/>
              <a:t>Make sure Waypoint-0 is selected</a:t>
            </a:r>
          </a:p>
          <a:p>
            <a:pPr lvl="1"/>
            <a:r>
              <a:rPr lang="en-US" dirty="0" smtClean="0"/>
              <a:t>The small circular waypoint on top of the car should be highlighted</a:t>
            </a:r>
          </a:p>
          <a:p>
            <a:r>
              <a:rPr lang="en-US" dirty="0" smtClean="0"/>
              <a:t>Right-click where you want the next waypoint</a:t>
            </a:r>
          </a:p>
          <a:p>
            <a:pPr lvl="1"/>
            <a:r>
              <a:rPr lang="en-US" dirty="0" smtClean="0"/>
              <a:t>Select ‘Add at Location -&gt; Waypoint after selection’</a:t>
            </a:r>
          </a:p>
        </p:txBody>
      </p:sp>
      <p:pic>
        <p:nvPicPr>
          <p:cNvPr id="6" name="Content Placeholder 5"/>
          <p:cNvPicPr>
            <a:picLocks noGrp="1" noChangeAspect="1"/>
          </p:cNvPicPr>
          <p:nvPr>
            <p:ph sz="half" idx="2"/>
          </p:nvPr>
        </p:nvPicPr>
        <p:blipFill>
          <a:blip r:embed="rId2"/>
          <a:stretch>
            <a:fillRect/>
          </a:stretch>
        </p:blipFill>
        <p:spPr>
          <a:xfrm>
            <a:off x="4267200" y="1317623"/>
            <a:ext cx="3018112" cy="1385236"/>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7467601" y="1317624"/>
            <a:ext cx="1524000" cy="1376754"/>
          </a:xfrm>
          <a:prstGeom prst="rect">
            <a:avLst/>
          </a:prstGeom>
          <a:ln>
            <a:solidFill>
              <a:schemeClr val="tx1"/>
            </a:solidFill>
          </a:ln>
        </p:spPr>
      </p:pic>
      <p:pic>
        <p:nvPicPr>
          <p:cNvPr id="9" name="Picture 8"/>
          <p:cNvPicPr>
            <a:picLocks noChangeAspect="1"/>
          </p:cNvPicPr>
          <p:nvPr/>
        </p:nvPicPr>
        <p:blipFill>
          <a:blip r:embed="rId4"/>
          <a:stretch>
            <a:fillRect/>
          </a:stretch>
        </p:blipFill>
        <p:spPr>
          <a:xfrm>
            <a:off x="4267200" y="2877481"/>
            <a:ext cx="4724401" cy="3375503"/>
          </a:xfrm>
          <a:prstGeom prst="rect">
            <a:avLst/>
          </a:prstGeom>
          <a:ln>
            <a:solidFill>
              <a:schemeClr val="tx1"/>
            </a:solidFill>
          </a:ln>
        </p:spPr>
      </p:pic>
    </p:spTree>
    <p:extLst>
      <p:ext uri="{BB962C8B-B14F-4D97-AF65-F5344CB8AC3E}">
        <p14:creationId xmlns:p14="http://schemas.microsoft.com/office/powerpoint/2010/main" val="422778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a:blip r:embed="rId2"/>
          <a:stretch>
            <a:fillRect/>
          </a:stretch>
        </p:blipFill>
        <p:spPr>
          <a:xfrm>
            <a:off x="5715000" y="1295400"/>
            <a:ext cx="1842247" cy="1978976"/>
          </a:xfrm>
          <a:prstGeom prst="rect">
            <a:avLst/>
          </a:prstGeom>
        </p:spPr>
      </p:pic>
      <p:sp>
        <p:nvSpPr>
          <p:cNvPr id="2" name="Title 1"/>
          <p:cNvSpPr>
            <a:spLocks noGrp="1"/>
          </p:cNvSpPr>
          <p:nvPr>
            <p:ph type="title"/>
          </p:nvPr>
        </p:nvSpPr>
        <p:spPr/>
        <p:txBody>
          <a:bodyPr/>
          <a:lstStyle/>
          <a:p>
            <a:r>
              <a:rPr lang="en-US" dirty="0" smtClean="0"/>
              <a:t>Bring the car north out of </a:t>
            </a:r>
            <a:r>
              <a:rPr lang="en-US" dirty="0" err="1" smtClean="0"/>
              <a:t>Floridistan</a:t>
            </a:r>
            <a:endParaRPr lang="en-US" dirty="0"/>
          </a:p>
        </p:txBody>
      </p:sp>
      <p:sp>
        <p:nvSpPr>
          <p:cNvPr id="3" name="Content Placeholder 2"/>
          <p:cNvSpPr>
            <a:spLocks noGrp="1"/>
          </p:cNvSpPr>
          <p:nvPr>
            <p:ph sz="half" idx="1"/>
          </p:nvPr>
        </p:nvSpPr>
        <p:spPr>
          <a:xfrm>
            <a:off x="457200" y="1524000"/>
            <a:ext cx="4210050" cy="4525963"/>
          </a:xfrm>
        </p:spPr>
        <p:txBody>
          <a:bodyPr>
            <a:normAutofit fontScale="92500"/>
          </a:bodyPr>
          <a:lstStyle/>
          <a:p>
            <a:r>
              <a:rPr lang="en-US" dirty="0" smtClean="0"/>
              <a:t>Waypoint-1 should be added where you right-clicked</a:t>
            </a:r>
          </a:p>
          <a:p>
            <a:r>
              <a:rPr lang="en-US" dirty="0" smtClean="0"/>
              <a:t>If Waypoint-1 is selected, you can hold ‘ctrl’ and drag the waypoint where you want it.</a:t>
            </a:r>
            <a:endParaRPr lang="en-US" dirty="0"/>
          </a:p>
        </p:txBody>
      </p:sp>
      <p:pic>
        <p:nvPicPr>
          <p:cNvPr id="7" name="Picture 6"/>
          <p:cNvPicPr>
            <a:picLocks noChangeAspect="1"/>
          </p:cNvPicPr>
          <p:nvPr/>
        </p:nvPicPr>
        <p:blipFill>
          <a:blip r:embed="rId3"/>
          <a:stretch>
            <a:fillRect/>
          </a:stretch>
        </p:blipFill>
        <p:spPr>
          <a:xfrm>
            <a:off x="5486400" y="3404550"/>
            <a:ext cx="2266950" cy="2911241"/>
          </a:xfrm>
          <a:prstGeom prst="rect">
            <a:avLst/>
          </a:prstGeom>
          <a:ln>
            <a:solidFill>
              <a:schemeClr val="tx1"/>
            </a:solidFill>
          </a:ln>
        </p:spPr>
      </p:pic>
      <p:sp>
        <p:nvSpPr>
          <p:cNvPr id="8" name="Rectangle 7"/>
          <p:cNvSpPr/>
          <p:nvPr/>
        </p:nvSpPr>
        <p:spPr>
          <a:xfrm>
            <a:off x="6705600" y="1524000"/>
            <a:ext cx="533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43600" y="3657600"/>
            <a:ext cx="762000" cy="2590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65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164157" y="3617399"/>
            <a:ext cx="4870563" cy="2638541"/>
          </a:xfrm>
          <a:prstGeom prst="rect">
            <a:avLst/>
          </a:prstGeom>
          <a:ln>
            <a:solidFill>
              <a:schemeClr val="tx1"/>
            </a:solidFill>
          </a:ln>
        </p:spPr>
      </p:pic>
      <p:sp>
        <p:nvSpPr>
          <p:cNvPr id="2" name="Title 1"/>
          <p:cNvSpPr>
            <a:spLocks noGrp="1"/>
          </p:cNvSpPr>
          <p:nvPr>
            <p:ph type="title"/>
          </p:nvPr>
        </p:nvSpPr>
        <p:spPr/>
        <p:txBody>
          <a:bodyPr/>
          <a:lstStyle/>
          <a:p>
            <a:r>
              <a:rPr lang="en-US" smtClean="0"/>
              <a:t>Give the bomber a route</a:t>
            </a:r>
            <a:endParaRPr lang="en-US" dirty="0"/>
          </a:p>
        </p:txBody>
      </p:sp>
      <p:sp>
        <p:nvSpPr>
          <p:cNvPr id="3" name="Content Placeholder 2"/>
          <p:cNvSpPr>
            <a:spLocks noGrp="1"/>
          </p:cNvSpPr>
          <p:nvPr>
            <p:ph idx="1"/>
          </p:nvPr>
        </p:nvSpPr>
        <p:spPr>
          <a:xfrm>
            <a:off x="373156" y="1260441"/>
            <a:ext cx="8229600" cy="2285996"/>
          </a:xfrm>
        </p:spPr>
        <p:txBody>
          <a:bodyPr>
            <a:normAutofit fontScale="92500" lnSpcReduction="20000"/>
          </a:bodyPr>
          <a:lstStyle/>
          <a:p>
            <a:r>
              <a:rPr lang="en-US" dirty="0" smtClean="0"/>
              <a:t>Have the bomber come inland, turn north, and then turn back out to sea. </a:t>
            </a:r>
          </a:p>
          <a:p>
            <a:r>
              <a:rPr lang="en-US" dirty="0" smtClean="0"/>
              <a:t>Default speed for WSF_AIR_MOVER is 500 mph</a:t>
            </a:r>
          </a:p>
          <a:p>
            <a:pPr lvl="1"/>
            <a:r>
              <a:rPr lang="en-US" dirty="0" smtClean="0"/>
              <a:t>Every waypoint inherits the speed and altitude of the previous point unless changed</a:t>
            </a:r>
          </a:p>
          <a:p>
            <a:r>
              <a:rPr lang="en-US" dirty="0" smtClean="0"/>
              <a:t>Run!!!</a:t>
            </a:r>
            <a:endParaRPr lang="en-US" dirty="0"/>
          </a:p>
        </p:txBody>
      </p:sp>
      <p:sp>
        <p:nvSpPr>
          <p:cNvPr id="10" name="Rectangle 9"/>
          <p:cNvSpPr/>
          <p:nvPr/>
        </p:nvSpPr>
        <p:spPr>
          <a:xfrm>
            <a:off x="4622586" y="4495800"/>
            <a:ext cx="4385291"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400050" y="3544812"/>
            <a:ext cx="3638550" cy="2788983"/>
          </a:xfrm>
          <a:prstGeom prst="rect">
            <a:avLst/>
          </a:prstGeom>
          <a:ln>
            <a:solidFill>
              <a:schemeClr val="tx1"/>
            </a:solidFill>
          </a:ln>
        </p:spPr>
      </p:pic>
      <p:sp>
        <p:nvSpPr>
          <p:cNvPr id="11" name="TextBox 10"/>
          <p:cNvSpPr txBox="1"/>
          <p:nvPr/>
        </p:nvSpPr>
        <p:spPr>
          <a:xfrm>
            <a:off x="5494539" y="3309024"/>
            <a:ext cx="2209800" cy="276999"/>
          </a:xfrm>
          <a:prstGeom prst="rect">
            <a:avLst/>
          </a:prstGeom>
          <a:noFill/>
        </p:spPr>
        <p:txBody>
          <a:bodyPr wrap="square" rtlCol="0">
            <a:spAutoFit/>
          </a:bodyPr>
          <a:lstStyle/>
          <a:p>
            <a:r>
              <a:rPr lang="en-US" sz="1200" dirty="0" smtClean="0">
                <a:latin typeface="Arial" pitchFamily="34" charset="0"/>
                <a:cs typeface="Arial" pitchFamily="34" charset="0"/>
              </a:rPr>
              <a:t>scenarios/red_laydown.txt</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429216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half" idx="2"/>
          </p:nvPr>
        </p:nvPicPr>
        <p:blipFill>
          <a:blip r:embed="rId2"/>
          <a:stretch>
            <a:fillRect/>
          </a:stretch>
        </p:blipFill>
        <p:spPr>
          <a:xfrm>
            <a:off x="5105400" y="1295400"/>
            <a:ext cx="3200400" cy="4686602"/>
          </a:xfrm>
          <a:prstGeom prst="rect">
            <a:avLst/>
          </a:prstGeom>
          <a:ln>
            <a:solidFill>
              <a:schemeClr val="tx1"/>
            </a:solidFill>
          </a:ln>
        </p:spPr>
      </p:pic>
      <p:sp>
        <p:nvSpPr>
          <p:cNvPr id="2" name="Title 1"/>
          <p:cNvSpPr>
            <a:spLocks noGrp="1"/>
          </p:cNvSpPr>
          <p:nvPr>
            <p:ph type="title"/>
          </p:nvPr>
        </p:nvSpPr>
        <p:spPr/>
        <p:txBody>
          <a:bodyPr/>
          <a:lstStyle/>
          <a:p>
            <a:r>
              <a:rPr lang="en-US" dirty="0" smtClean="0"/>
              <a:t>Route Browser</a:t>
            </a:r>
            <a:endParaRPr lang="en-US" dirty="0"/>
          </a:p>
        </p:txBody>
      </p:sp>
      <p:sp>
        <p:nvSpPr>
          <p:cNvPr id="3" name="Content Placeholder 2"/>
          <p:cNvSpPr>
            <a:spLocks noGrp="1"/>
          </p:cNvSpPr>
          <p:nvPr>
            <p:ph sz="half" idx="1"/>
          </p:nvPr>
        </p:nvSpPr>
        <p:spPr>
          <a:xfrm>
            <a:off x="228600" y="1447800"/>
            <a:ext cx="4495800" cy="3124200"/>
          </a:xfrm>
        </p:spPr>
        <p:txBody>
          <a:bodyPr>
            <a:normAutofit/>
          </a:bodyPr>
          <a:lstStyle/>
          <a:p>
            <a:r>
              <a:rPr lang="en-US" sz="2400" dirty="0" smtClean="0"/>
              <a:t>Enable the Route Browser</a:t>
            </a:r>
          </a:p>
          <a:p>
            <a:pPr lvl="1"/>
            <a:r>
              <a:rPr lang="en-US" sz="2000" dirty="0" smtClean="0"/>
              <a:t>View -&gt; Route Browser </a:t>
            </a:r>
            <a:endParaRPr lang="en-US" sz="2000" dirty="0"/>
          </a:p>
          <a:p>
            <a:r>
              <a:rPr lang="en-US" sz="2400" dirty="0" smtClean="0"/>
              <a:t>Route Browser gives the user much more control over creating routes</a:t>
            </a:r>
          </a:p>
        </p:txBody>
      </p:sp>
      <p:sp>
        <p:nvSpPr>
          <p:cNvPr id="7" name="Rectangle 6"/>
          <p:cNvSpPr/>
          <p:nvPr/>
        </p:nvSpPr>
        <p:spPr>
          <a:xfrm>
            <a:off x="5715000" y="47244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248338" y="4572000"/>
            <a:ext cx="2667000" cy="1797326"/>
          </a:xfrm>
          <a:prstGeom prst="rect">
            <a:avLst/>
          </a:prstGeom>
          <a:ln>
            <a:solidFill>
              <a:schemeClr val="tx1"/>
            </a:solidFill>
          </a:ln>
        </p:spPr>
      </p:pic>
    </p:spTree>
    <p:extLst>
      <p:ext uri="{BB962C8B-B14F-4D97-AF65-F5344CB8AC3E}">
        <p14:creationId xmlns:p14="http://schemas.microsoft.com/office/powerpoint/2010/main" val="11534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724400" y="1464454"/>
            <a:ext cx="4272803" cy="4233889"/>
          </a:xfrm>
          <a:prstGeom prst="rect">
            <a:avLst/>
          </a:prstGeom>
          <a:ln>
            <a:solidFill>
              <a:schemeClr val="tx1"/>
            </a:solidFill>
          </a:ln>
        </p:spPr>
      </p:pic>
      <p:pic>
        <p:nvPicPr>
          <p:cNvPr id="13" name="Picture 12"/>
          <p:cNvPicPr>
            <a:picLocks noChangeAspect="1"/>
          </p:cNvPicPr>
          <p:nvPr/>
        </p:nvPicPr>
        <p:blipFill>
          <a:blip r:embed="rId3"/>
          <a:stretch>
            <a:fillRect/>
          </a:stretch>
        </p:blipFill>
        <p:spPr>
          <a:xfrm>
            <a:off x="2351916" y="4477783"/>
            <a:ext cx="2253733" cy="1518820"/>
          </a:xfrm>
          <a:prstGeom prst="rect">
            <a:avLst/>
          </a:prstGeom>
          <a:ln>
            <a:solidFill>
              <a:schemeClr val="tx1"/>
            </a:solidFill>
          </a:ln>
        </p:spPr>
      </p:pic>
      <p:sp>
        <p:nvSpPr>
          <p:cNvPr id="2" name="Title 1"/>
          <p:cNvSpPr>
            <a:spLocks noGrp="1"/>
          </p:cNvSpPr>
          <p:nvPr>
            <p:ph type="title"/>
          </p:nvPr>
        </p:nvSpPr>
        <p:spPr/>
        <p:txBody>
          <a:bodyPr/>
          <a:lstStyle/>
          <a:p>
            <a:r>
              <a:rPr lang="en-US" dirty="0" smtClean="0"/>
              <a:t>Give the Carrier a Loitering Route</a:t>
            </a:r>
            <a:endParaRPr lang="en-US" dirty="0"/>
          </a:p>
        </p:txBody>
      </p:sp>
      <p:sp>
        <p:nvSpPr>
          <p:cNvPr id="3" name="Content Placeholder 2"/>
          <p:cNvSpPr>
            <a:spLocks noGrp="1"/>
          </p:cNvSpPr>
          <p:nvPr>
            <p:ph sz="half" idx="1"/>
          </p:nvPr>
        </p:nvSpPr>
        <p:spPr>
          <a:xfrm>
            <a:off x="253574" y="1464454"/>
            <a:ext cx="4326588" cy="4525963"/>
          </a:xfrm>
        </p:spPr>
        <p:txBody>
          <a:bodyPr>
            <a:normAutofit/>
          </a:bodyPr>
          <a:lstStyle/>
          <a:p>
            <a:r>
              <a:rPr lang="en-US" sz="2400" dirty="0" smtClean="0"/>
              <a:t>Select the carrier</a:t>
            </a:r>
          </a:p>
          <a:p>
            <a:r>
              <a:rPr lang="en-US" sz="2400" dirty="0" smtClean="0"/>
              <a:t>Click ‘New Route’ </a:t>
            </a:r>
          </a:p>
          <a:p>
            <a:r>
              <a:rPr lang="en-US" sz="2400" dirty="0" smtClean="0"/>
              <a:t>Give Waypoint-0 an initial altitude of 0 </a:t>
            </a:r>
            <a:r>
              <a:rPr lang="en-US" sz="2400" dirty="0" err="1" smtClean="0"/>
              <a:t>ft</a:t>
            </a:r>
            <a:r>
              <a:rPr lang="en-US" sz="2400" dirty="0" smtClean="0"/>
              <a:t> and speed of 30 knots</a:t>
            </a:r>
          </a:p>
          <a:p>
            <a:r>
              <a:rPr lang="en-US" sz="2400" dirty="0" smtClean="0"/>
              <a:t>Label Waypoint 0, ‘Start’</a:t>
            </a:r>
            <a:endParaRPr lang="en-US" sz="2400" dirty="0"/>
          </a:p>
        </p:txBody>
      </p:sp>
      <p:sp>
        <p:nvSpPr>
          <p:cNvPr id="7" name="Rectangle 6"/>
          <p:cNvSpPr/>
          <p:nvPr/>
        </p:nvSpPr>
        <p:spPr>
          <a:xfrm>
            <a:off x="3478782" y="4648200"/>
            <a:ext cx="1126867" cy="320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60992" y="2688446"/>
            <a:ext cx="133125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456441" y="4484854"/>
            <a:ext cx="1743075" cy="1518820"/>
          </a:xfrm>
          <a:prstGeom prst="rect">
            <a:avLst/>
          </a:prstGeom>
        </p:spPr>
      </p:pic>
      <p:sp>
        <p:nvSpPr>
          <p:cNvPr id="10" name="Oval 9"/>
          <p:cNvSpPr/>
          <p:nvPr/>
        </p:nvSpPr>
        <p:spPr>
          <a:xfrm>
            <a:off x="762000" y="4968601"/>
            <a:ext cx="381000" cy="415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29616" y="3333748"/>
            <a:ext cx="1490384"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160992" y="1981200"/>
            <a:ext cx="138280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3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10" grpId="0" animBg="1"/>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3"/>
          <a:stretch>
            <a:fillRect/>
          </a:stretch>
        </p:blipFill>
        <p:spPr>
          <a:xfrm>
            <a:off x="5333998" y="1341614"/>
            <a:ext cx="2972363" cy="1776713"/>
          </a:xfrm>
          <a:prstGeom prst="rect">
            <a:avLst/>
          </a:prstGeom>
          <a:ln>
            <a:solidFill>
              <a:schemeClr val="tx1"/>
            </a:solidFill>
          </a:ln>
        </p:spPr>
      </p:pic>
      <p:sp>
        <p:nvSpPr>
          <p:cNvPr id="2" name="Title 1"/>
          <p:cNvSpPr>
            <a:spLocks noGrp="1"/>
          </p:cNvSpPr>
          <p:nvPr>
            <p:ph type="title"/>
          </p:nvPr>
        </p:nvSpPr>
        <p:spPr/>
        <p:txBody>
          <a:bodyPr/>
          <a:lstStyle/>
          <a:p>
            <a:r>
              <a:rPr lang="en-US" dirty="0" smtClean="0"/>
              <a:t>Give the Carrier a Loitering Route</a:t>
            </a:r>
            <a:endParaRPr lang="en-US" dirty="0"/>
          </a:p>
        </p:txBody>
      </p:sp>
      <p:sp>
        <p:nvSpPr>
          <p:cNvPr id="3" name="Content Placeholder 2"/>
          <p:cNvSpPr>
            <a:spLocks noGrp="1"/>
          </p:cNvSpPr>
          <p:nvPr>
            <p:ph sz="half" idx="1"/>
          </p:nvPr>
        </p:nvSpPr>
        <p:spPr/>
        <p:txBody>
          <a:bodyPr/>
          <a:lstStyle/>
          <a:p>
            <a:r>
              <a:rPr lang="en-US" dirty="0" smtClean="0"/>
              <a:t>Click the locator</a:t>
            </a:r>
          </a:p>
          <a:p>
            <a:r>
              <a:rPr lang="en-US" dirty="0" smtClean="0"/>
              <a:t>Add three new points, looping back around</a:t>
            </a:r>
            <a:endParaRPr lang="en-US" dirty="0"/>
          </a:p>
        </p:txBody>
      </p:sp>
      <p:sp>
        <p:nvSpPr>
          <p:cNvPr id="7" name="Rectangle 6"/>
          <p:cNvSpPr/>
          <p:nvPr/>
        </p:nvSpPr>
        <p:spPr>
          <a:xfrm>
            <a:off x="6477000" y="17526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5458104" y="3316941"/>
            <a:ext cx="2724150" cy="2857500"/>
          </a:xfrm>
          <a:prstGeom prst="rect">
            <a:avLst/>
          </a:prstGeom>
          <a:ln>
            <a:solidFill>
              <a:schemeClr val="tx1"/>
            </a:solidFill>
          </a:ln>
        </p:spPr>
      </p:pic>
    </p:spTree>
    <p:extLst>
      <p:ext uri="{BB962C8B-B14F-4D97-AF65-F5344CB8AC3E}">
        <p14:creationId xmlns:p14="http://schemas.microsoft.com/office/powerpoint/2010/main" val="44496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2"/>
          </p:nvPr>
        </p:nvPicPr>
        <p:blipFill>
          <a:blip r:embed="rId2"/>
          <a:stretch>
            <a:fillRect/>
          </a:stretch>
        </p:blipFill>
        <p:spPr>
          <a:xfrm>
            <a:off x="4191000" y="1512743"/>
            <a:ext cx="4754586" cy="4688319"/>
          </a:xfrm>
          <a:prstGeom prst="rect">
            <a:avLst/>
          </a:prstGeom>
          <a:ln>
            <a:solidFill>
              <a:schemeClr val="tx1"/>
            </a:solidFill>
          </a:ln>
        </p:spPr>
      </p:pic>
      <p:sp>
        <p:nvSpPr>
          <p:cNvPr id="2" name="Title 1"/>
          <p:cNvSpPr>
            <a:spLocks noGrp="1"/>
          </p:cNvSpPr>
          <p:nvPr>
            <p:ph type="title"/>
          </p:nvPr>
        </p:nvSpPr>
        <p:spPr/>
        <p:txBody>
          <a:bodyPr/>
          <a:lstStyle/>
          <a:p>
            <a:r>
              <a:rPr lang="en-US" dirty="0" smtClean="0"/>
              <a:t>Give the Carrier a Loitering Route</a:t>
            </a:r>
            <a:endParaRPr lang="en-US" dirty="0"/>
          </a:p>
        </p:txBody>
      </p:sp>
      <p:sp>
        <p:nvSpPr>
          <p:cNvPr id="3" name="Content Placeholder 2"/>
          <p:cNvSpPr>
            <a:spLocks noGrp="1"/>
          </p:cNvSpPr>
          <p:nvPr>
            <p:ph sz="half" idx="1"/>
          </p:nvPr>
        </p:nvSpPr>
        <p:spPr/>
        <p:txBody>
          <a:bodyPr>
            <a:normAutofit/>
          </a:bodyPr>
          <a:lstStyle/>
          <a:p>
            <a:r>
              <a:rPr lang="en-US" sz="2800" dirty="0" smtClean="0"/>
              <a:t>Click the ‘Go To’ drop down menu on Waypoint 3</a:t>
            </a:r>
          </a:p>
          <a:p>
            <a:r>
              <a:rPr lang="en-US" sz="2800" dirty="0" smtClean="0"/>
              <a:t>Go To Start</a:t>
            </a:r>
          </a:p>
          <a:p>
            <a:r>
              <a:rPr lang="en-US" sz="2800" dirty="0" smtClean="0"/>
              <a:t>Click Create</a:t>
            </a:r>
            <a:endParaRPr lang="en-US" sz="2800" dirty="0"/>
          </a:p>
        </p:txBody>
      </p:sp>
      <p:sp>
        <p:nvSpPr>
          <p:cNvPr id="9" name="Rectangle 8"/>
          <p:cNvSpPr/>
          <p:nvPr/>
        </p:nvSpPr>
        <p:spPr>
          <a:xfrm>
            <a:off x="7391400" y="5898863"/>
            <a:ext cx="685800" cy="3021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p:cNvSpPr/>
          <p:nvPr/>
        </p:nvSpPr>
        <p:spPr>
          <a:xfrm rot="10800000">
            <a:off x="5791200" y="3352800"/>
            <a:ext cx="3154386" cy="533400"/>
          </a:xfrm>
          <a:prstGeom prst="corner">
            <a:avLst>
              <a:gd name="adj1" fmla="val 50000"/>
              <a:gd name="adj2" fmla="val 38445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1047750" y="4011613"/>
            <a:ext cx="2552700" cy="2419350"/>
          </a:xfrm>
          <a:prstGeom prst="rect">
            <a:avLst/>
          </a:prstGeom>
          <a:ln>
            <a:solidFill>
              <a:schemeClr val="tx1"/>
            </a:solidFill>
          </a:ln>
        </p:spPr>
      </p:pic>
    </p:spTree>
    <p:extLst>
      <p:ext uri="{BB962C8B-B14F-4D97-AF65-F5344CB8AC3E}">
        <p14:creationId xmlns:p14="http://schemas.microsoft.com/office/powerpoint/2010/main" val="98882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71800" y="3638534"/>
            <a:ext cx="5328956" cy="2727703"/>
          </a:xfrm>
          <a:prstGeom prst="rect">
            <a:avLst/>
          </a:prstGeom>
          <a:ln>
            <a:solidFill>
              <a:schemeClr val="tx1"/>
            </a:solidFill>
          </a:ln>
        </p:spPr>
      </p:pic>
      <p:sp>
        <p:nvSpPr>
          <p:cNvPr id="2" name="Title 1"/>
          <p:cNvSpPr>
            <a:spLocks noGrp="1"/>
          </p:cNvSpPr>
          <p:nvPr>
            <p:ph type="title"/>
          </p:nvPr>
        </p:nvSpPr>
        <p:spPr/>
        <p:txBody>
          <a:bodyPr/>
          <a:lstStyle/>
          <a:p>
            <a:r>
              <a:rPr lang="en-US" dirty="0" smtClean="0"/>
              <a:t>Give the Carrier a Loitering Route</a:t>
            </a:r>
            <a:endParaRPr lang="en-US" dirty="0"/>
          </a:p>
        </p:txBody>
      </p:sp>
      <p:sp>
        <p:nvSpPr>
          <p:cNvPr id="3" name="Content Placeholder 2"/>
          <p:cNvSpPr>
            <a:spLocks noGrp="1"/>
          </p:cNvSpPr>
          <p:nvPr>
            <p:ph sz="half" idx="1"/>
          </p:nvPr>
        </p:nvSpPr>
        <p:spPr>
          <a:xfrm>
            <a:off x="304800" y="1385576"/>
            <a:ext cx="4038600" cy="4525963"/>
          </a:xfrm>
        </p:spPr>
        <p:txBody>
          <a:bodyPr>
            <a:normAutofit/>
          </a:bodyPr>
          <a:lstStyle/>
          <a:p>
            <a:r>
              <a:rPr lang="en-US" sz="2400" dirty="0" smtClean="0"/>
              <a:t>Route should be closed now</a:t>
            </a:r>
          </a:p>
          <a:p>
            <a:r>
              <a:rPr lang="en-US" sz="2400" dirty="0" smtClean="0"/>
              <a:t>Commands such as ‘label’ and ‘</a:t>
            </a:r>
            <a:r>
              <a:rPr lang="en-US" sz="2400" dirty="0" err="1" smtClean="0"/>
              <a:t>goto</a:t>
            </a:r>
            <a:r>
              <a:rPr lang="en-US" sz="2400" dirty="0" smtClean="0"/>
              <a:t>’ are added appropriately</a:t>
            </a:r>
          </a:p>
          <a:p>
            <a:r>
              <a:rPr lang="en-US" sz="2400" dirty="0" smtClean="0"/>
              <a:t>Run!!!</a:t>
            </a:r>
            <a:endParaRPr lang="en-US" sz="2400" dirty="0"/>
          </a:p>
        </p:txBody>
      </p:sp>
      <p:pic>
        <p:nvPicPr>
          <p:cNvPr id="5" name="Content Placeholder 4"/>
          <p:cNvPicPr>
            <a:picLocks noGrp="1" noChangeAspect="1"/>
          </p:cNvPicPr>
          <p:nvPr>
            <p:ph sz="half" idx="2"/>
          </p:nvPr>
        </p:nvPicPr>
        <p:blipFill>
          <a:blip r:embed="rId3"/>
          <a:stretch>
            <a:fillRect/>
          </a:stretch>
        </p:blipFill>
        <p:spPr>
          <a:xfrm>
            <a:off x="5791200" y="1219200"/>
            <a:ext cx="1885950" cy="2316240"/>
          </a:xfrm>
          <a:prstGeom prst="rect">
            <a:avLst/>
          </a:prstGeom>
        </p:spPr>
      </p:pic>
      <p:sp>
        <p:nvSpPr>
          <p:cNvPr id="7" name="Rectangle 6"/>
          <p:cNvSpPr/>
          <p:nvPr/>
        </p:nvSpPr>
        <p:spPr>
          <a:xfrm>
            <a:off x="3534892" y="4495800"/>
            <a:ext cx="4847108" cy="1535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32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dirty="0"/>
          </a:p>
        </p:txBody>
      </p:sp>
      <p:sp>
        <p:nvSpPr>
          <p:cNvPr id="3" name="Content Placeholder 2"/>
          <p:cNvSpPr>
            <a:spLocks noGrp="1"/>
          </p:cNvSpPr>
          <p:nvPr>
            <p:ph idx="1"/>
          </p:nvPr>
        </p:nvSpPr>
        <p:spPr/>
        <p:txBody>
          <a:bodyPr/>
          <a:lstStyle/>
          <a:p>
            <a:r>
              <a:rPr lang="en-US" dirty="0" smtClean="0"/>
              <a:t>You will </a:t>
            </a:r>
          </a:p>
          <a:p>
            <a:pPr lvl="1"/>
            <a:r>
              <a:rPr lang="en-US" dirty="0" smtClean="0"/>
              <a:t>Learn about the different movers in AFSIM</a:t>
            </a:r>
          </a:p>
          <a:p>
            <a:pPr lvl="1"/>
            <a:r>
              <a:rPr lang="en-US" dirty="0" smtClean="0"/>
              <a:t>Add and edit movers on </a:t>
            </a:r>
            <a:r>
              <a:rPr lang="en-US" i="1" dirty="0" err="1" smtClean="0"/>
              <a:t>platform_types</a:t>
            </a:r>
            <a:r>
              <a:rPr lang="en-US" dirty="0" smtClean="0"/>
              <a:t> and platforms</a:t>
            </a:r>
          </a:p>
          <a:p>
            <a:pPr lvl="1"/>
            <a:r>
              <a:rPr lang="en-US" dirty="0" smtClean="0"/>
              <a:t>Add routes to different platforms</a:t>
            </a:r>
          </a:p>
          <a:p>
            <a:pPr lvl="1"/>
            <a:r>
              <a:rPr lang="en-US" dirty="0" smtClean="0"/>
              <a:t>Command platforms to move in a desired way using ‘Platform Movement’ in Warlock</a:t>
            </a:r>
          </a:p>
          <a:p>
            <a:pPr lvl="1"/>
            <a:endParaRPr lang="en-US" dirty="0" smtClean="0"/>
          </a:p>
        </p:txBody>
      </p:sp>
      <p:pic>
        <p:nvPicPr>
          <p:cNvPr id="5"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Now we have movement!</a:t>
            </a:r>
            <a:endParaRPr lang="en-US" dirty="0"/>
          </a:p>
        </p:txBody>
      </p:sp>
      <p:sp>
        <p:nvSpPr>
          <p:cNvPr id="5" name="Content Placeholder 4"/>
          <p:cNvSpPr>
            <a:spLocks noGrp="1"/>
          </p:cNvSpPr>
          <p:nvPr>
            <p:ph idx="1"/>
          </p:nvPr>
        </p:nvSpPr>
        <p:spPr>
          <a:xfrm>
            <a:off x="457200" y="1172029"/>
            <a:ext cx="8229600" cy="1723571"/>
          </a:xfrm>
        </p:spPr>
        <p:txBody>
          <a:bodyPr>
            <a:normAutofit fontScale="92500" lnSpcReduction="10000"/>
          </a:bodyPr>
          <a:lstStyle/>
          <a:p>
            <a:r>
              <a:rPr lang="en-US" dirty="0" smtClean="0"/>
              <a:t>Trace lines can be turned on in Platform Options Browser in Mystic</a:t>
            </a:r>
          </a:p>
          <a:p>
            <a:r>
              <a:rPr lang="en-US" dirty="0" smtClean="0"/>
              <a:t>Length and Thickness of trace lines can be adjusted in Options </a:t>
            </a:r>
            <a:r>
              <a:rPr lang="en-US" dirty="0" smtClean="0">
                <a:sym typeface="Wingdings" panose="05000000000000000000" pitchFamily="2" charset="2"/>
              </a:rPr>
              <a:t> </a:t>
            </a:r>
            <a:r>
              <a:rPr lang="en-US" dirty="0" smtClean="0"/>
              <a:t>Preferences </a:t>
            </a:r>
            <a:r>
              <a:rPr lang="en-US" dirty="0" smtClean="0">
                <a:sym typeface="Wingdings" panose="05000000000000000000" pitchFamily="2" charset="2"/>
              </a:rPr>
              <a:t> Map  Platform History</a:t>
            </a:r>
            <a:endParaRPr lang="en-US" dirty="0"/>
          </a:p>
        </p:txBody>
      </p:sp>
      <p:pic>
        <p:nvPicPr>
          <p:cNvPr id="3" name="Picture 2"/>
          <p:cNvPicPr>
            <a:picLocks noChangeAspect="1"/>
          </p:cNvPicPr>
          <p:nvPr/>
        </p:nvPicPr>
        <p:blipFill>
          <a:blip r:embed="rId3"/>
          <a:stretch>
            <a:fillRect/>
          </a:stretch>
        </p:blipFill>
        <p:spPr>
          <a:xfrm>
            <a:off x="673442" y="2971800"/>
            <a:ext cx="7797115" cy="3034553"/>
          </a:xfrm>
          <a:prstGeom prst="rect">
            <a:avLst/>
          </a:prstGeom>
        </p:spPr>
      </p:pic>
    </p:spTree>
    <p:extLst>
      <p:ext uri="{BB962C8B-B14F-4D97-AF65-F5344CB8AC3E}">
        <p14:creationId xmlns:p14="http://schemas.microsoft.com/office/powerpoint/2010/main" val="3347256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7848" y="4179602"/>
            <a:ext cx="4097011" cy="1088429"/>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724400" y="2705833"/>
            <a:ext cx="3886200" cy="3718741"/>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4425947" y="1289478"/>
            <a:ext cx="4178306" cy="1269877"/>
          </a:xfrm>
          <a:prstGeom prst="rect">
            <a:avLst/>
          </a:prstGeom>
          <a:ln>
            <a:solidFill>
              <a:schemeClr val="tx1"/>
            </a:solidFill>
          </a:ln>
        </p:spPr>
      </p:pic>
      <p:sp>
        <p:nvSpPr>
          <p:cNvPr id="2" name="Title 1"/>
          <p:cNvSpPr>
            <a:spLocks noGrp="1"/>
          </p:cNvSpPr>
          <p:nvPr>
            <p:ph type="title"/>
          </p:nvPr>
        </p:nvSpPr>
        <p:spPr/>
        <p:txBody>
          <a:bodyPr/>
          <a:lstStyle/>
          <a:p>
            <a:r>
              <a:rPr lang="en-US" dirty="0" smtClean="0"/>
              <a:t>Running in Warlock</a:t>
            </a:r>
            <a:endParaRPr lang="en-US" dirty="0"/>
          </a:p>
        </p:txBody>
      </p:sp>
      <p:sp>
        <p:nvSpPr>
          <p:cNvPr id="3" name="Content Placeholder 2"/>
          <p:cNvSpPr>
            <a:spLocks noGrp="1"/>
          </p:cNvSpPr>
          <p:nvPr>
            <p:ph idx="1"/>
          </p:nvPr>
        </p:nvSpPr>
        <p:spPr>
          <a:xfrm>
            <a:off x="457200" y="1600203"/>
            <a:ext cx="4105275" cy="4525963"/>
          </a:xfrm>
        </p:spPr>
        <p:txBody>
          <a:bodyPr>
            <a:normAutofit lnSpcReduction="10000"/>
          </a:bodyPr>
          <a:lstStyle/>
          <a:p>
            <a:r>
              <a:rPr lang="en-US" dirty="0" smtClean="0"/>
              <a:t>Click ‘Mission’</a:t>
            </a:r>
          </a:p>
          <a:p>
            <a:endParaRPr lang="en-US" dirty="0" smtClean="0"/>
          </a:p>
          <a:p>
            <a:r>
              <a:rPr lang="en-US" dirty="0" smtClean="0"/>
              <a:t>Select ‘Warlock’ and Click ‘OK’</a:t>
            </a:r>
          </a:p>
          <a:p>
            <a:endParaRPr lang="en-US" dirty="0" smtClean="0"/>
          </a:p>
          <a:p>
            <a:endParaRPr lang="en-US" dirty="0" smtClean="0"/>
          </a:p>
          <a:p>
            <a:endParaRPr lang="en-US" dirty="0" smtClean="0"/>
          </a:p>
          <a:p>
            <a:endParaRPr lang="en-US" dirty="0"/>
          </a:p>
          <a:p>
            <a:r>
              <a:rPr lang="en-US" dirty="0" smtClean="0"/>
              <a:t>Run!!!</a:t>
            </a:r>
            <a:endParaRPr lang="en-US" dirty="0"/>
          </a:p>
        </p:txBody>
      </p:sp>
      <p:sp>
        <p:nvSpPr>
          <p:cNvPr id="10" name="Rectangle 9"/>
          <p:cNvSpPr/>
          <p:nvPr/>
        </p:nvSpPr>
        <p:spPr>
          <a:xfrm>
            <a:off x="7086600" y="1537178"/>
            <a:ext cx="533400" cy="312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48400" y="35814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077635" y="6126166"/>
            <a:ext cx="521476" cy="29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149856" y="4435757"/>
            <a:ext cx="507744" cy="270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3733800" y="3810000"/>
            <a:ext cx="0" cy="5910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03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animBg="1"/>
      <p:bldP spid="12"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 Time</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Scenario should start playing right away</a:t>
            </a:r>
            <a:endParaRPr lang="en-US" dirty="0"/>
          </a:p>
        </p:txBody>
      </p:sp>
      <p:pic>
        <p:nvPicPr>
          <p:cNvPr id="4" name="Picture 3"/>
          <p:cNvPicPr>
            <a:picLocks noChangeAspect="1"/>
          </p:cNvPicPr>
          <p:nvPr/>
        </p:nvPicPr>
        <p:blipFill>
          <a:blip r:embed="rId3"/>
          <a:stretch>
            <a:fillRect/>
          </a:stretch>
        </p:blipFill>
        <p:spPr>
          <a:xfrm>
            <a:off x="876300" y="1905000"/>
            <a:ext cx="7391400" cy="4335673"/>
          </a:xfrm>
          <a:prstGeom prst="rect">
            <a:avLst/>
          </a:prstGeom>
          <a:ln>
            <a:solidFill>
              <a:schemeClr val="tx1"/>
            </a:solidFill>
          </a:ln>
        </p:spPr>
      </p:pic>
    </p:spTree>
    <p:extLst>
      <p:ext uri="{BB962C8B-B14F-4D97-AF65-F5344CB8AC3E}">
        <p14:creationId xmlns:p14="http://schemas.microsoft.com/office/powerpoint/2010/main" val="3048000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Controls</a:t>
            </a:r>
            <a:endParaRPr lang="en-US" dirty="0"/>
          </a:p>
        </p:txBody>
      </p:sp>
      <p:sp>
        <p:nvSpPr>
          <p:cNvPr id="3" name="Content Placeholder 2"/>
          <p:cNvSpPr>
            <a:spLocks noGrp="1"/>
          </p:cNvSpPr>
          <p:nvPr>
            <p:ph sz="half" idx="1"/>
          </p:nvPr>
        </p:nvSpPr>
        <p:spPr>
          <a:xfrm>
            <a:off x="163644" y="1524000"/>
            <a:ext cx="4332156" cy="4343400"/>
          </a:xfrm>
        </p:spPr>
        <p:txBody>
          <a:bodyPr>
            <a:noAutofit/>
          </a:bodyPr>
          <a:lstStyle/>
          <a:p>
            <a:r>
              <a:rPr lang="en-US" sz="2400" dirty="0" smtClean="0"/>
              <a:t>Many of the same features and controls as Mystic and Wizard.</a:t>
            </a:r>
          </a:p>
          <a:p>
            <a:r>
              <a:rPr lang="en-US" sz="2400" dirty="0" smtClean="0"/>
              <a:t>‘View’ menu allows you to choose different Browsers</a:t>
            </a:r>
          </a:p>
          <a:p>
            <a:r>
              <a:rPr lang="en-US" sz="2400" dirty="0" smtClean="0"/>
              <a:t>Enable Platform Movement</a:t>
            </a:r>
            <a:endParaRPr lang="en-US" sz="2400" dirty="0"/>
          </a:p>
        </p:txBody>
      </p:sp>
      <p:pic>
        <p:nvPicPr>
          <p:cNvPr id="4" name="Picture 3"/>
          <p:cNvPicPr>
            <a:picLocks noChangeAspect="1"/>
          </p:cNvPicPr>
          <p:nvPr/>
        </p:nvPicPr>
        <p:blipFill>
          <a:blip r:embed="rId3"/>
          <a:stretch>
            <a:fillRect/>
          </a:stretch>
        </p:blipFill>
        <p:spPr>
          <a:xfrm>
            <a:off x="4495800" y="1400968"/>
            <a:ext cx="1588956" cy="477202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248400" y="1400968"/>
            <a:ext cx="2756383" cy="4847432"/>
          </a:xfrm>
          <a:prstGeom prst="rect">
            <a:avLst/>
          </a:prstGeom>
          <a:ln>
            <a:solidFill>
              <a:schemeClr val="tx1"/>
            </a:solidFill>
          </a:ln>
        </p:spPr>
      </p:pic>
      <p:sp>
        <p:nvSpPr>
          <p:cNvPr id="8" name="Rectangle 7"/>
          <p:cNvSpPr/>
          <p:nvPr/>
        </p:nvSpPr>
        <p:spPr>
          <a:xfrm>
            <a:off x="6781800" y="3886200"/>
            <a:ext cx="1447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43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711338" y="1239644"/>
            <a:ext cx="2172686" cy="4838147"/>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4107448" y="1239644"/>
            <a:ext cx="2358974" cy="4892968"/>
          </a:xfrm>
          <a:prstGeom prst="rect">
            <a:avLst/>
          </a:prstGeom>
          <a:ln>
            <a:solidFill>
              <a:schemeClr val="tx1"/>
            </a:solidFill>
          </a:ln>
        </p:spPr>
      </p:pic>
      <p:sp>
        <p:nvSpPr>
          <p:cNvPr id="2" name="Title 1"/>
          <p:cNvSpPr>
            <a:spLocks noGrp="1"/>
          </p:cNvSpPr>
          <p:nvPr>
            <p:ph type="title"/>
          </p:nvPr>
        </p:nvSpPr>
        <p:spPr/>
        <p:txBody>
          <a:bodyPr/>
          <a:lstStyle/>
          <a:p>
            <a:r>
              <a:rPr lang="en-US" smtClean="0"/>
              <a:t>Platform Movement</a:t>
            </a:r>
            <a:endParaRPr lang="en-US" dirty="0"/>
          </a:p>
        </p:txBody>
      </p:sp>
      <p:sp>
        <p:nvSpPr>
          <p:cNvPr id="3" name="Content Placeholder 2"/>
          <p:cNvSpPr>
            <a:spLocks noGrp="1"/>
          </p:cNvSpPr>
          <p:nvPr>
            <p:ph sz="half" idx="1"/>
          </p:nvPr>
        </p:nvSpPr>
        <p:spPr>
          <a:xfrm>
            <a:off x="76200" y="1524000"/>
            <a:ext cx="4167332" cy="4324257"/>
          </a:xfrm>
        </p:spPr>
        <p:txBody>
          <a:bodyPr>
            <a:noAutofit/>
          </a:bodyPr>
          <a:lstStyle/>
          <a:p>
            <a:r>
              <a:rPr lang="en-US" sz="2400" dirty="0" smtClean="0"/>
              <a:t>Select the bomber while running</a:t>
            </a:r>
          </a:p>
          <a:p>
            <a:r>
              <a:rPr lang="en-US" sz="2400" dirty="0" smtClean="0"/>
              <a:t>Select Turn to Heading</a:t>
            </a:r>
          </a:p>
          <a:p>
            <a:r>
              <a:rPr lang="en-US" sz="2400" dirty="0" smtClean="0"/>
              <a:t>Give it a heading of 180 degrees</a:t>
            </a:r>
          </a:p>
          <a:p>
            <a:r>
              <a:rPr lang="en-US" sz="2400" dirty="0" smtClean="0"/>
              <a:t>Click ‘Turn’</a:t>
            </a:r>
          </a:p>
        </p:txBody>
      </p:sp>
      <p:sp>
        <p:nvSpPr>
          <p:cNvPr id="7" name="Rectangle 6"/>
          <p:cNvSpPr/>
          <p:nvPr/>
        </p:nvSpPr>
        <p:spPr>
          <a:xfrm>
            <a:off x="4800600" y="1332660"/>
            <a:ext cx="486335" cy="267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07448" y="5486400"/>
            <a:ext cx="77422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20538" y="2595282"/>
            <a:ext cx="809062"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98224" y="297180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30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Warlock is virtual</a:t>
            </a:r>
            <a:endParaRPr lang="en-US" dirty="0"/>
          </a:p>
        </p:txBody>
      </p:sp>
      <p:sp>
        <p:nvSpPr>
          <p:cNvPr id="3" name="Content Placeholder 2"/>
          <p:cNvSpPr>
            <a:spLocks noGrp="1"/>
          </p:cNvSpPr>
          <p:nvPr>
            <p:ph idx="1"/>
          </p:nvPr>
        </p:nvSpPr>
        <p:spPr/>
        <p:txBody>
          <a:bodyPr/>
          <a:lstStyle/>
          <a:p>
            <a:r>
              <a:rPr lang="en-US" dirty="0" smtClean="0"/>
              <a:t>Changes made in Warlock do not save or change the files used in the scenario.</a:t>
            </a:r>
            <a:endParaRPr lang="en-US" dirty="0"/>
          </a:p>
        </p:txBody>
      </p:sp>
      <p:pic>
        <p:nvPicPr>
          <p:cNvPr id="4" name="Picture 3"/>
          <p:cNvPicPr>
            <a:picLocks noChangeAspect="1"/>
          </p:cNvPicPr>
          <p:nvPr/>
        </p:nvPicPr>
        <p:blipFill>
          <a:blip r:embed="rId3"/>
          <a:stretch>
            <a:fillRect/>
          </a:stretch>
        </p:blipFill>
        <p:spPr>
          <a:xfrm>
            <a:off x="1447800" y="2590800"/>
            <a:ext cx="5924550" cy="3524250"/>
          </a:xfrm>
          <a:prstGeom prst="rect">
            <a:avLst/>
          </a:prstGeom>
        </p:spPr>
      </p:pic>
    </p:spTree>
    <p:extLst>
      <p:ext uri="{BB962C8B-B14F-4D97-AF65-F5344CB8AC3E}">
        <p14:creationId xmlns:p14="http://schemas.microsoft.com/office/powerpoint/2010/main" val="1869348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09600" y="2819400"/>
            <a:ext cx="3070412" cy="2918911"/>
          </a:xfrm>
          <a:prstGeom prst="rect">
            <a:avLst/>
          </a:prstGeom>
          <a:ln>
            <a:solidFill>
              <a:schemeClr val="tx1"/>
            </a:solidFill>
          </a:ln>
        </p:spPr>
      </p:pic>
      <p:sp>
        <p:nvSpPr>
          <p:cNvPr id="2" name="Title 1"/>
          <p:cNvSpPr>
            <a:spLocks noGrp="1"/>
          </p:cNvSpPr>
          <p:nvPr>
            <p:ph type="title"/>
          </p:nvPr>
        </p:nvSpPr>
        <p:spPr/>
        <p:txBody>
          <a:bodyPr/>
          <a:lstStyle/>
          <a:p>
            <a:r>
              <a:rPr lang="en-US" smtClean="0"/>
              <a:t>Return To Route</a:t>
            </a:r>
            <a:endParaRPr lang="en-US" dirty="0"/>
          </a:p>
        </p:txBody>
      </p:sp>
      <p:sp>
        <p:nvSpPr>
          <p:cNvPr id="3" name="Content Placeholder 2"/>
          <p:cNvSpPr>
            <a:spLocks noGrp="1"/>
          </p:cNvSpPr>
          <p:nvPr>
            <p:ph idx="1"/>
          </p:nvPr>
        </p:nvSpPr>
        <p:spPr/>
        <p:txBody>
          <a:bodyPr/>
          <a:lstStyle/>
          <a:p>
            <a:r>
              <a:rPr lang="en-US" smtClean="0"/>
              <a:t>Under Platform Movement, Select ‘Return to Route’</a:t>
            </a:r>
          </a:p>
          <a:p>
            <a:pPr lvl="1"/>
            <a:r>
              <a:rPr lang="en-US" smtClean="0"/>
              <a:t>Hit ‘Go’</a:t>
            </a:r>
            <a:endParaRPr lang="en-US" dirty="0" smtClean="0"/>
          </a:p>
        </p:txBody>
      </p:sp>
      <p:pic>
        <p:nvPicPr>
          <p:cNvPr id="5" name="Picture 4"/>
          <p:cNvPicPr>
            <a:picLocks noChangeAspect="1"/>
          </p:cNvPicPr>
          <p:nvPr/>
        </p:nvPicPr>
        <p:blipFill>
          <a:blip r:embed="rId4"/>
          <a:stretch>
            <a:fillRect/>
          </a:stretch>
        </p:blipFill>
        <p:spPr>
          <a:xfrm>
            <a:off x="4407050" y="2819400"/>
            <a:ext cx="4288715" cy="2847975"/>
          </a:xfrm>
          <a:prstGeom prst="rect">
            <a:avLst/>
          </a:prstGeom>
        </p:spPr>
      </p:pic>
      <p:sp>
        <p:nvSpPr>
          <p:cNvPr id="6" name="Rectangle 5"/>
          <p:cNvSpPr/>
          <p:nvPr/>
        </p:nvSpPr>
        <p:spPr>
          <a:xfrm>
            <a:off x="609600" y="4648200"/>
            <a:ext cx="1066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209800" y="5278040"/>
            <a:ext cx="0" cy="7786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62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 around in Warlock</a:t>
            </a:r>
            <a:endParaRPr lang="en-US" dirty="0"/>
          </a:p>
        </p:txBody>
      </p:sp>
      <p:sp>
        <p:nvSpPr>
          <p:cNvPr id="3" name="Content Placeholder 2"/>
          <p:cNvSpPr>
            <a:spLocks noGrp="1"/>
          </p:cNvSpPr>
          <p:nvPr>
            <p:ph idx="1"/>
          </p:nvPr>
        </p:nvSpPr>
        <p:spPr/>
        <p:txBody>
          <a:bodyPr/>
          <a:lstStyle/>
          <a:p>
            <a:r>
              <a:rPr lang="en-US" dirty="0" smtClean="0"/>
              <a:t>Try commanding a Tank to go to a certain Altitude</a:t>
            </a:r>
          </a:p>
          <a:p>
            <a:pPr lvl="1"/>
            <a:r>
              <a:rPr lang="en-US" dirty="0" smtClean="0"/>
              <a:t>Does it?</a:t>
            </a:r>
          </a:p>
          <a:p>
            <a:pPr lvl="1"/>
            <a:r>
              <a:rPr lang="en-US" dirty="0" smtClean="0"/>
              <a:t>Why not?</a:t>
            </a:r>
          </a:p>
          <a:p>
            <a:pPr lvl="1"/>
            <a:r>
              <a:rPr lang="en-US" dirty="0" smtClean="0"/>
              <a:t>Because it has WSF_GROUND_MOVER</a:t>
            </a:r>
          </a:p>
          <a:p>
            <a:pPr lvl="2"/>
            <a:r>
              <a:rPr lang="en-US" dirty="0" smtClean="0"/>
              <a:t>Certain movers limit how platforms can be commanded to move (as they should)</a:t>
            </a:r>
          </a:p>
        </p:txBody>
      </p:sp>
    </p:spTree>
    <p:extLst>
      <p:ext uri="{BB962C8B-B14F-4D97-AF65-F5344CB8AC3E}">
        <p14:creationId xmlns:p14="http://schemas.microsoft.com/office/powerpoint/2010/main" val="276311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dirty="0"/>
          </a:p>
        </p:txBody>
      </p:sp>
      <p:sp>
        <p:nvSpPr>
          <p:cNvPr id="3" name="Content Placeholder 2"/>
          <p:cNvSpPr>
            <a:spLocks noGrp="1"/>
          </p:cNvSpPr>
          <p:nvPr>
            <p:ph idx="1"/>
          </p:nvPr>
        </p:nvSpPr>
        <p:spPr/>
        <p:txBody>
          <a:bodyPr/>
          <a:lstStyle/>
          <a:p>
            <a:r>
              <a:rPr lang="en-US" dirty="0" smtClean="0"/>
              <a:t>You will </a:t>
            </a:r>
          </a:p>
          <a:p>
            <a:pPr lvl="1"/>
            <a:r>
              <a:rPr lang="en-US" dirty="0" smtClean="0"/>
              <a:t>Learn about the different movers in AFSIM</a:t>
            </a:r>
          </a:p>
          <a:p>
            <a:pPr lvl="1"/>
            <a:r>
              <a:rPr lang="en-US" dirty="0" smtClean="0"/>
              <a:t>Add and edit movers on </a:t>
            </a:r>
            <a:r>
              <a:rPr lang="en-US" i="1" dirty="0" err="1" smtClean="0"/>
              <a:t>platform_types</a:t>
            </a:r>
            <a:r>
              <a:rPr lang="en-US" dirty="0" smtClean="0"/>
              <a:t> and platforms</a:t>
            </a:r>
          </a:p>
          <a:p>
            <a:pPr lvl="1"/>
            <a:r>
              <a:rPr lang="en-US" dirty="0" smtClean="0"/>
              <a:t>Add routes to different platforms</a:t>
            </a:r>
          </a:p>
          <a:p>
            <a:pPr lvl="1"/>
            <a:r>
              <a:rPr lang="en-US" dirty="0" smtClean="0"/>
              <a:t>Command platforms to move in a desired way using ‘Platform Movement’ </a:t>
            </a:r>
            <a:r>
              <a:rPr lang="en-US" smtClean="0"/>
              <a:t>in Warlock</a:t>
            </a:r>
            <a:endParaRPr lang="en-US" dirty="0" smtClean="0"/>
          </a:p>
        </p:txBody>
      </p:sp>
      <p:pic>
        <p:nvPicPr>
          <p:cNvPr id="5"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p:spPr>
      </p:pic>
    </p:spTree>
    <p:extLst>
      <p:ext uri="{BB962C8B-B14F-4D97-AF65-F5344CB8AC3E}">
        <p14:creationId xmlns:p14="http://schemas.microsoft.com/office/powerpoint/2010/main" val="846056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5242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scenario</a:t>
            </a:r>
            <a:endParaRPr lang="en-US" dirty="0"/>
          </a:p>
        </p:txBody>
      </p:sp>
      <p:sp>
        <p:nvSpPr>
          <p:cNvPr id="3" name="Content Placeholder 2"/>
          <p:cNvSpPr>
            <a:spLocks noGrp="1"/>
          </p:cNvSpPr>
          <p:nvPr>
            <p:ph idx="1"/>
          </p:nvPr>
        </p:nvSpPr>
        <p:spPr/>
        <p:txBody>
          <a:bodyPr>
            <a:normAutofit fontScale="92500"/>
          </a:bodyPr>
          <a:lstStyle/>
          <a:p>
            <a:r>
              <a:rPr lang="en-US" dirty="0" smtClean="0"/>
              <a:t>6 different platforms:</a:t>
            </a:r>
          </a:p>
          <a:p>
            <a:pPr lvl="1"/>
            <a:r>
              <a:rPr lang="en-US" dirty="0" smtClean="0"/>
              <a:t>1 on water</a:t>
            </a:r>
          </a:p>
          <a:p>
            <a:pPr lvl="1"/>
            <a:r>
              <a:rPr lang="en-US" dirty="0" smtClean="0"/>
              <a:t>1 in the air</a:t>
            </a:r>
          </a:p>
          <a:p>
            <a:pPr lvl="1"/>
            <a:r>
              <a:rPr lang="en-US" dirty="0" smtClean="0"/>
              <a:t>3 on land</a:t>
            </a:r>
          </a:p>
          <a:p>
            <a:pPr lvl="1"/>
            <a:r>
              <a:rPr lang="en-US" dirty="0" smtClean="0"/>
              <a:t>1 in space</a:t>
            </a:r>
          </a:p>
          <a:p>
            <a:endParaRPr lang="en-US" dirty="0" smtClean="0"/>
          </a:p>
          <a:p>
            <a:endParaRPr lang="en-US" dirty="0" smtClean="0"/>
          </a:p>
          <a:p>
            <a:r>
              <a:rPr lang="en-US" dirty="0" smtClean="0"/>
              <a:t>Nothing moves or interacts with each other</a:t>
            </a:r>
          </a:p>
          <a:p>
            <a:r>
              <a:rPr lang="en-US" dirty="0" smtClean="0"/>
              <a:t>We need to add components onto our platforms (like movers) in order for them to perform operations.</a:t>
            </a:r>
          </a:p>
        </p:txBody>
      </p:sp>
      <p:pic>
        <p:nvPicPr>
          <p:cNvPr id="4" name="Picture 3"/>
          <p:cNvPicPr>
            <a:picLocks noChangeAspect="1"/>
          </p:cNvPicPr>
          <p:nvPr/>
        </p:nvPicPr>
        <p:blipFill>
          <a:blip r:embed="rId3"/>
          <a:stretch>
            <a:fillRect/>
          </a:stretch>
        </p:blipFill>
        <p:spPr>
          <a:xfrm>
            <a:off x="4192523" y="1627634"/>
            <a:ext cx="4847145" cy="2868165"/>
          </a:xfrm>
          <a:prstGeom prst="rect">
            <a:avLst/>
          </a:prstGeom>
        </p:spPr>
      </p:pic>
    </p:spTree>
    <p:extLst>
      <p:ext uri="{BB962C8B-B14F-4D97-AF65-F5344CB8AC3E}">
        <p14:creationId xmlns:p14="http://schemas.microsoft.com/office/powerpoint/2010/main" val="992518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in doubt, search the </a:t>
            </a:r>
            <a:r>
              <a:rPr lang="en-US" dirty="0"/>
              <a:t>Documentation</a:t>
            </a:r>
          </a:p>
        </p:txBody>
      </p:sp>
      <p:pic>
        <p:nvPicPr>
          <p:cNvPr id="4" name="Picture 3"/>
          <p:cNvPicPr>
            <a:picLocks noChangeAspect="1"/>
          </p:cNvPicPr>
          <p:nvPr/>
        </p:nvPicPr>
        <p:blipFill>
          <a:blip r:embed="rId3"/>
          <a:stretch>
            <a:fillRect/>
          </a:stretch>
        </p:blipFill>
        <p:spPr>
          <a:xfrm>
            <a:off x="2514600" y="1295400"/>
            <a:ext cx="4114800" cy="5015505"/>
          </a:xfrm>
          <a:prstGeom prst="rect">
            <a:avLst/>
          </a:prstGeom>
          <a:ln>
            <a:solidFill>
              <a:schemeClr val="tx1"/>
            </a:solidFill>
          </a:ln>
        </p:spPr>
      </p:pic>
    </p:spTree>
    <p:extLst>
      <p:ext uri="{BB962C8B-B14F-4D97-AF65-F5344CB8AC3E}">
        <p14:creationId xmlns:p14="http://schemas.microsoft.com/office/powerpoint/2010/main" val="973751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Predefined Mover Types</a:t>
            </a:r>
            <a:endParaRPr lang="en-US" dirty="0"/>
          </a:p>
        </p:txBody>
      </p:sp>
      <p:sp>
        <p:nvSpPr>
          <p:cNvPr id="4" name="Content Placeholder 3"/>
          <p:cNvSpPr>
            <a:spLocks noGrp="1"/>
          </p:cNvSpPr>
          <p:nvPr>
            <p:ph idx="1"/>
          </p:nvPr>
        </p:nvSpPr>
        <p:spPr>
          <a:xfrm>
            <a:off x="457200" y="1295400"/>
            <a:ext cx="8229600" cy="1143000"/>
          </a:xfrm>
        </p:spPr>
        <p:txBody>
          <a:bodyPr>
            <a:normAutofit fontScale="92500" lnSpcReduction="20000"/>
          </a:bodyPr>
          <a:lstStyle/>
          <a:p>
            <a:r>
              <a:rPr lang="en-US" dirty="0" smtClean="0"/>
              <a:t>We want to pick a mover that matches the type of platform we are putting it on.  Some movers are more sophisticated than others</a:t>
            </a:r>
            <a:endParaRPr lang="en-US" dirty="0"/>
          </a:p>
        </p:txBody>
      </p:sp>
      <p:pic>
        <p:nvPicPr>
          <p:cNvPr id="5" name="Picture 4"/>
          <p:cNvPicPr>
            <a:picLocks noChangeAspect="1"/>
          </p:cNvPicPr>
          <p:nvPr/>
        </p:nvPicPr>
        <p:blipFill>
          <a:blip r:embed="rId3"/>
          <a:stretch>
            <a:fillRect/>
          </a:stretch>
        </p:blipFill>
        <p:spPr>
          <a:xfrm>
            <a:off x="2311619" y="2438400"/>
            <a:ext cx="4520761" cy="3886200"/>
          </a:xfrm>
          <a:prstGeom prst="rect">
            <a:avLst/>
          </a:prstGeom>
          <a:ln>
            <a:solidFill>
              <a:schemeClr val="tx1"/>
            </a:solidFill>
          </a:ln>
        </p:spPr>
      </p:pic>
    </p:spTree>
    <p:extLst>
      <p:ext uri="{BB962C8B-B14F-4D97-AF65-F5344CB8AC3E}">
        <p14:creationId xmlns:p14="http://schemas.microsoft.com/office/powerpoint/2010/main" val="1652126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WSF_AIR_MOVER</a:t>
            </a:r>
            <a:endParaRPr lang="en-US" dirty="0"/>
          </a:p>
        </p:txBody>
      </p:sp>
      <p:sp>
        <p:nvSpPr>
          <p:cNvPr id="3" name="Content Placeholder 2"/>
          <p:cNvSpPr>
            <a:spLocks noGrp="1"/>
          </p:cNvSpPr>
          <p:nvPr>
            <p:ph idx="1"/>
          </p:nvPr>
        </p:nvSpPr>
        <p:spPr>
          <a:xfrm>
            <a:off x="457200" y="1219200"/>
            <a:ext cx="8229600" cy="972689"/>
          </a:xfrm>
        </p:spPr>
        <p:txBody>
          <a:bodyPr>
            <a:normAutofit lnSpcReduction="10000"/>
          </a:bodyPr>
          <a:lstStyle/>
          <a:p>
            <a:r>
              <a:rPr lang="en-US" dirty="0" smtClean="0"/>
              <a:t>Each mover has documentation giving an overview with what commands can be given to it</a:t>
            </a:r>
            <a:endParaRPr lang="en-US" dirty="0"/>
          </a:p>
        </p:txBody>
      </p:sp>
      <p:pic>
        <p:nvPicPr>
          <p:cNvPr id="4" name="Picture 3"/>
          <p:cNvPicPr>
            <a:picLocks noChangeAspect="1"/>
          </p:cNvPicPr>
          <p:nvPr/>
        </p:nvPicPr>
        <p:blipFill>
          <a:blip r:embed="rId3"/>
          <a:stretch>
            <a:fillRect/>
          </a:stretch>
        </p:blipFill>
        <p:spPr>
          <a:xfrm>
            <a:off x="1066800" y="2191892"/>
            <a:ext cx="7200900" cy="4170964"/>
          </a:xfrm>
          <a:prstGeom prst="rect">
            <a:avLst/>
          </a:prstGeom>
          <a:ln>
            <a:solidFill>
              <a:schemeClr val="tx1"/>
            </a:solidFill>
          </a:ln>
        </p:spPr>
      </p:pic>
    </p:spTree>
    <p:extLst>
      <p:ext uri="{BB962C8B-B14F-4D97-AF65-F5344CB8AC3E}">
        <p14:creationId xmlns:p14="http://schemas.microsoft.com/office/powerpoint/2010/main" val="972387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169512" y="1355905"/>
            <a:ext cx="2831276" cy="1475244"/>
          </a:xfrm>
          <a:prstGeom prst="rect">
            <a:avLst/>
          </a:prstGeom>
          <a:ln>
            <a:solidFill>
              <a:schemeClr val="tx1"/>
            </a:solidFill>
          </a:ln>
        </p:spPr>
      </p:pic>
      <p:sp>
        <p:nvSpPr>
          <p:cNvPr id="9" name="Rectangle 8"/>
          <p:cNvSpPr/>
          <p:nvPr/>
        </p:nvSpPr>
        <p:spPr>
          <a:xfrm>
            <a:off x="6638365" y="2209800"/>
            <a:ext cx="1559859" cy="356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 movers onto platform types</a:t>
            </a:r>
            <a:endParaRPr lang="en-US" dirty="0"/>
          </a:p>
        </p:txBody>
      </p:sp>
      <p:sp>
        <p:nvSpPr>
          <p:cNvPr id="3" name="Content Placeholder 2"/>
          <p:cNvSpPr>
            <a:spLocks noGrp="1"/>
          </p:cNvSpPr>
          <p:nvPr>
            <p:ph sz="half" idx="1"/>
          </p:nvPr>
        </p:nvSpPr>
        <p:spPr>
          <a:xfrm>
            <a:off x="152400" y="1524001"/>
            <a:ext cx="6019800" cy="3276600"/>
          </a:xfrm>
        </p:spPr>
        <p:txBody>
          <a:bodyPr>
            <a:noAutofit/>
          </a:bodyPr>
          <a:lstStyle/>
          <a:p>
            <a:r>
              <a:rPr lang="en-US" sz="1800" dirty="0" smtClean="0"/>
              <a:t>Add a WSF_AIR_MOVER onto the bomber type</a:t>
            </a:r>
          </a:p>
          <a:p>
            <a:r>
              <a:rPr lang="en-US" sz="1800" dirty="0" smtClean="0"/>
              <a:t>Add WSF_GROUND_MOVER</a:t>
            </a:r>
            <a:br>
              <a:rPr lang="en-US" sz="1800" dirty="0" smtClean="0"/>
            </a:br>
            <a:r>
              <a:rPr lang="en-US" sz="1800" dirty="0" smtClean="0"/>
              <a:t>to the tank and car types</a:t>
            </a:r>
          </a:p>
          <a:p>
            <a:pPr lvl="1"/>
            <a:r>
              <a:rPr lang="en-US" sz="1600" dirty="0" smtClean="0"/>
              <a:t>If you create a road network, you can use a WSF_ROAD_MOVER for the car.</a:t>
            </a:r>
          </a:p>
          <a:p>
            <a:r>
              <a:rPr lang="en-US" sz="1800" dirty="0" smtClean="0"/>
              <a:t>Add a WSF_SURFACE_MOVER to the ship type</a:t>
            </a:r>
          </a:p>
          <a:p>
            <a:r>
              <a:rPr lang="en-US" sz="1800" dirty="0" smtClean="0"/>
              <a:t>Add a WSF_SPACE_MOVER to the satellite type</a:t>
            </a:r>
          </a:p>
        </p:txBody>
      </p:sp>
      <p:pic>
        <p:nvPicPr>
          <p:cNvPr id="5" name="Picture 4"/>
          <p:cNvPicPr>
            <a:picLocks noChangeAspect="1"/>
          </p:cNvPicPr>
          <p:nvPr/>
        </p:nvPicPr>
        <p:blipFill>
          <a:blip r:embed="rId4"/>
          <a:stretch>
            <a:fillRect/>
          </a:stretch>
        </p:blipFill>
        <p:spPr>
          <a:xfrm>
            <a:off x="6169512" y="3085589"/>
            <a:ext cx="2840241" cy="1450018"/>
          </a:xfrm>
          <a:prstGeom prst="rect">
            <a:avLst/>
          </a:prstGeom>
          <a:ln>
            <a:solidFill>
              <a:schemeClr val="tx1"/>
            </a:solidFill>
          </a:ln>
        </p:spPr>
      </p:pic>
      <p:sp>
        <p:nvSpPr>
          <p:cNvPr id="15" name="Rectangle 14"/>
          <p:cNvSpPr/>
          <p:nvPr/>
        </p:nvSpPr>
        <p:spPr>
          <a:xfrm>
            <a:off x="6733502" y="3930946"/>
            <a:ext cx="1712259" cy="3790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stretch>
            <a:fillRect/>
          </a:stretch>
        </p:blipFill>
        <p:spPr>
          <a:xfrm>
            <a:off x="6169512" y="4915344"/>
            <a:ext cx="2900976" cy="1484933"/>
          </a:xfrm>
          <a:prstGeom prst="rect">
            <a:avLst/>
          </a:prstGeom>
          <a:ln>
            <a:solidFill>
              <a:schemeClr val="tx1"/>
            </a:solidFill>
          </a:ln>
        </p:spPr>
      </p:pic>
      <p:sp>
        <p:nvSpPr>
          <p:cNvPr id="16" name="Rectangle 15"/>
          <p:cNvSpPr/>
          <p:nvPr/>
        </p:nvSpPr>
        <p:spPr>
          <a:xfrm>
            <a:off x="6629400" y="5746850"/>
            <a:ext cx="1981200" cy="40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3204631" y="4921053"/>
            <a:ext cx="2844073" cy="1479224"/>
          </a:xfrm>
          <a:prstGeom prst="rect">
            <a:avLst/>
          </a:prstGeom>
          <a:ln>
            <a:solidFill>
              <a:schemeClr val="tx1"/>
            </a:solidFill>
          </a:ln>
        </p:spPr>
      </p:pic>
      <p:sp>
        <p:nvSpPr>
          <p:cNvPr id="17" name="Rectangle 16"/>
          <p:cNvSpPr/>
          <p:nvPr/>
        </p:nvSpPr>
        <p:spPr>
          <a:xfrm>
            <a:off x="3832849" y="5773462"/>
            <a:ext cx="1805951" cy="398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7"/>
          <a:stretch>
            <a:fillRect/>
          </a:stretch>
        </p:blipFill>
        <p:spPr>
          <a:xfrm>
            <a:off x="124795" y="4921051"/>
            <a:ext cx="2938167" cy="1457869"/>
          </a:xfrm>
          <a:prstGeom prst="rect">
            <a:avLst/>
          </a:prstGeom>
          <a:ln>
            <a:solidFill>
              <a:schemeClr val="tx1"/>
            </a:solidFill>
          </a:ln>
        </p:spPr>
      </p:pic>
      <p:sp>
        <p:nvSpPr>
          <p:cNvPr id="18" name="Rectangle 17"/>
          <p:cNvSpPr/>
          <p:nvPr/>
        </p:nvSpPr>
        <p:spPr>
          <a:xfrm>
            <a:off x="673158" y="5791200"/>
            <a:ext cx="1841442" cy="3171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22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uiExpand="1" build="p"/>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038600" y="3724835"/>
            <a:ext cx="4795892" cy="2419260"/>
          </a:xfrm>
          <a:prstGeom prst="rect">
            <a:avLst/>
          </a:prstGeom>
          <a:ln>
            <a:solidFill>
              <a:schemeClr val="tx1"/>
            </a:solidFill>
          </a:ln>
        </p:spPr>
      </p:pic>
      <p:sp>
        <p:nvSpPr>
          <p:cNvPr id="2" name="Title 1"/>
          <p:cNvSpPr>
            <a:spLocks noGrp="1"/>
          </p:cNvSpPr>
          <p:nvPr>
            <p:ph type="title"/>
          </p:nvPr>
        </p:nvSpPr>
        <p:spPr/>
        <p:txBody>
          <a:bodyPr/>
          <a:lstStyle/>
          <a:p>
            <a:r>
              <a:rPr lang="en-US" dirty="0" smtClean="0"/>
              <a:t>Editing a Platform Part</a:t>
            </a:r>
            <a:endParaRPr lang="en-US" dirty="0"/>
          </a:p>
        </p:txBody>
      </p:sp>
      <p:sp>
        <p:nvSpPr>
          <p:cNvPr id="3" name="Content Placeholder 2"/>
          <p:cNvSpPr>
            <a:spLocks noGrp="1"/>
          </p:cNvSpPr>
          <p:nvPr>
            <p:ph idx="1"/>
          </p:nvPr>
        </p:nvSpPr>
        <p:spPr/>
        <p:txBody>
          <a:bodyPr>
            <a:normAutofit/>
          </a:bodyPr>
          <a:lstStyle/>
          <a:p>
            <a:r>
              <a:rPr lang="en-US" sz="1800" dirty="0" smtClean="0"/>
              <a:t>Air, Ground, and Surface movers are route movers.</a:t>
            </a:r>
          </a:p>
          <a:p>
            <a:r>
              <a:rPr lang="en-US" sz="1800" dirty="0" smtClean="0"/>
              <a:t>WSF_SPACE_MOVER requires more inputs.</a:t>
            </a:r>
          </a:p>
          <a:p>
            <a:r>
              <a:rPr lang="en-US" sz="1800" dirty="0" smtClean="0"/>
              <a:t>Edit mover on the satellite platform</a:t>
            </a:r>
          </a:p>
          <a:p>
            <a:r>
              <a:rPr lang="en-US" sz="1800" dirty="0" smtClean="0"/>
              <a:t>Put position, altitude, and heading</a:t>
            </a:r>
          </a:p>
          <a:p>
            <a:pPr marL="226473" indent="0">
              <a:buNone/>
            </a:pPr>
            <a:r>
              <a:rPr lang="en-US" sz="1800" dirty="0" smtClean="0"/>
              <a:t>    inside edit mover block</a:t>
            </a:r>
          </a:p>
          <a:p>
            <a:r>
              <a:rPr lang="en-US" sz="1800" dirty="0" smtClean="0"/>
              <a:t>Run!!!</a:t>
            </a:r>
          </a:p>
        </p:txBody>
      </p:sp>
      <p:sp>
        <p:nvSpPr>
          <p:cNvPr id="7" name="Rectangle 6"/>
          <p:cNvSpPr/>
          <p:nvPr/>
        </p:nvSpPr>
        <p:spPr>
          <a:xfrm>
            <a:off x="4876800" y="4645758"/>
            <a:ext cx="3810000" cy="11594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1646" y="3403581"/>
            <a:ext cx="2209800" cy="276999"/>
          </a:xfrm>
          <a:prstGeom prst="rect">
            <a:avLst/>
          </a:prstGeom>
          <a:noFill/>
        </p:spPr>
        <p:txBody>
          <a:bodyPr wrap="square" rtlCol="0">
            <a:spAutoFit/>
          </a:bodyPr>
          <a:lstStyle/>
          <a:p>
            <a:r>
              <a:rPr lang="en-US" sz="1200" dirty="0">
                <a:latin typeface="Arial" pitchFamily="34" charset="0"/>
                <a:cs typeface="Arial" pitchFamily="34" charset="0"/>
              </a:rPr>
              <a:t>s</a:t>
            </a:r>
            <a:r>
              <a:rPr lang="en-US" sz="1200" dirty="0" smtClean="0">
                <a:latin typeface="Arial" pitchFamily="34" charset="0"/>
                <a:cs typeface="Arial" pitchFamily="34" charset="0"/>
              </a:rPr>
              <a:t>cenarios/blue_laydown.txt</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val="351446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a:blip r:embed="rId3"/>
          <a:stretch>
            <a:fillRect/>
          </a:stretch>
        </p:blipFill>
        <p:spPr>
          <a:xfrm>
            <a:off x="5029200" y="1219200"/>
            <a:ext cx="2895600" cy="5208800"/>
          </a:xfrm>
          <a:prstGeom prst="rect">
            <a:avLst/>
          </a:prstGeom>
          <a:ln>
            <a:solidFill>
              <a:schemeClr val="tx1"/>
            </a:solidFill>
          </a:ln>
        </p:spPr>
      </p:pic>
      <p:sp>
        <p:nvSpPr>
          <p:cNvPr id="2" name="Title 1"/>
          <p:cNvSpPr>
            <a:spLocks noGrp="1"/>
          </p:cNvSpPr>
          <p:nvPr>
            <p:ph type="title"/>
          </p:nvPr>
        </p:nvSpPr>
        <p:spPr/>
        <p:txBody>
          <a:bodyPr/>
          <a:lstStyle/>
          <a:p>
            <a:r>
              <a:rPr lang="en-US" dirty="0" smtClean="0"/>
              <a:t>Adding a route to a platform</a:t>
            </a:r>
            <a:endParaRPr lang="en-US" dirty="0"/>
          </a:p>
        </p:txBody>
      </p:sp>
      <p:sp>
        <p:nvSpPr>
          <p:cNvPr id="3" name="Content Placeholder 2"/>
          <p:cNvSpPr>
            <a:spLocks noGrp="1"/>
          </p:cNvSpPr>
          <p:nvPr>
            <p:ph sz="half" idx="1"/>
          </p:nvPr>
        </p:nvSpPr>
        <p:spPr/>
        <p:txBody>
          <a:bodyPr>
            <a:normAutofit/>
          </a:bodyPr>
          <a:lstStyle/>
          <a:p>
            <a:r>
              <a:rPr lang="en-US" dirty="0" smtClean="0"/>
              <a:t>First, in Wizard, make sure routes are enabled for all platforms in Platform Options</a:t>
            </a:r>
          </a:p>
        </p:txBody>
      </p:sp>
      <p:sp>
        <p:nvSpPr>
          <p:cNvPr id="7" name="Rectangle 6"/>
          <p:cNvSpPr/>
          <p:nvPr/>
        </p:nvSpPr>
        <p:spPr>
          <a:xfrm>
            <a:off x="5029200" y="6118718"/>
            <a:ext cx="838200" cy="309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18288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0480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716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fsim_af_clas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5261</TotalTime>
  <Words>1059</Words>
  <Application>Microsoft Office PowerPoint</Application>
  <PresentationFormat>On-screen Show (4:3)</PresentationFormat>
  <Paragraphs>155</Paragraphs>
  <Slides>29</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1_afsim_af_class</vt:lpstr>
      <vt:lpstr>PowerPoint Presentation</vt:lpstr>
      <vt:lpstr>Learning Objectives</vt:lpstr>
      <vt:lpstr>Current scenario</vt:lpstr>
      <vt:lpstr>When in doubt, search the Documentation</vt:lpstr>
      <vt:lpstr>Predefined Mover Types</vt:lpstr>
      <vt:lpstr>WSF_AIR_MOVER</vt:lpstr>
      <vt:lpstr>Add movers onto platform types</vt:lpstr>
      <vt:lpstr>Editing a Platform Part</vt:lpstr>
      <vt:lpstr>Adding a route to a platform</vt:lpstr>
      <vt:lpstr>Add a route to the car</vt:lpstr>
      <vt:lpstr>What Happens?</vt:lpstr>
      <vt:lpstr>Add a new point</vt:lpstr>
      <vt:lpstr>Bring the car north out of Floridistan</vt:lpstr>
      <vt:lpstr>Give the bomber a route</vt:lpstr>
      <vt:lpstr>Route Browser</vt:lpstr>
      <vt:lpstr>Give the Carrier a Loitering Route</vt:lpstr>
      <vt:lpstr>Give the Carrier a Loitering Route</vt:lpstr>
      <vt:lpstr>Give the Carrier a Loitering Route</vt:lpstr>
      <vt:lpstr>Give the Carrier a Loitering Route</vt:lpstr>
      <vt:lpstr>Now we have movement!</vt:lpstr>
      <vt:lpstr>Running in Warlock</vt:lpstr>
      <vt:lpstr>Real Time</vt:lpstr>
      <vt:lpstr>Controls</vt:lpstr>
      <vt:lpstr>Platform Movement</vt:lpstr>
      <vt:lpstr>Warlock is virtual</vt:lpstr>
      <vt:lpstr>Return To Route</vt:lpstr>
      <vt:lpstr>Play around in Warlock</vt:lpstr>
      <vt:lpstr>Learning Objectives</vt:lpstr>
      <vt:lpstr>PowerPoint Presentation</vt:lpstr>
    </vt:vector>
  </TitlesOfParts>
  <Company>Infoscitex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Framework for Simulation, Integration and Modeling (AFSIM) Movers Presentation</dc:title>
  <dc:creator>Miller, Lawrence</dc:creator>
  <cp:lastModifiedBy>Miller, Lawrence</cp:lastModifiedBy>
  <cp:revision>729</cp:revision>
  <cp:lastPrinted>2019-01-03T19:29:19Z</cp:lastPrinted>
  <dcterms:created xsi:type="dcterms:W3CDTF">2012-03-21T14:48:14Z</dcterms:created>
  <dcterms:modified xsi:type="dcterms:W3CDTF">2022-01-04T22:05:23Z</dcterms:modified>
</cp:coreProperties>
</file>