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7"/>
  </p:notesMasterIdLst>
  <p:handoutMasterIdLst>
    <p:handoutMasterId r:id="rId38"/>
  </p:handoutMasterIdLst>
  <p:sldIdLst>
    <p:sldId id="379" r:id="rId2"/>
    <p:sldId id="400" r:id="rId3"/>
    <p:sldId id="402" r:id="rId4"/>
    <p:sldId id="298" r:id="rId5"/>
    <p:sldId id="403" r:id="rId6"/>
    <p:sldId id="404" r:id="rId7"/>
    <p:sldId id="373" r:id="rId8"/>
    <p:sldId id="374" r:id="rId9"/>
    <p:sldId id="393" r:id="rId10"/>
    <p:sldId id="375" r:id="rId11"/>
    <p:sldId id="353" r:id="rId12"/>
    <p:sldId id="405" r:id="rId13"/>
    <p:sldId id="406" r:id="rId14"/>
    <p:sldId id="313" r:id="rId15"/>
    <p:sldId id="407" r:id="rId16"/>
    <p:sldId id="364" r:id="rId17"/>
    <p:sldId id="372" r:id="rId18"/>
    <p:sldId id="383" r:id="rId19"/>
    <p:sldId id="322" r:id="rId20"/>
    <p:sldId id="380" r:id="rId21"/>
    <p:sldId id="324" r:id="rId22"/>
    <p:sldId id="365" r:id="rId23"/>
    <p:sldId id="366" r:id="rId24"/>
    <p:sldId id="367" r:id="rId25"/>
    <p:sldId id="368" r:id="rId26"/>
    <p:sldId id="333" r:id="rId27"/>
    <p:sldId id="398" r:id="rId28"/>
    <p:sldId id="399" r:id="rId29"/>
    <p:sldId id="389" r:id="rId30"/>
    <p:sldId id="408" r:id="rId31"/>
    <p:sldId id="409" r:id="rId32"/>
    <p:sldId id="410" r:id="rId33"/>
    <p:sldId id="396" r:id="rId34"/>
    <p:sldId id="401" r:id="rId35"/>
    <p:sldId id="289" r:id="rId36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86"/>
    <a:srgbClr val="000086"/>
    <a:srgbClr val="0000AF"/>
    <a:srgbClr val="00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1" autoAdjust="0"/>
    <p:restoredTop sz="69419" autoAdjust="0"/>
  </p:normalViewPr>
  <p:slideViewPr>
    <p:cSldViewPr>
      <p:cViewPr varScale="1">
        <p:scale>
          <a:sx n="110" d="100"/>
          <a:sy n="110" d="100"/>
        </p:scale>
        <p:origin x="31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1123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Graduated</a:t>
            </a:r>
            <a:r>
              <a:rPr lang="en-US" b="1" baseline="0" dirty="0" smtClean="0"/>
              <a:t> Lethality (interpolated)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225885826771655E-2"/>
          <c:y val="0.11573449803149607"/>
          <c:w val="0.9277741141732283"/>
          <c:h val="0.689982037401574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0.6</c:v>
                </c:pt>
                <c:pt idx="6">
                  <c:v>0.6</c:v>
                </c:pt>
                <c:pt idx="7">
                  <c:v>0.4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51-4026-90F7-D17B980AC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3514088"/>
        <c:axId val="383513760"/>
      </c:lineChart>
      <c:catAx>
        <c:axId val="383514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13760"/>
        <c:crosses val="autoZero"/>
        <c:auto val="1"/>
        <c:lblAlgn val="ctr"/>
        <c:lblOffset val="100"/>
        <c:noMultiLvlLbl val="0"/>
      </c:catAx>
      <c:valAx>
        <c:axId val="3835137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514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6082DA6B-521D-4FD2-BD58-1BF98794B72E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A60641D3-F5A9-47A8-AC60-EBB68AC8CA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4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8C1E02C-A8CB-459F-B8F3-3D39C1EB9B6C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41E7DBF-7B58-40E6-B8B1-53C342FCA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6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  <a:p>
            <a:r>
              <a:rPr lang="en-US" baseline="0" dirty="0" smtClean="0"/>
              <a:t>This Lesson should take about 1.5 hours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You can give multiple radii and pk.  Discrete is default, but you can use the command ‘interpolated’ to gradually reduce the PK from one radius to the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shows</a:t>
            </a:r>
            <a:r>
              <a:rPr lang="en-US" baseline="0" dirty="0" smtClean="0"/>
              <a:t> the parts brought together. It also has the quantity 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WHAT IS PUT ON THE PLATFORM.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We’re still teaching an example here and not actually typing anything in our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the weapon</a:t>
            </a:r>
            <a:r>
              <a:rPr lang="en-US" baseline="0" dirty="0" smtClean="0"/>
              <a:t> is instantiated on the platform. Twice.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many shots can this platform take?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2 from “</a:t>
            </a:r>
            <a:r>
              <a:rPr lang="en-US" baseline="0" dirty="0" err="1" smtClean="0"/>
              <a:t>ata</a:t>
            </a:r>
            <a:r>
              <a:rPr lang="en-US" baseline="0" dirty="0" smtClean="0"/>
              <a:t>”, and 10 from “</a:t>
            </a:r>
            <a:r>
              <a:rPr lang="en-US" baseline="0" dirty="0" err="1" smtClean="0"/>
              <a:t>ata_more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Adding multiple weapons of the same type to a platform allows us to shoot multiple targets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</a:t>
            </a:r>
            <a:r>
              <a:rPr lang="en-US" baseline="0" dirty="0" smtClean="0"/>
              <a:t> of a jammer weapon. It is implicit.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9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do stuff! </a:t>
            </a:r>
          </a:p>
          <a:p>
            <a:endParaRPr lang="en-US" dirty="0" smtClean="0"/>
          </a:p>
          <a:p>
            <a:r>
              <a:rPr lang="en-US" dirty="0" smtClean="0"/>
              <a:t>Go to the bomber</a:t>
            </a:r>
            <a:r>
              <a:rPr lang="en-US" baseline="0" dirty="0" smtClean="0"/>
              <a:t>.txt file. We’re going to put a weapon on it.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are we including the file here? Because when we go to use this platform in another model, this will serve as a reminder to bring this file along too.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could put this included file in the setup.txt file, but then the connection would be lost.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want to talk about </a:t>
            </a:r>
            <a:r>
              <a:rPr lang="en-US" baseline="0" dirty="0" err="1" smtClean="0"/>
              <a:t>include_once</a:t>
            </a:r>
            <a:r>
              <a:rPr lang="en-US" baseline="0" dirty="0" smtClean="0"/>
              <a:t> vs. include, now is the time. I wait until someone asks, but this often prompts the question. </a:t>
            </a:r>
          </a:p>
          <a:p>
            <a:r>
              <a:rPr lang="en-US" baseline="0" dirty="0" smtClean="0"/>
              <a:t>BTW, this is also why we are using </a:t>
            </a:r>
            <a:r>
              <a:rPr lang="en-US" baseline="0" dirty="0" err="1" smtClean="0"/>
              <a:t>include_once</a:t>
            </a:r>
            <a:r>
              <a:rPr lang="en-US" baseline="0" dirty="0" smtClean="0"/>
              <a:t>. If we had another platform that is using this weapon, we want the file called only one time. Each file creates (or defines) a weapon object class (and a platform type). If it was included twice, AFSIM would blow up.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6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can be very</a:t>
            </a:r>
            <a:r>
              <a:rPr lang="en-US" baseline="0" dirty="0" smtClean="0"/>
              <a:t> useful and time-saving, but also very dangerous.  If you put all your models in the same directory, you can create multiple different scenarios that all point to and use the same models.</a:t>
            </a:r>
          </a:p>
          <a:p>
            <a:r>
              <a:rPr lang="en-US" baseline="0" dirty="0" smtClean="0"/>
              <a:t>Be careful though, because if you edit one of those models when working on one scenario, you can break a different scenario.  </a:t>
            </a:r>
          </a:p>
          <a:p>
            <a:r>
              <a:rPr lang="en-US" baseline="0" dirty="0" smtClean="0"/>
              <a:t>I prefer to just pull all the models I want to use locally.  That way, if I want to change one, I can do so knowing I won’t break anything else.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88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beginning</a:t>
            </a:r>
            <a:r>
              <a:rPr lang="en-US" baseline="0" dirty="0" smtClean="0"/>
              <a:t> of the file: the radar signature and the aero block.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Yes, it’s ok to use m^2 and m2. The next slide leads to that.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if you right click commands, you can select “command documentation” and this will bring up the ‘context help menu.’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allowed formatting </a:t>
            </a:r>
            <a:r>
              <a:rPr lang="en-US" b="1" i="1" baseline="0" dirty="0" smtClean="0"/>
              <a:t>IN COMMANDS </a:t>
            </a:r>
            <a:r>
              <a:rPr lang="en-US" baseline="0" dirty="0" smtClean="0"/>
              <a:t>are shown on this page.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get to scripting, everything is in MKS – meters, kilograms and seconds. There are methods to do the common conversions.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weapon platform type.</a:t>
            </a:r>
            <a:r>
              <a:rPr lang="en-US" baseline="0" dirty="0" smtClean="0"/>
              <a:t> It uses the signature and aero defined previously.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Yes, this is the same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7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“boom” for this weapon. Again, it is using spherical lethality. The shape of this is shown in the next</a:t>
            </a:r>
            <a:r>
              <a:rPr lang="en-US" baseline="0" dirty="0" smtClean="0"/>
              <a:t> slide.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a reminder, the weapon effect is an attribute, not an object class. Yes, it looks just like an object class. It’s not my fault.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We’re going to blow</a:t>
            </a:r>
            <a:r>
              <a:rPr lang="en-US" baseline="0" dirty="0"/>
              <a:t> stuff up. </a:t>
            </a:r>
          </a:p>
          <a:p>
            <a:pPr>
              <a:spcBef>
                <a:spcPct val="0"/>
              </a:spcBef>
            </a:pPr>
            <a:endParaRPr lang="en-US" baseline="0" dirty="0"/>
          </a:p>
          <a:p>
            <a:pPr>
              <a:spcBef>
                <a:spcPct val="0"/>
              </a:spcBef>
            </a:pPr>
            <a:r>
              <a:rPr lang="en-US" baseline="0" dirty="0"/>
              <a:t>And we’ll see the beginning of scripting. </a:t>
            </a: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C2B6BC-040F-4878-BFE0-3A4A5E449E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0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brings it all together. The platform type</a:t>
            </a:r>
            <a:r>
              <a:rPr lang="en-US" baseline="0" dirty="0" smtClean="0"/>
              <a:t> and the weapon effects that are defined above.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adds an “aux data” element to it. Aux Data is a way to put “post-it” notes on something.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mention that there is no quantity mentioned, so it must be put in the instantiation.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instantiation of the weapon</a:t>
            </a:r>
            <a:r>
              <a:rPr lang="en-US" baseline="0" dirty="0" smtClean="0"/>
              <a:t> on the platform.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Running it doesn’t cause them to be fired. But it does provide a good check to see if everything else is good.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track command allows us to pre-brief a target. </a:t>
            </a:r>
          </a:p>
          <a:p>
            <a:endParaRPr lang="en-US" dirty="0" smtClean="0"/>
          </a:p>
          <a:p>
            <a:pPr defTabSz="912937">
              <a:defRPr/>
            </a:pPr>
            <a:r>
              <a:rPr lang="en-US" dirty="0" smtClean="0"/>
              <a:t>Note:</a:t>
            </a:r>
            <a:r>
              <a:rPr lang="en-US" baseline="0" dirty="0" smtClean="0"/>
              <a:t>  this is only pre-briefing a target.  We are not actually tracking the target using any sensor yet.  We will get into Tracks in AFSIM later.</a:t>
            </a:r>
          </a:p>
          <a:p>
            <a:pPr defTabSz="912937">
              <a:defRPr/>
            </a:pPr>
            <a:endParaRPr lang="en-US" baseline="0" dirty="0" smtClean="0"/>
          </a:p>
          <a:p>
            <a:pPr defTabSz="912937">
              <a:defRPr/>
            </a:pPr>
            <a:r>
              <a:rPr lang="en-US" baseline="0" dirty="0" smtClean="0"/>
              <a:t>Pre-briefed tracks might be useful when firing upon a stationary ground target.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WARNING:  when</a:t>
            </a:r>
            <a:r>
              <a:rPr lang="en-US" baseline="0" dirty="0" smtClean="0"/>
              <a:t> pre-briefing a track from one platform to another, the platform being “tracked” must be instantiated first in the simulation</a:t>
            </a:r>
          </a:p>
          <a:p>
            <a:r>
              <a:rPr lang="en-US" baseline="0" dirty="0" smtClean="0"/>
              <a:t>This unfortunately prevents us from having two platforms pre-brief tracks to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3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we pre-brief</a:t>
            </a:r>
            <a:r>
              <a:rPr lang="en-US" baseline="0" dirty="0" smtClean="0"/>
              <a:t> the tracks. This must be done on bomber.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when using this form, the platform must be instantiated before this command is used. </a:t>
            </a:r>
          </a:p>
          <a:p>
            <a:r>
              <a:rPr lang="en-US" baseline="0" dirty="0" smtClean="0"/>
              <a:t>Order matters when you include your platforms.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this is a track “block” written out in a single line.  This is OK to 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3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execute command lets us run some script, based on timing.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the </a:t>
            </a:r>
            <a:r>
              <a:rPr lang="en-US" baseline="0" dirty="0" err="1" smtClean="0"/>
              <a:t>at_interval</a:t>
            </a:r>
            <a:r>
              <a:rPr lang="en-US" baseline="0" dirty="0" smtClean="0"/>
              <a:t> version randomly starts sometime in the interval. If you insist on something happening at a given time, you need to use </a:t>
            </a:r>
            <a:r>
              <a:rPr lang="en-US" baseline="0" dirty="0" err="1" smtClean="0"/>
              <a:t>on_update</a:t>
            </a:r>
            <a:r>
              <a:rPr lang="en-US" baseline="0" dirty="0" smtClean="0"/>
              <a:t> in a processor. Or get the CCB to add an “absolute” option to it….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9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will cause it to fire. </a:t>
            </a:r>
          </a:p>
          <a:p>
            <a:endParaRPr lang="en-US" dirty="0" smtClean="0"/>
          </a:p>
          <a:p>
            <a:r>
              <a:rPr lang="en-US" dirty="0" smtClean="0"/>
              <a:t>“Weapon” is actually a platform</a:t>
            </a:r>
            <a:r>
              <a:rPr lang="en-US" baseline="0" dirty="0" smtClean="0"/>
              <a:t> method, and should be </a:t>
            </a:r>
            <a:r>
              <a:rPr lang="en-US" baseline="0" dirty="0" err="1" smtClean="0"/>
              <a:t>PLATFORM.Weapon</a:t>
            </a:r>
            <a:r>
              <a:rPr lang="en-US" baseline="0" dirty="0" smtClean="0"/>
              <a:t>. It returns a pointer to a weapon on the platform. 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FireSalvo</a:t>
            </a:r>
            <a:r>
              <a:rPr lang="en-US" baseline="0" dirty="0" smtClean="0"/>
              <a:t>” is a weapon method. It needs two parameters, a track and a quantity. The quantity is easy – it’s 2. 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MasterTrackList</a:t>
            </a:r>
            <a:r>
              <a:rPr lang="en-US" baseline="0" dirty="0" smtClean="0"/>
              <a:t>” is another platform method, and really should be “</a:t>
            </a:r>
            <a:r>
              <a:rPr lang="en-US" baseline="0" dirty="0" err="1" smtClean="0"/>
              <a:t>PLATFORM.MasterTrackList</a:t>
            </a:r>
            <a:r>
              <a:rPr lang="en-US" baseline="0" dirty="0" smtClean="0"/>
              <a:t>”. </a:t>
            </a:r>
          </a:p>
          <a:p>
            <a:r>
              <a:rPr lang="en-US" baseline="0" dirty="0" smtClean="0"/>
              <a:t>“</a:t>
            </a:r>
            <a:r>
              <a:rPr lang="en-US" baseline="0" dirty="0" err="1" smtClean="0"/>
              <a:t>TrackEntry</a:t>
            </a:r>
            <a:r>
              <a:rPr lang="en-US" baseline="0" dirty="0" smtClean="0"/>
              <a:t>” pulls the specific entry in the master track list.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everything counts from zero in AFSIM. With on exception – platform ID numbers. They start with 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line 16 gets a weapon, and tells it to fire twice at the first (zeroth) track. </a:t>
            </a:r>
          </a:p>
          <a:p>
            <a:r>
              <a:rPr lang="en-US" baseline="0" dirty="0" smtClean="0"/>
              <a:t>Line 17 gets that same weapon, and tells it to fire twice at the second (</a:t>
            </a:r>
            <a:r>
              <a:rPr lang="en-US" baseline="0" dirty="0" err="1" smtClean="0"/>
              <a:t>oneth</a:t>
            </a:r>
            <a:r>
              <a:rPr lang="en-US" baseline="0" dirty="0" smtClean="0"/>
              <a:t>) track.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this is in the platform definition, it will work, as long as there are two things in the master track list, regardless of the actual contents. </a:t>
            </a:r>
          </a:p>
          <a:p>
            <a:endParaRPr lang="en-US" baseline="0" dirty="0" smtClean="0"/>
          </a:p>
          <a:p>
            <a:pPr defTabSz="912937">
              <a:defRPr/>
            </a:pPr>
            <a:r>
              <a:rPr lang="en-US" baseline="0" dirty="0" smtClean="0"/>
              <a:t>WARNING:  if you’re using autocomplete (ctrl + space), be careful to select ‘</a:t>
            </a:r>
            <a:r>
              <a:rPr lang="en-US" baseline="0" dirty="0" err="1" smtClean="0"/>
              <a:t>MasterTrackList</a:t>
            </a:r>
            <a:r>
              <a:rPr lang="en-US" baseline="0" dirty="0" smtClean="0"/>
              <a:t>’ and not ‘</a:t>
            </a:r>
            <a:r>
              <a:rPr lang="en-US" baseline="0" dirty="0" err="1" smtClean="0"/>
              <a:t>MasterRawTrackList</a:t>
            </a:r>
            <a:r>
              <a:rPr lang="en-US" baseline="0" dirty="0" smtClean="0"/>
              <a:t>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have a dead tank.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not, find out why. You can’t continue until everyone is caught up.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2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option is to write</a:t>
            </a:r>
            <a:r>
              <a:rPr lang="en-US" baseline="0" dirty="0" smtClean="0"/>
              <a:t> two different execute blocks to fire at our two targets at different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1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1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weapons make new platforms in the simulation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Implicit weapons just reach out and touch.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2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8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  <a:r>
              <a:rPr lang="en-US" baseline="0" dirty="0" smtClean="0"/>
              <a:t>  We cannot select more weapons than we have available to fire.  Also, you can just type the number of a track, but if the track number doesn’t exist, nothing will happen when you click ‘Fire’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9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looks like a bunch, but it all goes together. 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C2B6BC-040F-4878-BFE0-3A4A5E449E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72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are the parts to define a new weapon object class.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define a platform type. They typically have movers (but don’t have to – what happens if they don’t?), icons, etc. They can have </a:t>
            </a:r>
            <a:r>
              <a:rPr lang="en-US" baseline="0" dirty="0" err="1" smtClean="0"/>
              <a:t>comms</a:t>
            </a:r>
            <a:r>
              <a:rPr lang="en-US" baseline="0" dirty="0" smtClean="0"/>
              <a:t> and sensors. They can have processors to make decisions. They can have weapons – why? (</a:t>
            </a:r>
            <a:r>
              <a:rPr lang="en-US" baseline="0" dirty="0" err="1" smtClean="0"/>
              <a:t>submunitions</a:t>
            </a:r>
            <a:r>
              <a:rPr lang="en-US" baseline="0" dirty="0" smtClean="0"/>
              <a:t>, MIRVS, airbases/aircraft carriers).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special processors – tracker and fuse. Perfect tracker works on truth, and produces a miss distance around a millimeter. Fuse causes it to blow up, and defines time of flight.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Weapon effects is the boom. This is an attribute, not a object class (looks just like one….) Because it is an attribute, it can be overwritten.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platform type and the effect are brought together into the weapon object class. You can add other things, such as quantity. THIS IS WHAT IS INSTANTIATED ON THE PLATFORM!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image will be on all of the remaining charts, as a point of reference.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5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 of</a:t>
            </a:r>
            <a:r>
              <a:rPr lang="en-US" baseline="0" dirty="0" smtClean="0"/>
              <a:t> a platform type – it has a mover, and a perfect tracker, and a fuse.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if this has the kinematics, it WILL hit the target. This is important on the next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1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weapon effect. It uses spherical lethality.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this with the previous platform, if it can get there, it will kill its target.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Special Note: You can attach a weapon effect in the weapon block, or on the launched platform type.  </a:t>
            </a:r>
          </a:p>
          <a:p>
            <a:r>
              <a:rPr lang="en-US" baseline="0" dirty="0" smtClean="0"/>
              <a:t>For incidental damage to work in distributed operations, you need to define the weapon effect to the launched platform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shows</a:t>
            </a:r>
            <a:r>
              <a:rPr lang="en-US" baseline="0" dirty="0" smtClean="0"/>
              <a:t> how different values of the exponent on the spherical lethality affect the shape of the curve.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 platform: Damage Factor = 1, dead.  Default damage factor is 0, but can be changed with </a:t>
            </a:r>
            <a:r>
              <a:rPr lang="en-US" baseline="0" dirty="0" err="1" smtClean="0"/>
              <a:t>initial_damage_factor</a:t>
            </a:r>
            <a:r>
              <a:rPr lang="en-US" baseline="0" dirty="0" smtClean="0"/>
              <a:t> command.  Damage factor is cumulative across hits!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previously</a:t>
            </a:r>
            <a:r>
              <a:rPr lang="en-US" baseline="0" dirty="0" smtClean="0"/>
              <a:t> defined effect, it is a straight line from 1000 to 1200 meters.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9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prefer to use graduated</a:t>
            </a:r>
            <a:r>
              <a:rPr lang="en-US" baseline="0" dirty="0" smtClean="0"/>
              <a:t> lethality – you can specify steps. This works really well with a perfect tracker, if you have a known PK value.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if you know that the general PK is 0.75, if the weapon can reach the target, then you can use the red line to give you that effect.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1E7DBF-7B58-40E6-B8B1-53C342FCA62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3135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892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258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5497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629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6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38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9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332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54632" y="291530"/>
            <a:ext cx="1160339" cy="588639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0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8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AFSIM User Training</a:t>
            </a:r>
          </a:p>
          <a:p>
            <a:r>
              <a:rPr lang="en-US" smtClean="0"/>
              <a:t> 5 – Weapons and Execute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13111760"/>
              </p:ext>
            </p:extLst>
          </p:nvPr>
        </p:nvGraphicFramePr>
        <p:xfrm>
          <a:off x="1524000" y="114173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Graduated Lethality</a:t>
            </a:r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31330" y="4801603"/>
            <a:ext cx="1774825" cy="1162050"/>
            <a:chOff x="4116" y="1020"/>
            <a:chExt cx="1118" cy="732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6678930" y="5382628"/>
            <a:ext cx="952500" cy="800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08660" y="4645512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True Distance From Target (m)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168895" y="27892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Probability of Kill (PK)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395" y="5016039"/>
            <a:ext cx="3927835" cy="1351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9100" y="4743450"/>
            <a:ext cx="4517335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3: Create a “weapon”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143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Weapon Example: Explicit Weapon</a:t>
            </a:r>
          </a:p>
          <a:p>
            <a:pPr lvl="1"/>
            <a:r>
              <a:rPr lang="en-US" dirty="0" smtClean="0"/>
              <a:t>Create a unique weapon object class</a:t>
            </a:r>
          </a:p>
          <a:p>
            <a:pPr lvl="2"/>
            <a:r>
              <a:rPr lang="en-US" dirty="0" smtClean="0"/>
              <a:t>This will be attached to a platform as a platform part</a:t>
            </a:r>
          </a:p>
          <a:p>
            <a:pPr lvl="2"/>
            <a:r>
              <a:rPr lang="en-US" dirty="0" smtClean="0"/>
              <a:t>Multiple weapons can be attached to the same platform</a:t>
            </a:r>
          </a:p>
          <a:p>
            <a:pPr lvl="1"/>
            <a:r>
              <a:rPr lang="en-US" dirty="0" smtClean="0"/>
              <a:t>The weapon class created is derived from another class</a:t>
            </a:r>
          </a:p>
          <a:p>
            <a:pPr lvl="2"/>
            <a:r>
              <a:rPr lang="en-US" dirty="0" smtClean="0"/>
              <a:t>WSF_EXPLICIT_WEAPON is used if the launched platform type is released from the launching platform</a:t>
            </a:r>
          </a:p>
          <a:p>
            <a:pPr lvl="1"/>
            <a:r>
              <a:rPr lang="en-US" dirty="0" smtClean="0"/>
              <a:t>A weapon object contains </a:t>
            </a:r>
          </a:p>
          <a:p>
            <a:pPr lvl="2"/>
            <a:r>
              <a:rPr lang="en-US" dirty="0" smtClean="0"/>
              <a:t>Launched platform type</a:t>
            </a:r>
          </a:p>
          <a:p>
            <a:pPr lvl="2"/>
            <a:r>
              <a:rPr lang="en-US" dirty="0" smtClean="0"/>
              <a:t>Weapon effects</a:t>
            </a:r>
          </a:p>
          <a:p>
            <a:pPr lvl="2"/>
            <a:r>
              <a:rPr lang="en-US" dirty="0" smtClean="0"/>
              <a:t>Quantity (optional) 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838200" y="4953000"/>
            <a:ext cx="1774825" cy="1162050"/>
            <a:chOff x="3509" y="2388"/>
            <a:chExt cx="1118" cy="732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509" y="2388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52" y="240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304925" y="4991100"/>
            <a:ext cx="1047750" cy="10858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3950" y="2914438"/>
            <a:ext cx="43538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4: Load the “weapon”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600203"/>
            <a:ext cx="4611829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Weapon Example: Instantiation on a Platform</a:t>
            </a:r>
          </a:p>
          <a:p>
            <a:pPr lvl="1"/>
            <a:r>
              <a:rPr lang="en-US" sz="2000" dirty="0" smtClean="0"/>
              <a:t>A weapon is a platform part</a:t>
            </a:r>
          </a:p>
          <a:p>
            <a:pPr lvl="2"/>
            <a:r>
              <a:rPr lang="en-US" sz="1800" dirty="0" smtClean="0"/>
              <a:t>Weapon block adds the weapon to the platform</a:t>
            </a:r>
          </a:p>
          <a:p>
            <a:pPr lvl="2"/>
            <a:r>
              <a:rPr lang="en-US" sz="1800" dirty="0" smtClean="0"/>
              <a:t>Can be added to </a:t>
            </a:r>
            <a:r>
              <a:rPr lang="en-US" sz="1800" dirty="0" err="1" smtClean="0"/>
              <a:t>platform_type</a:t>
            </a:r>
            <a:r>
              <a:rPr lang="en-US" sz="1800" dirty="0" smtClean="0"/>
              <a:t> or platform</a:t>
            </a:r>
          </a:p>
          <a:p>
            <a:pPr lvl="1"/>
            <a:r>
              <a:rPr lang="en-US" sz="2000" dirty="0" smtClean="0"/>
              <a:t>Quantity is an attribute, which can be changed on instantiation</a:t>
            </a:r>
          </a:p>
          <a:p>
            <a:pPr lvl="1"/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0" y="1371600"/>
            <a:ext cx="1943100" cy="1162050"/>
            <a:chOff x="5943600" y="1371600"/>
            <a:chExt cx="1943100" cy="1162050"/>
          </a:xfrm>
        </p:grpSpPr>
        <p:grpSp>
          <p:nvGrpSpPr>
            <p:cNvPr id="22" name="Group 31"/>
            <p:cNvGrpSpPr>
              <a:grpSpLocks/>
            </p:cNvGrpSpPr>
            <p:nvPr/>
          </p:nvGrpSpPr>
          <p:grpSpPr bwMode="auto">
            <a:xfrm>
              <a:off x="5943600" y="1371600"/>
              <a:ext cx="1774825" cy="1162050"/>
              <a:chOff x="4284" y="3372"/>
              <a:chExt cx="1118" cy="732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4284" y="3372"/>
                <a:ext cx="1118" cy="732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hlink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24" name="Picture 3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21" y="3390"/>
                <a:ext cx="1041" cy="69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7105650" y="1504950"/>
              <a:ext cx="781050" cy="82867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Jammer </a:t>
            </a:r>
            <a:r>
              <a:rPr lang="en-US" dirty="0" smtClean="0"/>
              <a:t>Weapon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" y="1446168"/>
            <a:ext cx="4334005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Weapon Example: Jammer</a:t>
            </a:r>
          </a:p>
          <a:p>
            <a:pPr lvl="1"/>
            <a:r>
              <a:rPr lang="en-US" sz="1800" dirty="0" smtClean="0"/>
              <a:t>The weapon block creates a weapon object class</a:t>
            </a:r>
          </a:p>
          <a:p>
            <a:pPr lvl="2"/>
            <a:r>
              <a:rPr lang="en-US" sz="1600" dirty="0" smtClean="0"/>
              <a:t>Similar to explicit weapon</a:t>
            </a:r>
          </a:p>
          <a:p>
            <a:pPr lvl="1"/>
            <a:r>
              <a:rPr lang="en-US" sz="1800" dirty="0" smtClean="0"/>
              <a:t>Can be put on a platform as a platform part</a:t>
            </a:r>
          </a:p>
          <a:p>
            <a:pPr lvl="2"/>
            <a:r>
              <a:rPr lang="en-US" sz="1600" dirty="0" smtClean="0"/>
              <a:t>Can be added to </a:t>
            </a:r>
            <a:r>
              <a:rPr lang="en-US" sz="1600" dirty="0" err="1" smtClean="0"/>
              <a:t>platform_type</a:t>
            </a:r>
            <a:r>
              <a:rPr lang="en-US" sz="1600" dirty="0" smtClean="0"/>
              <a:t> or platform</a:t>
            </a:r>
          </a:p>
          <a:p>
            <a:pPr lvl="1"/>
            <a:r>
              <a:rPr lang="en-US" sz="1800" dirty="0" smtClean="0"/>
              <a:t>Does not have “quantity” per 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14254" y="1345006"/>
            <a:ext cx="1774825" cy="1162050"/>
            <a:chOff x="1075657" y="5108909"/>
            <a:chExt cx="1774825" cy="1162050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1075657" y="5108909"/>
              <a:ext cx="1774825" cy="1162050"/>
              <a:chOff x="3509" y="2388"/>
              <a:chExt cx="1118" cy="732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09" y="2388"/>
                <a:ext cx="1118" cy="732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accent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52" y="2406"/>
                <a:ext cx="1041" cy="6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600200" y="5174581"/>
              <a:ext cx="1047750" cy="1085850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105150"/>
            <a:ext cx="4657725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1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3" y="4299466"/>
            <a:ext cx="48006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a weapon definition file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Steps to include a new weapon file:</a:t>
            </a:r>
          </a:p>
          <a:p>
            <a:pPr lvl="1"/>
            <a:r>
              <a:rPr lang="en-US" dirty="0" smtClean="0"/>
              <a:t>In the “bomber.txt” file in Wizard, above the “</a:t>
            </a:r>
            <a:r>
              <a:rPr lang="en-US" dirty="0" err="1" smtClean="0"/>
              <a:t>platform_type</a:t>
            </a:r>
            <a:r>
              <a:rPr lang="en-US" dirty="0" smtClean="0"/>
              <a:t>” line, add the following line</a:t>
            </a:r>
          </a:p>
          <a:p>
            <a:pPr lvl="2"/>
            <a:r>
              <a:rPr lang="en-US" dirty="0" smtClean="0"/>
              <a:t> “</a:t>
            </a:r>
            <a:r>
              <a:rPr lang="en-US" dirty="0" err="1" smtClean="0"/>
              <a:t>include_once</a:t>
            </a:r>
            <a:r>
              <a:rPr lang="en-US" dirty="0" smtClean="0"/>
              <a:t> weapons/</a:t>
            </a:r>
            <a:r>
              <a:rPr lang="en-US" dirty="0" err="1" smtClean="0"/>
              <a:t>agm</a:t>
            </a:r>
            <a:r>
              <a:rPr lang="en-US" dirty="0" smtClean="0"/>
              <a:t>/red_gps_bomb_1.txt”</a:t>
            </a:r>
          </a:p>
          <a:p>
            <a:pPr lvl="1"/>
            <a:r>
              <a:rPr lang="en-US" dirty="0" smtClean="0"/>
              <a:t>This file exists in a models library</a:t>
            </a:r>
          </a:p>
          <a:p>
            <a:endParaRPr lang="en-US" dirty="0" smtClean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029200" y="3962400"/>
            <a:ext cx="3926180" cy="2286000"/>
            <a:chOff x="2676" y="1608"/>
            <a:chExt cx="1118" cy="732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19" y="162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676" y="1608"/>
              <a:ext cx="1118" cy="732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288380" y="3945536"/>
            <a:ext cx="1828800" cy="2379064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061" y="4842115"/>
            <a:ext cx="3798347" cy="33948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6250" y="3930134"/>
            <a:ext cx="227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platforms/bomber.txt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uiExpand="1" build="p"/>
      <p:bldP spid="10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50426" y="2807732"/>
            <a:ext cx="6918331" cy="3194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file_path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2160" y="3338664"/>
            <a:ext cx="2438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2233" y="1343145"/>
            <a:ext cx="8077200" cy="2286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 a </a:t>
            </a:r>
            <a:r>
              <a:rPr lang="en-US" sz="2000" dirty="0" err="1" smtClean="0"/>
              <a:t>file_path</a:t>
            </a:r>
            <a:r>
              <a:rPr lang="en-US" sz="2000" dirty="0" smtClean="0"/>
              <a:t> to our models library in floridistan.txt</a:t>
            </a:r>
          </a:p>
          <a:p>
            <a:r>
              <a:rPr lang="en-US" sz="2000" dirty="0" smtClean="0"/>
              <a:t>This should allow Wizard to find our weapon file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23092" y="2438400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floridistan.txt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6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4800" y="4495800"/>
            <a:ext cx="2514600" cy="1628775"/>
            <a:chOff x="2676" y="1608"/>
            <a:chExt cx="1118" cy="732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9" y="162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676" y="1608"/>
              <a:ext cx="1118" cy="732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28600" y="4343400"/>
            <a:ext cx="1143000" cy="1390650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RED_GPS_BOMB_1 Attributes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Radar signature</a:t>
            </a:r>
          </a:p>
          <a:p>
            <a:r>
              <a:rPr lang="en-US" dirty="0" smtClean="0"/>
              <a:t>Aero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07321" y="2099787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weapons/</a:t>
            </a:r>
            <a:r>
              <a:rPr lang="en-US" dirty="0" err="1" smtClean="0"/>
              <a:t>agm</a:t>
            </a:r>
            <a:r>
              <a:rPr lang="en-US" dirty="0" smtClean="0"/>
              <a:t>/red_gps_bomb_1.txt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29" y="2501688"/>
            <a:ext cx="5410200" cy="3580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Unit 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09274" y="1230871"/>
            <a:ext cx="492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/>
              <a:t>Documentation </a:t>
            </a:r>
            <a:r>
              <a:rPr lang="en-US" dirty="0" smtClean="0"/>
              <a:t>search: “Argument Types”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9849" y="3429000"/>
            <a:ext cx="3924300" cy="300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4648200"/>
            <a:ext cx="230505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4" y="1656986"/>
            <a:ext cx="3067050" cy="163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" y="2280873"/>
            <a:ext cx="2143125" cy="39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944" y="67893"/>
            <a:ext cx="6629400" cy="1143000"/>
          </a:xfrm>
        </p:spPr>
        <p:txBody>
          <a:bodyPr/>
          <a:lstStyle/>
          <a:p>
            <a:r>
              <a:rPr lang="en-US" dirty="0"/>
              <a:t>RED_GPS_BOMB_1 </a:t>
            </a:r>
            <a:r>
              <a:rPr lang="en-US" dirty="0" smtClean="0"/>
              <a:t>Platform Type Definition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3"/>
            <a:ext cx="2819400" cy="2895597"/>
          </a:xfrm>
        </p:spPr>
        <p:txBody>
          <a:bodyPr/>
          <a:lstStyle/>
          <a:p>
            <a:pPr marL="226473" indent="0">
              <a:buNone/>
            </a:pPr>
            <a:r>
              <a:rPr lang="en-US" dirty="0" smtClean="0"/>
              <a:t>The Guided Mover requires a Guidance Computer</a:t>
            </a:r>
          </a:p>
          <a:p>
            <a:endParaRPr lang="en-US" dirty="0" smtClean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12821" y="5091113"/>
            <a:ext cx="1774825" cy="1162050"/>
            <a:chOff x="2676" y="1608"/>
            <a:chExt cx="1118" cy="732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9" y="162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676" y="1608"/>
              <a:ext cx="1118" cy="732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23825" y="5010150"/>
            <a:ext cx="952500" cy="8572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4393" y="1520694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weapons/</a:t>
            </a:r>
            <a:r>
              <a:rPr lang="en-US" dirty="0" err="1"/>
              <a:t>agm</a:t>
            </a:r>
            <a:r>
              <a:rPr lang="en-US" dirty="0"/>
              <a:t>/red_gps_bomb_1.txt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1" y="1936433"/>
            <a:ext cx="5095875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15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2" y="2717667"/>
            <a:ext cx="6915151" cy="22494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</a:t>
            </a:r>
            <a:r>
              <a:rPr lang="en-US" dirty="0" smtClean="0"/>
              <a:t>_GPS_BOMB_1 Weapon Effects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71600"/>
            <a:ext cx="8229600" cy="2028321"/>
          </a:xfrm>
        </p:spPr>
        <p:txBody>
          <a:bodyPr>
            <a:normAutofit/>
          </a:bodyPr>
          <a:lstStyle/>
          <a:p>
            <a:r>
              <a:rPr lang="en-US" dirty="0" smtClean="0"/>
              <a:t>Spherical lethality is a common effects model</a:t>
            </a:r>
          </a:p>
          <a:p>
            <a:pPr lvl="1"/>
            <a:r>
              <a:rPr lang="en-US" dirty="0" smtClean="0"/>
              <a:t>Equation provided in the Documentation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086600" y="5042194"/>
            <a:ext cx="1774825" cy="1162050"/>
            <a:chOff x="4116" y="1020"/>
            <a:chExt cx="1118" cy="732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997733" y="5622425"/>
            <a:ext cx="885157" cy="74689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6594" y="2351470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weapons/</a:t>
            </a:r>
            <a:r>
              <a:rPr lang="en-US" dirty="0" err="1"/>
              <a:t>agm</a:t>
            </a:r>
            <a:r>
              <a:rPr lang="en-US" dirty="0"/>
              <a:t>/red_gps_bomb_1.txt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gain hands-on knowledge about:</a:t>
            </a:r>
          </a:p>
          <a:p>
            <a:pPr lvl="1"/>
            <a:r>
              <a:rPr lang="en-US" dirty="0"/>
              <a:t>Building a weapon</a:t>
            </a:r>
          </a:p>
          <a:p>
            <a:pPr lvl="1"/>
            <a:r>
              <a:rPr lang="en-US" dirty="0"/>
              <a:t>Adding a weapon to a platform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“track” command</a:t>
            </a:r>
          </a:p>
          <a:p>
            <a:pPr lvl="1"/>
            <a:r>
              <a:rPr lang="en-US" dirty="0"/>
              <a:t>Using the “execute” </a:t>
            </a:r>
            <a:r>
              <a:rPr lang="en-US" dirty="0" smtClean="0"/>
              <a:t>command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355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40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299" y="22860"/>
            <a:ext cx="6629400" cy="1143000"/>
          </a:xfrm>
        </p:spPr>
        <p:txBody>
          <a:bodyPr/>
          <a:lstStyle/>
          <a:p>
            <a:r>
              <a:rPr lang="en-US" dirty="0"/>
              <a:t>RED</a:t>
            </a:r>
            <a:r>
              <a:rPr lang="en-US" dirty="0" smtClean="0"/>
              <a:t>_GPS_BOMB_1 Weapon Definition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78291"/>
            <a:ext cx="8229600" cy="4525963"/>
          </a:xfrm>
        </p:spPr>
        <p:txBody>
          <a:bodyPr/>
          <a:lstStyle/>
          <a:p>
            <a:r>
              <a:rPr lang="en-US" dirty="0" smtClean="0"/>
              <a:t>May also define Quantity here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999287" y="5086434"/>
            <a:ext cx="1774825" cy="1162050"/>
            <a:chOff x="3509" y="2388"/>
            <a:chExt cx="1118" cy="732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3509" y="2388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52" y="240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7467600" y="5101475"/>
            <a:ext cx="1047750" cy="10858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26592" y="2037117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weapons/</a:t>
            </a:r>
            <a:r>
              <a:rPr lang="en-US" dirty="0" err="1"/>
              <a:t>agm</a:t>
            </a:r>
            <a:r>
              <a:rPr lang="en-US" dirty="0"/>
              <a:t>/red_gps_bomb_1.txt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60" y="2442326"/>
            <a:ext cx="5525872" cy="2235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0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5" y="1598616"/>
            <a:ext cx="4781550" cy="3114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Incorporation in the Launching Platform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20675" y="1598616"/>
            <a:ext cx="3717925" cy="32877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the weapon to the BOMBER platform type</a:t>
            </a:r>
          </a:p>
          <a:p>
            <a:r>
              <a:rPr lang="en-US" dirty="0" smtClean="0"/>
              <a:t>Can now run this!</a:t>
            </a:r>
          </a:p>
          <a:p>
            <a:pPr lvl="1"/>
            <a:r>
              <a:rPr lang="en-US" dirty="0" smtClean="0"/>
              <a:t>Switch back to ‘Mission’ if still set to ‘Warlock’</a:t>
            </a:r>
          </a:p>
          <a:p>
            <a:r>
              <a:rPr lang="en-US" u="sng" dirty="0" smtClean="0"/>
              <a:t>WE NEED TRACKS!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572000" y="3581400"/>
            <a:ext cx="3505200" cy="685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838200" y="4953000"/>
            <a:ext cx="1774825" cy="1162050"/>
            <a:chOff x="4284" y="3372"/>
            <a:chExt cx="1118" cy="73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284" y="3372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1" y="3390"/>
              <a:ext cx="1041" cy="69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2000250" y="5086350"/>
            <a:ext cx="781050" cy="8286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48977" y="1230871"/>
            <a:ext cx="227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platforms/bomber.txt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  <p:bldP spid="583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“track” Command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35" y="1600200"/>
            <a:ext cx="5479929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2265384"/>
            <a:ext cx="5943600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Initialize Tracks on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“red_laydown.txt” file, add tracks to bomber_1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764471"/>
            <a:ext cx="3276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5968" y="184527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scenarios/red_laydown.txt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“execute” Command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1600200"/>
            <a:ext cx="568959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37" y="3962400"/>
            <a:ext cx="7880323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Block in BOMBER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1217"/>
            <a:ext cx="8229600" cy="22058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Add this execute block in the Platform TYPE definition</a:t>
            </a:r>
          </a:p>
          <a:p>
            <a:r>
              <a:rPr lang="en-US" dirty="0" smtClean="0"/>
              <a:t>Make sure you have mission selected</a:t>
            </a:r>
          </a:p>
          <a:p>
            <a:r>
              <a:rPr lang="en-US" dirty="0" smtClean="0"/>
              <a:t>Run!!!</a:t>
            </a:r>
          </a:p>
          <a:p>
            <a:r>
              <a:rPr lang="en-US" dirty="0" smtClean="0"/>
              <a:t>Do we fire?</a:t>
            </a:r>
          </a:p>
          <a:p>
            <a:r>
              <a:rPr lang="en-US" dirty="0" smtClean="0"/>
              <a:t>What’s wrong?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01247" y="4876800"/>
            <a:ext cx="7110913" cy="9906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3434476" y="3593068"/>
            <a:ext cx="227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latforms/bomber.txt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only fire at tank_1?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05807" y="2971800"/>
            <a:ext cx="5914462" cy="338744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5800" y="1371600"/>
            <a:ext cx="8001000" cy="182880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Maximum Request Count on the weapon defaults to 1.</a:t>
            </a:r>
          </a:p>
          <a:p>
            <a:r>
              <a:rPr lang="en-US" sz="2200" dirty="0" smtClean="0"/>
              <a:t>You might have to adjust your execute timing, tank locations, or bomber route to have your weapons reach your target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05438" y="2362200"/>
            <a:ext cx="7315200" cy="352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Request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238" y="1502492"/>
            <a:ext cx="8229600" cy="990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Change the maximum request count on our weapon to 2</a:t>
            </a:r>
          </a:p>
          <a:p>
            <a:r>
              <a:rPr lang="en-US" sz="2200" dirty="0" smtClean="0"/>
              <a:t>Run!!!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752600" y="3749878"/>
            <a:ext cx="2514600" cy="36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Kill Both Tanks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746" y="1524000"/>
            <a:ext cx="6258508" cy="43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132650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Switch to the Warlock executable and run!!!</a:t>
            </a:r>
          </a:p>
          <a:p>
            <a:r>
              <a:rPr lang="en-US" dirty="0" smtClean="0"/>
              <a:t>If we don’t change anything, we should still fire at the time our execute block is set for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498533"/>
            <a:ext cx="5329238" cy="365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Weapon Types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 explicit weapon physically leaves the launching platform</a:t>
            </a:r>
          </a:p>
          <a:p>
            <a:r>
              <a:rPr lang="en-US" sz="2000" dirty="0" smtClean="0"/>
              <a:t>An implicit weapon does not leave the launching platform</a:t>
            </a:r>
          </a:p>
          <a:p>
            <a:pPr lvl="1"/>
            <a:r>
              <a:rPr lang="en-US" sz="2000" dirty="0" smtClean="0"/>
              <a:t>Laser and RF jammers are implicit weapons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24200"/>
            <a:ext cx="3517659" cy="24020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2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83" y="3754144"/>
            <a:ext cx="3457575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Weapon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152378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Enable the weapon browser</a:t>
            </a:r>
          </a:p>
          <a:p>
            <a:pPr lvl="1"/>
            <a:r>
              <a:rPr lang="en-US" dirty="0" smtClean="0"/>
              <a:t>View </a:t>
            </a:r>
            <a:r>
              <a:rPr lang="en-US" dirty="0" smtClean="0">
                <a:sym typeface="Wingdings" panose="05000000000000000000" pitchFamily="2" charset="2"/>
              </a:rPr>
              <a:t> Weapon Browser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Select the Bomber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Doing so should populate the weapon browser with available weapons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6783" y="4038600"/>
            <a:ext cx="2577017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66783" y="1414462"/>
            <a:ext cx="345757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18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75" y="4675423"/>
            <a:ext cx="3991664" cy="13745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575" y="1277181"/>
            <a:ext cx="4036615" cy="1401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468" y="3088331"/>
            <a:ext cx="1529589" cy="1422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Weapon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72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Select ‘New Target’ </a:t>
            </a:r>
          </a:p>
          <a:p>
            <a:r>
              <a:rPr lang="en-US" dirty="0" smtClean="0"/>
              <a:t>Select a Track</a:t>
            </a:r>
          </a:p>
          <a:p>
            <a:pPr lvl="1"/>
            <a:r>
              <a:rPr lang="en-US" dirty="0" smtClean="0"/>
              <a:t>Click the locator icon</a:t>
            </a:r>
          </a:p>
          <a:p>
            <a:pPr lvl="1"/>
            <a:r>
              <a:rPr lang="en-US" dirty="0" smtClean="0"/>
              <a:t>Click the track wedge on tank_2</a:t>
            </a:r>
          </a:p>
          <a:p>
            <a:pPr lvl="1"/>
            <a:r>
              <a:rPr lang="en-US" dirty="0" smtClean="0"/>
              <a:t>We should now see ‘2’ in the Track field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53200" y="3633102"/>
            <a:ext cx="609600" cy="468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5334000"/>
            <a:ext cx="1066800" cy="336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53200" y="2133600"/>
            <a:ext cx="0" cy="727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108" y="5434170"/>
            <a:ext cx="3928492" cy="942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3" y="2952682"/>
            <a:ext cx="348615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108" y="1292291"/>
            <a:ext cx="4211327" cy="1580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24000"/>
            <a:ext cx="44195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Give a quantity of 4</a:t>
            </a:r>
          </a:p>
          <a:p>
            <a:r>
              <a:rPr lang="en-US" dirty="0" smtClean="0"/>
              <a:t>FIRE!!!</a:t>
            </a:r>
          </a:p>
          <a:p>
            <a:r>
              <a:rPr lang="en-US" dirty="0" smtClean="0"/>
              <a:t>4 weapons should be added into the Platform Browser</a:t>
            </a:r>
          </a:p>
          <a:p>
            <a:r>
              <a:rPr lang="en-US" dirty="0" smtClean="0"/>
              <a:t>Weapon Browser should now show 0 weapons remaining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86323" y="4419600"/>
            <a:ext cx="2991415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1981200"/>
            <a:ext cx="99448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0" y="5903885"/>
            <a:ext cx="1371600" cy="288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7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Firing?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Restart Warlock and try </a:t>
            </a:r>
            <a:r>
              <a:rPr lang="en-US" dirty="0"/>
              <a:t>firing </a:t>
            </a:r>
            <a:r>
              <a:rPr lang="en-US" dirty="0" smtClean="0"/>
              <a:t>at </a:t>
            </a:r>
            <a:r>
              <a:rPr lang="en-US" dirty="0"/>
              <a:t>the car.</a:t>
            </a:r>
          </a:p>
          <a:p>
            <a:pPr lvl="1"/>
            <a:r>
              <a:rPr lang="en-US" dirty="0"/>
              <a:t>Can you do it?</a:t>
            </a:r>
          </a:p>
          <a:p>
            <a:pPr lvl="1"/>
            <a:r>
              <a:rPr lang="en-US" dirty="0"/>
              <a:t>Why not?</a:t>
            </a:r>
          </a:p>
          <a:p>
            <a:pPr lvl="1"/>
            <a:r>
              <a:rPr lang="en-US" dirty="0"/>
              <a:t>No 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gain hands-on knowledge about:</a:t>
            </a:r>
          </a:p>
          <a:p>
            <a:pPr lvl="1"/>
            <a:r>
              <a:rPr lang="en-US" dirty="0"/>
              <a:t>Building a weapon</a:t>
            </a:r>
          </a:p>
          <a:p>
            <a:pPr lvl="1"/>
            <a:r>
              <a:rPr lang="en-US" dirty="0"/>
              <a:t>Adding a weapon to a platform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/>
              <a:t>“track” command</a:t>
            </a:r>
          </a:p>
          <a:p>
            <a:pPr lvl="1"/>
            <a:r>
              <a:rPr lang="en-US" dirty="0"/>
              <a:t>Using the “execute” </a:t>
            </a:r>
            <a:r>
              <a:rPr lang="en-US" dirty="0" smtClean="0"/>
              <a:t>command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355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08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3250" y="2476500"/>
            <a:ext cx="1724025" cy="2219325"/>
            <a:chOff x="4380" y="1560"/>
            <a:chExt cx="1086" cy="1398"/>
          </a:xfrm>
          <a:solidFill>
            <a:srgbClr val="C00000"/>
          </a:solidFill>
        </p:grpSpPr>
        <p:sp>
          <p:nvSpPr>
            <p:cNvPr id="647171" name="Rectangle 3"/>
            <p:cNvSpPr>
              <a:spLocks noChangeArrowheads="1"/>
            </p:cNvSpPr>
            <p:nvPr/>
          </p:nvSpPr>
          <p:spPr bwMode="auto">
            <a:xfrm>
              <a:off x="4380" y="1560"/>
              <a:ext cx="1086" cy="1398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746" name="Text Box 4"/>
            <p:cNvSpPr txBox="1">
              <a:spLocks noChangeArrowheads="1"/>
            </p:cNvSpPr>
            <p:nvPr/>
          </p:nvSpPr>
          <p:spPr bwMode="auto">
            <a:xfrm>
              <a:off x="4394" y="1634"/>
              <a:ext cx="1036" cy="44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Launching      Platform</a:t>
              </a:r>
            </a:p>
            <a:p>
              <a:pPr algn="ctr"/>
              <a:r>
                <a:rPr lang="en-US" sz="1200">
                  <a:solidFill>
                    <a:schemeClr val="bg1"/>
                  </a:solidFill>
                </a:rPr>
                <a:t>(The Fighter)</a:t>
              </a:r>
            </a:p>
          </p:txBody>
        </p:sp>
      </p:grpSp>
      <p:sp>
        <p:nvSpPr>
          <p:cNvPr id="647173" name="Text Box 5"/>
          <p:cNvSpPr txBox="1">
            <a:spLocks noChangeArrowheads="1"/>
          </p:cNvSpPr>
          <p:nvPr/>
        </p:nvSpPr>
        <p:spPr bwMode="auto">
          <a:xfrm>
            <a:off x="7175500" y="3529013"/>
            <a:ext cx="1216025" cy="830262"/>
          </a:xfrm>
          <a:prstGeom prst="rect">
            <a:avLst/>
          </a:prstGeom>
          <a:solidFill>
            <a:srgbClr val="14148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Weapon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Definition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647174" name="Rectangle 6"/>
          <p:cNvSpPr>
            <a:spLocks noChangeArrowheads="1"/>
          </p:cNvSpPr>
          <p:nvPr/>
        </p:nvSpPr>
        <p:spPr bwMode="auto">
          <a:xfrm>
            <a:off x="3698875" y="2128838"/>
            <a:ext cx="2833688" cy="3473450"/>
          </a:xfrm>
          <a:prstGeom prst="rect">
            <a:avLst/>
          </a:prstGeom>
          <a:solidFill>
            <a:srgbClr val="14148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bIns="301752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</a:rPr>
              <a:t>Weapon Definition Block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</a:rPr>
              <a:t>(Aggregates Weapon Components)</a:t>
            </a:r>
          </a:p>
        </p:txBody>
      </p:sp>
      <p:sp>
        <p:nvSpPr>
          <p:cNvPr id="647175" name="Rectangle 7"/>
          <p:cNvSpPr>
            <a:spLocks noChangeArrowheads="1"/>
          </p:cNvSpPr>
          <p:nvPr/>
        </p:nvSpPr>
        <p:spPr bwMode="auto">
          <a:xfrm>
            <a:off x="3994150" y="3200400"/>
            <a:ext cx="2262188" cy="5476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+mn-lt"/>
              </a:rPr>
              <a:t>Launched Platform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+mn-lt"/>
              </a:rPr>
              <a:t>Description</a:t>
            </a:r>
          </a:p>
        </p:txBody>
      </p:sp>
      <p:sp>
        <p:nvSpPr>
          <p:cNvPr id="647176" name="Text Box 8"/>
          <p:cNvSpPr txBox="1">
            <a:spLocks noChangeArrowheads="1"/>
          </p:cNvSpPr>
          <p:nvPr/>
        </p:nvSpPr>
        <p:spPr bwMode="auto">
          <a:xfrm>
            <a:off x="4703763" y="4948238"/>
            <a:ext cx="844550" cy="274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quantity</a:t>
            </a:r>
          </a:p>
        </p:txBody>
      </p:sp>
      <p:sp>
        <p:nvSpPr>
          <p:cNvPr id="30726" name="Line 9"/>
          <p:cNvSpPr>
            <a:spLocks noChangeShapeType="1"/>
          </p:cNvSpPr>
          <p:nvPr/>
        </p:nvSpPr>
        <p:spPr bwMode="auto">
          <a:xfrm flipH="1">
            <a:off x="4162425" y="2981325"/>
            <a:ext cx="2057400" cy="352425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4533900" y="4695825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79" name="Rectangle 11"/>
          <p:cNvSpPr>
            <a:spLocks noChangeArrowheads="1"/>
          </p:cNvSpPr>
          <p:nvPr/>
        </p:nvSpPr>
        <p:spPr bwMode="auto">
          <a:xfrm>
            <a:off x="4019550" y="4138613"/>
            <a:ext cx="2200275" cy="547687"/>
          </a:xfrm>
          <a:prstGeom prst="rect">
            <a:avLst/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</p:spPr>
        <p:txBody>
          <a:bodyPr tIns="228600" bIns="2286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+mn-lt"/>
              </a:rPr>
              <a:t>Weapon Effect</a:t>
            </a:r>
          </a:p>
        </p:txBody>
      </p:sp>
      <p:sp>
        <p:nvSpPr>
          <p:cNvPr id="30729" name="Rectangle 12"/>
          <p:cNvSpPr>
            <a:spLocks noChangeArrowheads="1"/>
          </p:cNvSpPr>
          <p:nvPr/>
        </p:nvSpPr>
        <p:spPr bwMode="auto">
          <a:xfrm>
            <a:off x="466725" y="1771650"/>
            <a:ext cx="3495675" cy="3695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30" name="Rectangle 13"/>
          <p:cNvSpPr>
            <a:spLocks noChangeArrowheads="1"/>
          </p:cNvSpPr>
          <p:nvPr/>
        </p:nvSpPr>
        <p:spPr bwMode="auto">
          <a:xfrm>
            <a:off x="485775" y="1600200"/>
            <a:ext cx="3495675" cy="3543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00050" y="4692650"/>
            <a:ext cx="2741613" cy="1417638"/>
            <a:chOff x="252" y="2956"/>
            <a:chExt cx="1727" cy="893"/>
          </a:xfrm>
        </p:grpSpPr>
        <p:sp>
          <p:nvSpPr>
            <p:cNvPr id="647184" name="Rectangle 16"/>
            <p:cNvSpPr>
              <a:spLocks noChangeArrowheads="1"/>
            </p:cNvSpPr>
            <p:nvPr/>
          </p:nvSpPr>
          <p:spPr bwMode="auto">
            <a:xfrm>
              <a:off x="252" y="2956"/>
              <a:ext cx="1727" cy="893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tIns="91440" bIns="1170432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+mn-lt"/>
                </a:rPr>
                <a:t>Weapon Effects</a:t>
              </a:r>
            </a:p>
          </p:txBody>
        </p:sp>
        <p:sp>
          <p:nvSpPr>
            <p:cNvPr id="647185" name="Rectangle 17"/>
            <p:cNvSpPr>
              <a:spLocks noChangeArrowheads="1"/>
            </p:cNvSpPr>
            <p:nvPr/>
          </p:nvSpPr>
          <p:spPr bwMode="auto">
            <a:xfrm>
              <a:off x="480" y="3288"/>
              <a:ext cx="1267" cy="31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+mn-lt"/>
                </a:rPr>
                <a:t>Weapon Effect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90525" y="1647825"/>
            <a:ext cx="2724150" cy="2667000"/>
            <a:chOff x="246" y="1038"/>
            <a:chExt cx="1716" cy="1680"/>
          </a:xfrm>
        </p:grpSpPr>
        <p:sp>
          <p:nvSpPr>
            <p:cNvPr id="647187" name="Rectangle 19"/>
            <p:cNvSpPr>
              <a:spLocks noChangeArrowheads="1"/>
            </p:cNvSpPr>
            <p:nvPr/>
          </p:nvSpPr>
          <p:spPr bwMode="auto">
            <a:xfrm>
              <a:off x="246" y="1038"/>
              <a:ext cx="1716" cy="168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738" name="Text Box 20"/>
            <p:cNvSpPr txBox="1">
              <a:spLocks noChangeArrowheads="1"/>
            </p:cNvSpPr>
            <p:nvPr/>
          </p:nvSpPr>
          <p:spPr bwMode="auto">
            <a:xfrm>
              <a:off x="452" y="1053"/>
              <a:ext cx="1274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   The Launched Platform</a:t>
              </a:r>
            </a:p>
            <a:p>
              <a:r>
                <a:rPr lang="en-US" sz="1200"/>
                <a:t>         (The Missile)</a:t>
              </a:r>
            </a:p>
          </p:txBody>
        </p:sp>
        <p:sp>
          <p:nvSpPr>
            <p:cNvPr id="647189" name="Rectangle 21"/>
            <p:cNvSpPr>
              <a:spLocks noChangeArrowheads="1"/>
            </p:cNvSpPr>
            <p:nvPr/>
          </p:nvSpPr>
          <p:spPr bwMode="auto">
            <a:xfrm>
              <a:off x="384" y="1437"/>
              <a:ext cx="1452" cy="17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+mn-lt"/>
                </a:rPr>
                <a:t>Mover</a:t>
              </a:r>
            </a:p>
          </p:txBody>
        </p:sp>
        <p:sp>
          <p:nvSpPr>
            <p:cNvPr id="647190" name="Rectangle 22"/>
            <p:cNvSpPr>
              <a:spLocks noChangeArrowheads="1"/>
            </p:cNvSpPr>
            <p:nvPr/>
          </p:nvSpPr>
          <p:spPr bwMode="auto">
            <a:xfrm>
              <a:off x="396" y="1803"/>
              <a:ext cx="1440" cy="17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+mn-lt"/>
                </a:rPr>
                <a:t>processor tracker</a:t>
              </a:r>
            </a:p>
          </p:txBody>
        </p:sp>
        <p:sp>
          <p:nvSpPr>
            <p:cNvPr id="647191" name="Rectangle 23"/>
            <p:cNvSpPr>
              <a:spLocks noChangeArrowheads="1"/>
            </p:cNvSpPr>
            <p:nvPr/>
          </p:nvSpPr>
          <p:spPr bwMode="auto">
            <a:xfrm>
              <a:off x="378" y="2157"/>
              <a:ext cx="1458" cy="179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hlink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latin typeface="+mn-lt"/>
                </a:rPr>
                <a:t>processor fuse</a:t>
              </a:r>
            </a:p>
          </p:txBody>
        </p:sp>
        <p:sp>
          <p:nvSpPr>
            <p:cNvPr id="30742" name="Text Box 24"/>
            <p:cNvSpPr txBox="1">
              <a:spLocks noChangeArrowheads="1"/>
            </p:cNvSpPr>
            <p:nvPr/>
          </p:nvSpPr>
          <p:spPr bwMode="auto">
            <a:xfrm>
              <a:off x="746" y="2451"/>
              <a:ext cx="7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/>
                <a:t>icon definition</a:t>
              </a:r>
            </a:p>
          </p:txBody>
        </p:sp>
      </p:grpSp>
      <p:sp>
        <p:nvSpPr>
          <p:cNvPr id="647193" name="Freeform 25"/>
          <p:cNvSpPr>
            <a:spLocks/>
          </p:cNvSpPr>
          <p:nvPr/>
        </p:nvSpPr>
        <p:spPr bwMode="auto">
          <a:xfrm>
            <a:off x="2676525" y="2000250"/>
            <a:ext cx="1666875" cy="1476375"/>
          </a:xfrm>
          <a:custGeom>
            <a:avLst/>
            <a:gdLst>
              <a:gd name="T0" fmla="*/ 0 w 1050"/>
              <a:gd name="T1" fmla="*/ 0 h 930"/>
              <a:gd name="T2" fmla="*/ 414 w 1050"/>
              <a:gd name="T3" fmla="*/ 192 h 930"/>
              <a:gd name="T4" fmla="*/ 534 w 1050"/>
              <a:gd name="T5" fmla="*/ 810 h 930"/>
              <a:gd name="T6" fmla="*/ 1050 w 1050"/>
              <a:gd name="T7" fmla="*/ 912 h 930"/>
              <a:gd name="T8" fmla="*/ 0 60000 65536"/>
              <a:gd name="T9" fmla="*/ 0 60000 65536"/>
              <a:gd name="T10" fmla="*/ 0 60000 65536"/>
              <a:gd name="T11" fmla="*/ 0 60000 65536"/>
              <a:gd name="T12" fmla="*/ 0 w 1050"/>
              <a:gd name="T13" fmla="*/ 0 h 930"/>
              <a:gd name="T14" fmla="*/ 1050 w 1050"/>
              <a:gd name="T15" fmla="*/ 930 h 9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0" h="930">
                <a:moveTo>
                  <a:pt x="0" y="0"/>
                </a:moveTo>
                <a:cubicBezTo>
                  <a:pt x="69" y="32"/>
                  <a:pt x="325" y="57"/>
                  <a:pt x="414" y="192"/>
                </a:cubicBezTo>
                <a:cubicBezTo>
                  <a:pt x="503" y="327"/>
                  <a:pt x="428" y="690"/>
                  <a:pt x="534" y="810"/>
                </a:cubicBezTo>
                <a:cubicBezTo>
                  <a:pt x="640" y="930"/>
                  <a:pt x="943" y="891"/>
                  <a:pt x="1050" y="91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94" name="Freeform 26"/>
          <p:cNvSpPr>
            <a:spLocks/>
          </p:cNvSpPr>
          <p:nvPr/>
        </p:nvSpPr>
        <p:spPr bwMode="auto">
          <a:xfrm>
            <a:off x="2895600" y="4394200"/>
            <a:ext cx="1533525" cy="779463"/>
          </a:xfrm>
          <a:custGeom>
            <a:avLst/>
            <a:gdLst>
              <a:gd name="T0" fmla="*/ 0 w 966"/>
              <a:gd name="T1" fmla="*/ 364 h 491"/>
              <a:gd name="T2" fmla="*/ 318 w 966"/>
              <a:gd name="T3" fmla="*/ 442 h 491"/>
              <a:gd name="T4" fmla="*/ 450 w 966"/>
              <a:gd name="T5" fmla="*/ 70 h 491"/>
              <a:gd name="T6" fmla="*/ 966 w 966"/>
              <a:gd name="T7" fmla="*/ 22 h 491"/>
              <a:gd name="T8" fmla="*/ 0 60000 65536"/>
              <a:gd name="T9" fmla="*/ 0 60000 65536"/>
              <a:gd name="T10" fmla="*/ 0 60000 65536"/>
              <a:gd name="T11" fmla="*/ 0 60000 65536"/>
              <a:gd name="T12" fmla="*/ 0 w 966"/>
              <a:gd name="T13" fmla="*/ 0 h 491"/>
              <a:gd name="T14" fmla="*/ 966 w 966"/>
              <a:gd name="T15" fmla="*/ 491 h 4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6" h="491">
                <a:moveTo>
                  <a:pt x="0" y="364"/>
                </a:moveTo>
                <a:cubicBezTo>
                  <a:pt x="53" y="377"/>
                  <a:pt x="243" y="491"/>
                  <a:pt x="318" y="442"/>
                </a:cubicBezTo>
                <a:cubicBezTo>
                  <a:pt x="393" y="393"/>
                  <a:pt x="342" y="140"/>
                  <a:pt x="450" y="70"/>
                </a:cubicBezTo>
                <a:cubicBezTo>
                  <a:pt x="558" y="0"/>
                  <a:pt x="858" y="32"/>
                  <a:pt x="966" y="22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7195" name="Freeform 27"/>
          <p:cNvSpPr>
            <a:spLocks/>
          </p:cNvSpPr>
          <p:nvPr/>
        </p:nvSpPr>
        <p:spPr bwMode="auto">
          <a:xfrm>
            <a:off x="5200650" y="2600325"/>
            <a:ext cx="2190750" cy="1076325"/>
          </a:xfrm>
          <a:custGeom>
            <a:avLst/>
            <a:gdLst>
              <a:gd name="T0" fmla="*/ 18 w 1380"/>
              <a:gd name="T1" fmla="*/ 0 h 678"/>
              <a:gd name="T2" fmla="*/ 150 w 1380"/>
              <a:gd name="T3" fmla="*/ 144 h 678"/>
              <a:gd name="T4" fmla="*/ 918 w 1380"/>
              <a:gd name="T5" fmla="*/ 168 h 678"/>
              <a:gd name="T6" fmla="*/ 1026 w 1380"/>
              <a:gd name="T7" fmla="*/ 588 h 678"/>
              <a:gd name="T8" fmla="*/ 1380 w 1380"/>
              <a:gd name="T9" fmla="*/ 678 h 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80"/>
              <a:gd name="T16" fmla="*/ 0 h 678"/>
              <a:gd name="T17" fmla="*/ 1380 w 1380"/>
              <a:gd name="T18" fmla="*/ 678 h 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80" h="678">
                <a:moveTo>
                  <a:pt x="18" y="0"/>
                </a:moveTo>
                <a:cubicBezTo>
                  <a:pt x="39" y="24"/>
                  <a:pt x="0" y="116"/>
                  <a:pt x="150" y="144"/>
                </a:cubicBezTo>
                <a:cubicBezTo>
                  <a:pt x="300" y="172"/>
                  <a:pt x="772" y="94"/>
                  <a:pt x="918" y="168"/>
                </a:cubicBezTo>
                <a:cubicBezTo>
                  <a:pt x="1064" y="242"/>
                  <a:pt x="949" y="503"/>
                  <a:pt x="1026" y="588"/>
                </a:cubicBezTo>
                <a:cubicBezTo>
                  <a:pt x="1103" y="673"/>
                  <a:pt x="1306" y="659"/>
                  <a:pt x="1380" y="67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Description Aggregates Weapon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Step 1 – Create the Launched “</a:t>
            </a:r>
            <a:r>
              <a:rPr lang="en-US" dirty="0" err="1" smtClean="0"/>
              <a:t>platform_type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10" y="1600203"/>
            <a:ext cx="4284990" cy="335279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Weapon Example: Launched Platform</a:t>
            </a:r>
          </a:p>
          <a:p>
            <a:r>
              <a:rPr lang="en-US" dirty="0" smtClean="0"/>
              <a:t>Create a launched </a:t>
            </a:r>
            <a:r>
              <a:rPr lang="en-US" dirty="0" err="1" smtClean="0"/>
              <a:t>platform_type</a:t>
            </a:r>
            <a:r>
              <a:rPr lang="en-US" dirty="0" smtClean="0"/>
              <a:t> to describe the moving weapon</a:t>
            </a:r>
          </a:p>
          <a:p>
            <a:pPr lvl="1"/>
            <a:r>
              <a:rPr lang="en-US" dirty="0" smtClean="0"/>
              <a:t>Typically in separate weapons folder</a:t>
            </a:r>
          </a:p>
          <a:p>
            <a:r>
              <a:rPr lang="en-US" dirty="0" smtClean="0"/>
              <a:t>Contains necessary platform parts</a:t>
            </a:r>
          </a:p>
          <a:p>
            <a:pPr lvl="1"/>
            <a:r>
              <a:rPr lang="en-US" dirty="0" smtClean="0"/>
              <a:t>Signature and icon attributes</a:t>
            </a:r>
          </a:p>
          <a:p>
            <a:pPr lvl="1"/>
            <a:r>
              <a:rPr lang="en-US" dirty="0" smtClean="0"/>
              <a:t>Mover for </a:t>
            </a:r>
            <a:r>
              <a:rPr lang="en-US" dirty="0" err="1" smtClean="0"/>
              <a:t>flyout</a:t>
            </a:r>
            <a:r>
              <a:rPr lang="en-US" dirty="0" smtClean="0"/>
              <a:t> characteristics</a:t>
            </a:r>
          </a:p>
          <a:p>
            <a:pPr lvl="1"/>
            <a:r>
              <a:rPr lang="en-US" dirty="0" smtClean="0"/>
              <a:t>Track processor to manage tracks</a:t>
            </a:r>
          </a:p>
          <a:p>
            <a:pPr lvl="1"/>
            <a:r>
              <a:rPr lang="en-US" dirty="0" smtClean="0"/>
              <a:t>Fuse processor unique to weapons</a:t>
            </a:r>
          </a:p>
          <a:p>
            <a:pPr lvl="2"/>
            <a:r>
              <a:rPr lang="en-US" dirty="0" smtClean="0"/>
              <a:t>Controls arming, detonation and termination of weapon</a:t>
            </a:r>
          </a:p>
          <a:p>
            <a:endParaRPr lang="en-US" dirty="0"/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511175" y="5048250"/>
            <a:ext cx="1774825" cy="1162050"/>
            <a:chOff x="2676" y="1608"/>
            <a:chExt cx="1118" cy="732"/>
          </a:xfrm>
        </p:grpSpPr>
        <p:pic>
          <p:nvPicPr>
            <p:cNvPr id="12" name="Picture 1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19" y="1626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676" y="1608"/>
              <a:ext cx="1118" cy="732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342900" y="4953000"/>
            <a:ext cx="952500" cy="8572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r="5835"/>
          <a:stretch>
            <a:fillRect/>
          </a:stretch>
        </p:blipFill>
        <p:spPr bwMode="auto">
          <a:xfrm>
            <a:off x="4437390" y="1242970"/>
            <a:ext cx="4457957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5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103935"/>
            <a:ext cx="5667375" cy="1220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Step 2: Create the “weapon_effects”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67279"/>
            <a:ext cx="8915400" cy="3447597"/>
          </a:xfrm>
        </p:spPr>
        <p:txBody>
          <a:bodyPr>
            <a:noAutofit/>
          </a:bodyPr>
          <a:lstStyle/>
          <a:p>
            <a:r>
              <a:rPr lang="en-US" sz="1800" dirty="0" smtClean="0"/>
              <a:t>Weapon Example: Weapon Effects</a:t>
            </a:r>
          </a:p>
          <a:p>
            <a:pPr lvl="1"/>
            <a:r>
              <a:rPr lang="en-US" sz="1600" dirty="0" smtClean="0"/>
              <a:t>Defines a weapon’s effectiveness to make a platform ineffective or neutralized</a:t>
            </a:r>
          </a:p>
          <a:p>
            <a:pPr lvl="1"/>
            <a:r>
              <a:rPr lang="en-US" sz="1600" dirty="0" smtClean="0"/>
              <a:t>Effect on target can be probabilistic, physics based, or a combination of both</a:t>
            </a:r>
          </a:p>
          <a:p>
            <a:pPr lvl="1"/>
            <a:r>
              <a:rPr lang="en-US" sz="1600" dirty="0" smtClean="0"/>
              <a:t>Attribute of the final weapon (not an object class) </a:t>
            </a:r>
          </a:p>
          <a:p>
            <a:pPr lvl="2"/>
            <a:r>
              <a:rPr lang="en-US" sz="1400" dirty="0" smtClean="0"/>
              <a:t>Can be overwritten! </a:t>
            </a:r>
          </a:p>
          <a:p>
            <a:pPr lvl="1"/>
            <a:r>
              <a:rPr lang="en-US" sz="1600" dirty="0" smtClean="0"/>
              <a:t>Defined in </a:t>
            </a:r>
            <a:r>
              <a:rPr lang="en-US" sz="1600" dirty="0" err="1" smtClean="0"/>
              <a:t>weapon_effects</a:t>
            </a:r>
            <a:r>
              <a:rPr lang="en-US" sz="1600" dirty="0" smtClean="0"/>
              <a:t> / </a:t>
            </a:r>
            <a:r>
              <a:rPr lang="en-US" sz="1600" dirty="0" err="1" smtClean="0"/>
              <a:t>end_weapon_effects</a:t>
            </a:r>
            <a:r>
              <a:rPr lang="en-US" sz="1600" dirty="0" smtClean="0"/>
              <a:t> block</a:t>
            </a:r>
          </a:p>
          <a:p>
            <a:pPr lvl="2"/>
            <a:r>
              <a:rPr lang="en-US" sz="1400" dirty="0" smtClean="0"/>
              <a:t>“Unique” reference name </a:t>
            </a:r>
          </a:p>
          <a:p>
            <a:pPr lvl="2"/>
            <a:r>
              <a:rPr lang="en-US" sz="1400" dirty="0" smtClean="0"/>
              <a:t>See Documentation for types for weapon effects from which to choose.</a:t>
            </a:r>
          </a:p>
          <a:p>
            <a:pPr lvl="2"/>
            <a:r>
              <a:rPr lang="en-US" sz="1400" dirty="0" smtClean="0"/>
              <a:t>Define the lethality radii.</a:t>
            </a:r>
          </a:p>
          <a:p>
            <a:pPr lvl="1"/>
            <a:endParaRPr lang="en-US" sz="1600" dirty="0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620921" y="5680897"/>
            <a:ext cx="979488" cy="346075"/>
          </a:xfrm>
          <a:prstGeom prst="rect">
            <a:avLst/>
          </a:prstGeom>
          <a:noFill/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Kill Radii</a:t>
            </a: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5723342" y="5737169"/>
            <a:ext cx="885825" cy="180975"/>
            <a:chOff x="3420" y="3138"/>
            <a:chExt cx="558" cy="114"/>
          </a:xfrm>
        </p:grpSpPr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H="1" flipV="1">
              <a:off x="3432" y="3138"/>
              <a:ext cx="546" cy="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3420" y="3198"/>
              <a:ext cx="558" cy="5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81000" y="4818184"/>
            <a:ext cx="2261395" cy="1442916"/>
            <a:chOff x="4116" y="1020"/>
            <a:chExt cx="1118" cy="732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42900" y="5638800"/>
            <a:ext cx="952500" cy="800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674" y="3795606"/>
            <a:ext cx="3039245" cy="1207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14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Spherical Lethality</a:t>
            </a:r>
            <a:endParaRPr lang="en-US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985585" y="4822658"/>
            <a:ext cx="1774825" cy="1162050"/>
            <a:chOff x="4116" y="1020"/>
            <a:chExt cx="1118" cy="732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2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6833185" y="5403683"/>
            <a:ext cx="952500" cy="800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5403683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Distance from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minimum_radius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5446" y="32331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Damage Factor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295400" y="1447800"/>
            <a:ext cx="5845175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Specified Parameters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447800" y="1219200"/>
            <a:ext cx="5845175" cy="3992563"/>
          </a:xfrm>
          <a:prstGeom prst="rect">
            <a:avLst/>
          </a:prstGeom>
        </p:spPr>
      </p:pic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076742" y="4153059"/>
            <a:ext cx="1774825" cy="1162050"/>
            <a:chOff x="4116" y="1020"/>
            <a:chExt cx="1118" cy="732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6924342" y="4734084"/>
            <a:ext cx="952500" cy="800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5190419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True Distance From Target (m)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75711" y="292550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Damage Factor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6301" y="5534184"/>
            <a:ext cx="3850699" cy="8293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Graduated Lethality (discrete)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0" y="1143000"/>
            <a:ext cx="5844540" cy="3992880"/>
          </a:xfrm>
        </p:spPr>
      </p:pic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831330" y="4801603"/>
            <a:ext cx="1774825" cy="1162050"/>
            <a:chOff x="4116" y="1020"/>
            <a:chExt cx="1118" cy="732"/>
          </a:xfrm>
        </p:grpSpPr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4116" y="1020"/>
              <a:ext cx="1118" cy="732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accent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7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59" y="1038"/>
              <a:ext cx="1041" cy="6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6678930" y="5382628"/>
            <a:ext cx="952500" cy="8001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95600" y="5181600"/>
            <a:ext cx="332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True Distance From Target (m)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61702" y="301402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Probability of Kill (PK)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9384" y="1685868"/>
            <a:ext cx="5145024" cy="309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05000" y="1990668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98904" y="1679772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05000" y="2295468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11096" y="2917260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05000" y="2606364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05000" y="3231204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05000" y="3545148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3856044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05000" y="4166940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98523" y="4483030"/>
            <a:ext cx="523113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 rot="10800000">
            <a:off x="1920240" y="2466154"/>
            <a:ext cx="2600325" cy="2332357"/>
          </a:xfrm>
          <a:custGeom>
            <a:avLst/>
            <a:gdLst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306830 w 2579370"/>
              <a:gd name="connsiteY4" fmla="*/ 746760 h 3089910"/>
              <a:gd name="connsiteX5" fmla="*/ 0 w 2579370"/>
              <a:gd name="connsiteY5" fmla="*/ 74676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306830 w 2579370"/>
              <a:gd name="connsiteY4" fmla="*/ 746760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298770 w 2579370"/>
              <a:gd name="connsiteY4" fmla="*/ 777240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298770 w 2579370"/>
              <a:gd name="connsiteY4" fmla="*/ 795528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59471 w 2579370"/>
              <a:gd name="connsiteY4" fmla="*/ 801624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37037 w 2579370"/>
              <a:gd name="connsiteY4" fmla="*/ 1408810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37037 w 2579370"/>
              <a:gd name="connsiteY4" fmla="*/ 1408810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04795 w 2579370"/>
              <a:gd name="connsiteY4" fmla="*/ 2115946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04795 w 2579370"/>
              <a:gd name="connsiteY4" fmla="*/ 2115946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60462 w 2579370"/>
              <a:gd name="connsiteY4" fmla="*/ 2158618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60462 w 2579370"/>
              <a:gd name="connsiteY4" fmla="*/ 2158618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725978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725978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652391 w 2579370"/>
              <a:gd name="connsiteY6" fmla="*/ 789432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652391 w 2579370"/>
              <a:gd name="connsiteY6" fmla="*/ 789432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652391 w 2579370"/>
              <a:gd name="connsiteY6" fmla="*/ 789432 h 3089910"/>
              <a:gd name="connsiteX7" fmla="*/ 0 w 2579370"/>
              <a:gd name="connsiteY7" fmla="*/ 0 h 3089910"/>
              <a:gd name="connsiteX0" fmla="*/ 78567 w 2657937"/>
              <a:gd name="connsiteY0" fmla="*/ 0 h 3089910"/>
              <a:gd name="connsiteX1" fmla="*/ 2657937 w 2657937"/>
              <a:gd name="connsiteY1" fmla="*/ 0 h 3089910"/>
              <a:gd name="connsiteX2" fmla="*/ 2657937 w 2657937"/>
              <a:gd name="connsiteY2" fmla="*/ 3089910 h 3089910"/>
              <a:gd name="connsiteX3" fmla="*/ 1378203 w 2657937"/>
              <a:gd name="connsiteY3" fmla="*/ 3089910 h 3089910"/>
              <a:gd name="connsiteX4" fmla="*/ 1379194 w 2657937"/>
              <a:gd name="connsiteY4" fmla="*/ 2164714 h 3089910"/>
              <a:gd name="connsiteX5" fmla="*/ 728903 w 2657937"/>
              <a:gd name="connsiteY5" fmla="*/ 2170810 h 3089910"/>
              <a:gd name="connsiteX6" fmla="*/ 78567 w 2657937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8 w 2579370"/>
              <a:gd name="connsiteY4" fmla="*/ 1252127 h 3089910"/>
              <a:gd name="connsiteX5" fmla="*/ 650336 w 2579370"/>
              <a:gd name="connsiteY5" fmla="*/ 217081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8 w 2579370"/>
              <a:gd name="connsiteY4" fmla="*/ 1252127 h 3089910"/>
              <a:gd name="connsiteX5" fmla="*/ 9367 w 2579370"/>
              <a:gd name="connsiteY5" fmla="*/ 1242072 h 3089910"/>
              <a:gd name="connsiteX6" fmla="*/ 0 w 2579370"/>
              <a:gd name="connsiteY6" fmla="*/ 0 h 308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9370" h="3089910">
                <a:moveTo>
                  <a:pt x="0" y="0"/>
                </a:moveTo>
                <a:lnTo>
                  <a:pt x="2579370" y="0"/>
                </a:lnTo>
                <a:lnTo>
                  <a:pt x="2579370" y="3089910"/>
                </a:lnTo>
                <a:lnTo>
                  <a:pt x="1299636" y="3089910"/>
                </a:lnTo>
                <a:cubicBezTo>
                  <a:pt x="1298629" y="2805663"/>
                  <a:pt x="1298448" y="1608510"/>
                  <a:pt x="1300628" y="1252127"/>
                </a:cubicBezTo>
                <a:lnTo>
                  <a:pt x="9367" y="1242072"/>
                </a:lnTo>
                <a:cubicBezTo>
                  <a:pt x="8813" y="606966"/>
                  <a:pt x="1296" y="556874"/>
                  <a:pt x="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911096" y="1694378"/>
            <a:ext cx="5163312" cy="3089910"/>
          </a:xfrm>
          <a:custGeom>
            <a:avLst/>
            <a:gdLst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306830 w 2579370"/>
              <a:gd name="connsiteY4" fmla="*/ 746760 h 3089910"/>
              <a:gd name="connsiteX5" fmla="*/ 0 w 2579370"/>
              <a:gd name="connsiteY5" fmla="*/ 746760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306830 w 2579370"/>
              <a:gd name="connsiteY4" fmla="*/ 746760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298770 w 2579370"/>
              <a:gd name="connsiteY4" fmla="*/ 777240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298770 w 2579370"/>
              <a:gd name="connsiteY4" fmla="*/ 795528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59471 w 2579370"/>
              <a:gd name="connsiteY4" fmla="*/ 801624 h 3089910"/>
              <a:gd name="connsiteX5" fmla="*/ 0 w 2579370"/>
              <a:gd name="connsiteY5" fmla="*/ 795528 h 3089910"/>
              <a:gd name="connsiteX6" fmla="*/ 0 w 2579370"/>
              <a:gd name="connsiteY6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37037 w 2579370"/>
              <a:gd name="connsiteY4" fmla="*/ 1408810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37037 w 2579370"/>
              <a:gd name="connsiteY4" fmla="*/ 1408810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04795 w 2579370"/>
              <a:gd name="connsiteY4" fmla="*/ 2115946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904795 w 2579370"/>
              <a:gd name="connsiteY4" fmla="*/ 2115946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60462 w 2579370"/>
              <a:gd name="connsiteY4" fmla="*/ 2158618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860462 w 2579370"/>
              <a:gd name="connsiteY4" fmla="*/ 2158618 h 3089910"/>
              <a:gd name="connsiteX5" fmla="*/ 859471 w 2579370"/>
              <a:gd name="connsiteY5" fmla="*/ 801624 h 3089910"/>
              <a:gd name="connsiteX6" fmla="*/ 0 w 2579370"/>
              <a:gd name="connsiteY6" fmla="*/ 795528 h 3089910"/>
              <a:gd name="connsiteX7" fmla="*/ 0 w 2579370"/>
              <a:gd name="connsiteY7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074066 w 2579370"/>
              <a:gd name="connsiteY4" fmla="*/ 2518282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306830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725978 w 2579370"/>
              <a:gd name="connsiteY3" fmla="*/ 3089910 h 3089910"/>
              <a:gd name="connsiteX4" fmla="*/ 1726969 w 2579370"/>
              <a:gd name="connsiteY4" fmla="*/ 2158618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725978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859471 w 2579370"/>
              <a:gd name="connsiteY6" fmla="*/ 801624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860462 w 2579370"/>
              <a:gd name="connsiteY5" fmla="*/ 2158618 h 3089910"/>
              <a:gd name="connsiteX6" fmla="*/ 652391 w 2579370"/>
              <a:gd name="connsiteY6" fmla="*/ 789432 h 3089910"/>
              <a:gd name="connsiteX7" fmla="*/ 0 w 2579370"/>
              <a:gd name="connsiteY7" fmla="*/ 795528 h 3089910"/>
              <a:gd name="connsiteX8" fmla="*/ 0 w 2579370"/>
              <a:gd name="connsiteY8" fmla="*/ 0 h 3089910"/>
              <a:gd name="connsiteX0" fmla="*/ 0 w 2579370"/>
              <a:gd name="connsiteY0" fmla="*/ 0 h 3089910"/>
              <a:gd name="connsiteX1" fmla="*/ 2579370 w 2579370"/>
              <a:gd name="connsiteY1" fmla="*/ 0 h 3089910"/>
              <a:gd name="connsiteX2" fmla="*/ 2579370 w 2579370"/>
              <a:gd name="connsiteY2" fmla="*/ 3089910 h 3089910"/>
              <a:gd name="connsiteX3" fmla="*/ 1299636 w 2579370"/>
              <a:gd name="connsiteY3" fmla="*/ 3089910 h 3089910"/>
              <a:gd name="connsiteX4" fmla="*/ 1300627 w 2579370"/>
              <a:gd name="connsiteY4" fmla="*/ 2164714 h 3089910"/>
              <a:gd name="connsiteX5" fmla="*/ 650336 w 2579370"/>
              <a:gd name="connsiteY5" fmla="*/ 2170810 h 3089910"/>
              <a:gd name="connsiteX6" fmla="*/ 652391 w 2579370"/>
              <a:gd name="connsiteY6" fmla="*/ 789432 h 3089910"/>
              <a:gd name="connsiteX7" fmla="*/ 0 w 2579370"/>
              <a:gd name="connsiteY7" fmla="*/ 795528 h 3089910"/>
              <a:gd name="connsiteX8" fmla="*/ 0 w 2579370"/>
              <a:gd name="connsiteY8" fmla="*/ 0 h 308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79370" h="3089910">
                <a:moveTo>
                  <a:pt x="0" y="0"/>
                </a:moveTo>
                <a:lnTo>
                  <a:pt x="2579370" y="0"/>
                </a:lnTo>
                <a:lnTo>
                  <a:pt x="2579370" y="3089910"/>
                </a:lnTo>
                <a:lnTo>
                  <a:pt x="1299636" y="3089910"/>
                </a:lnTo>
                <a:cubicBezTo>
                  <a:pt x="1298629" y="2805663"/>
                  <a:pt x="1298447" y="2521097"/>
                  <a:pt x="1300627" y="2164714"/>
                </a:cubicBezTo>
                <a:lnTo>
                  <a:pt x="650336" y="2170810"/>
                </a:lnTo>
                <a:cubicBezTo>
                  <a:pt x="648320" y="1795525"/>
                  <a:pt x="651384" y="1068430"/>
                  <a:pt x="652391" y="789432"/>
                </a:cubicBezTo>
                <a:lnTo>
                  <a:pt x="0" y="795528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/>
          <p:nvPr/>
        </p:nvCxnSpPr>
        <p:spPr>
          <a:xfrm>
            <a:off x="1905000" y="2466156"/>
            <a:ext cx="2596896" cy="1389888"/>
          </a:xfrm>
          <a:prstGeom prst="bentConnector3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3215640" y="3856044"/>
            <a:ext cx="3858768" cy="928244"/>
          </a:xfrm>
          <a:prstGeom prst="bentConnector3">
            <a:avLst>
              <a:gd name="adj1" fmla="val 33412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3600" y="4218756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damage_factor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1</a:t>
            </a:r>
          </a:p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(Kill)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3400" y="2953836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damage_factor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= 0</a:t>
            </a:r>
          </a:p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(Miss)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91" y="5555022"/>
            <a:ext cx="3917018" cy="81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4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17147</TotalTime>
  <Words>2644</Words>
  <Application>Microsoft Office PowerPoint</Application>
  <PresentationFormat>On-screen Show (4:3)</PresentationFormat>
  <Paragraphs>331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1_afsim_af_class</vt:lpstr>
      <vt:lpstr>PowerPoint Presentation</vt:lpstr>
      <vt:lpstr>Learning Objectives</vt:lpstr>
      <vt:lpstr>Weapon Types</vt:lpstr>
      <vt:lpstr>Weapon Description Aggregates Weapon Components</vt:lpstr>
      <vt:lpstr>Example: Step 1 – Create the Launched “platform_type”</vt:lpstr>
      <vt:lpstr>Example: Step 2: Create the “weapon_effects”</vt:lpstr>
      <vt:lpstr>Spherical Lethality</vt:lpstr>
      <vt:lpstr>Specified Parameters</vt:lpstr>
      <vt:lpstr>Graduated Lethality (discrete)</vt:lpstr>
      <vt:lpstr>Graduated Lethality</vt:lpstr>
      <vt:lpstr>Example: Step 3: Create a “weapon” Block</vt:lpstr>
      <vt:lpstr>Example: Step 4: Load the “weapon”</vt:lpstr>
      <vt:lpstr>Example: Jammer Weapon</vt:lpstr>
      <vt:lpstr>Include a weapon definition file</vt:lpstr>
      <vt:lpstr>file_path</vt:lpstr>
      <vt:lpstr>RED_GPS_BOMB_1 Attributes</vt:lpstr>
      <vt:lpstr>Data Unit Examples</vt:lpstr>
      <vt:lpstr>RED_GPS_BOMB_1 Platform Type Definition</vt:lpstr>
      <vt:lpstr>RED_GPS_BOMB_1 Weapon Effects</vt:lpstr>
      <vt:lpstr>RED_GPS_BOMB_1 Weapon Definition</vt:lpstr>
      <vt:lpstr>Incorporation in the Launching Platform</vt:lpstr>
      <vt:lpstr>“track” Command</vt:lpstr>
      <vt:lpstr>Initialize Tracks on Platforms</vt:lpstr>
      <vt:lpstr>“execute” Command</vt:lpstr>
      <vt:lpstr>Execute Block in BOMBER</vt:lpstr>
      <vt:lpstr>Why do we only fire at tank_1?</vt:lpstr>
      <vt:lpstr>Maximum Request Count</vt:lpstr>
      <vt:lpstr>Kill Both Tanks</vt:lpstr>
      <vt:lpstr>Warlock</vt:lpstr>
      <vt:lpstr>Weapon Browser</vt:lpstr>
      <vt:lpstr>Weapon Browser</vt:lpstr>
      <vt:lpstr>Weapon Browser</vt:lpstr>
      <vt:lpstr>Weapon Firing?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Weapons Presentation</dc:title>
  <dc:creator>Miller, Lawrence</dc:creator>
  <cp:lastModifiedBy>Miller, Lawrence</cp:lastModifiedBy>
  <cp:revision>1681</cp:revision>
  <cp:lastPrinted>2019-01-03T19:35:46Z</cp:lastPrinted>
  <dcterms:created xsi:type="dcterms:W3CDTF">2012-03-21T14:48:14Z</dcterms:created>
  <dcterms:modified xsi:type="dcterms:W3CDTF">2022-01-04T22:07:44Z</dcterms:modified>
</cp:coreProperties>
</file>