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25"/>
  </p:notesMasterIdLst>
  <p:handoutMasterIdLst>
    <p:handoutMasterId r:id="rId26"/>
  </p:handoutMasterIdLst>
  <p:sldIdLst>
    <p:sldId id="345" r:id="rId2"/>
    <p:sldId id="293" r:id="rId3"/>
    <p:sldId id="294" r:id="rId4"/>
    <p:sldId id="296" r:id="rId5"/>
    <p:sldId id="349" r:id="rId6"/>
    <p:sldId id="350" r:id="rId7"/>
    <p:sldId id="299" r:id="rId8"/>
    <p:sldId id="351" r:id="rId9"/>
    <p:sldId id="301" r:id="rId10"/>
    <p:sldId id="352" r:id="rId11"/>
    <p:sldId id="303" r:id="rId12"/>
    <p:sldId id="332" r:id="rId13"/>
    <p:sldId id="327" r:id="rId14"/>
    <p:sldId id="329" r:id="rId15"/>
    <p:sldId id="328" r:id="rId16"/>
    <p:sldId id="333" r:id="rId17"/>
    <p:sldId id="334" r:id="rId18"/>
    <p:sldId id="353" r:id="rId19"/>
    <p:sldId id="347" r:id="rId20"/>
    <p:sldId id="354" r:id="rId21"/>
    <p:sldId id="324" r:id="rId22"/>
    <p:sldId id="317" r:id="rId23"/>
    <p:sldId id="289" r:id="rId24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1" autoAdjust="0"/>
    <p:restoredTop sz="77143" autoAdjust="0"/>
  </p:normalViewPr>
  <p:slideViewPr>
    <p:cSldViewPr>
      <p:cViewPr varScale="1">
        <p:scale>
          <a:sx n="123" d="100"/>
          <a:sy n="123" d="100"/>
        </p:scale>
        <p:origin x="2813" y="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0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7CBFAE2-CFD5-495D-9909-1CF59A154AFE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24864BA-8407-4E2E-9848-AFE3900055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86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7708A77-0E75-49DA-A727-CCA84B12A3B4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1C50AC6-4A2A-4859-8710-3C1CB3489C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30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version of the training has been tested with version 2.8</a:t>
            </a:r>
          </a:p>
          <a:p>
            <a:r>
              <a:rPr lang="en-US" baseline="0" dirty="0" smtClean="0"/>
              <a:t>This Lesson should take about 45 minutes</a:t>
            </a:r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62062-958C-457B-98B5-F90E2693D0F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shows</a:t>
            </a:r>
            <a:r>
              <a:rPr lang="en-US" baseline="0" dirty="0" smtClean="0"/>
              <a:t> how multiple states can be defined. You can access different states using script.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65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include something that</a:t>
            </a:r>
            <a:r>
              <a:rPr lang="en-US" baseline="0" dirty="0" smtClean="0"/>
              <a:t> doesn’t exist at first, you’ll have a red underline.  If you go copy and paste a file that matches your include, I’ve found that you then have to either hit space or enter to force Wizard to reparse and find the file.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file has several things in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particular, it has some signatures defined.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part manager to open the car definition.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 do this in the platform browser, it will only do this for a single instantiation.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what the window</a:t>
            </a:r>
            <a:r>
              <a:rPr lang="en-US" baseline="0" dirty="0" smtClean="0"/>
              <a:t> looks like.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</a:t>
            </a:r>
            <a:r>
              <a:rPr lang="en-US" baseline="0" dirty="0" smtClean="0"/>
              <a:t> the signatures.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</a:t>
            </a:r>
            <a:r>
              <a:rPr lang="en-US" baseline="0" dirty="0" smtClean="0"/>
              <a:t> tends to put things at the end of the definition.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Include the signature</a:t>
            </a:r>
            <a:r>
              <a:rPr lang="en-US" baseline="0" dirty="0" smtClean="0"/>
              <a:t> files for the bomber.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them</a:t>
            </a:r>
            <a:r>
              <a:rPr lang="en-US" baseline="0" dirty="0" smtClean="0"/>
              <a:t> to the platform – either type them in, or use the platform part manager.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Where they end up in the file doesn’t really matter. 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Feel free to add vehicle signatures onto your tanks as well to avoid ‘using default signatures’ warnings moving forward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02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visualize</a:t>
            </a:r>
            <a:r>
              <a:rPr lang="en-US" baseline="0" dirty="0" smtClean="0"/>
              <a:t> it. This is really cool.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32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74">
              <a:defRPr/>
            </a:pPr>
            <a:r>
              <a:rPr lang="en-US" dirty="0" smtClean="0"/>
              <a:t>This looks like a bunch, but it all goes together.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Locator plane should show the value of the highlighted</a:t>
            </a:r>
            <a:r>
              <a:rPr lang="en-US" baseline="0" dirty="0" smtClean="0"/>
              <a:t> and selected polarization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560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are the default values. I know that the radar, IR and optical signatures are huge. I assume that the acoustic is similarly</a:t>
            </a:r>
            <a:r>
              <a:rPr lang="en-US" baseline="0" dirty="0" smtClean="0"/>
              <a:t> big.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Note: the warning message will only happen the first time any platform in the simulation needs to use the signature for that platform. If your platform stays below the horizon or </a:t>
            </a:r>
            <a:r>
              <a:rPr lang="en-US" baseline="0" smtClean="0"/>
              <a:t>outside of FOV </a:t>
            </a:r>
            <a:r>
              <a:rPr lang="en-US" baseline="0" dirty="0" smtClean="0"/>
              <a:t>limits the entire time, it will never give you this warning. See the next section.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74">
              <a:defRPr/>
            </a:pPr>
            <a:r>
              <a:rPr lang="en-US" dirty="0" smtClean="0"/>
              <a:t>This looks like a bunch, but it all goes together.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66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Signature</a:t>
            </a:r>
            <a:r>
              <a:rPr lang="en-US" baseline="0" dirty="0" smtClean="0"/>
              <a:t> is an attribute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coordinate system</a:t>
            </a:r>
            <a:r>
              <a:rPr lang="en-US" baseline="0" dirty="0" smtClean="0"/>
              <a:t> seems obvious to me. Basically, the pointy part of the platform is 0,0.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there are others out there – ESAMS uses something completely different.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(the words are all here)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35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2D tables allow us to make something</a:t>
            </a:r>
            <a:r>
              <a:rPr lang="en-US" baseline="0" dirty="0" smtClean="0"/>
              <a:t> more complex.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29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defines the table parameters.</a:t>
            </a:r>
            <a:r>
              <a:rPr lang="en-US" baseline="0" dirty="0" smtClean="0"/>
              <a:t> The azimuth and elevation values don’t need the same jumps, but they do need to be increasing.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shows data in the table.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Note: when accessing values between items, AFSIM will linearly interpolate IN METER SPACE between values. That first step (degree) is a </a:t>
            </a:r>
            <a:r>
              <a:rPr lang="en-US" baseline="0" dirty="0" err="1" smtClean="0"/>
              <a:t>doozy</a:t>
            </a:r>
            <a:r>
              <a:rPr lang="en-US" baseline="0" dirty="0" smtClean="0"/>
              <a:t>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32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shows how the table would be used in a signature block.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still for any polarization and frequency. Those can be specified, with different tables for each.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tegrity Service Excellence"/>
          <p:cNvSpPr txBox="1">
            <a:spLocks noChangeArrowheads="1"/>
          </p:cNvSpPr>
          <p:nvPr/>
        </p:nvSpPr>
        <p:spPr bwMode="auto">
          <a:xfrm>
            <a:off x="82799" y="5279277"/>
            <a:ext cx="403244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21917" tIns="60958" rIns="121917" bIns="60958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b="1" i="1" dirty="0">
                <a:effectLst/>
                <a:latin typeface="Arial" pitchFamily="34" charset="0"/>
              </a:rPr>
              <a:t>Integrity </a:t>
            </a:r>
            <a:r>
              <a:rPr lang="en-US" sz="2400" b="1" i="1" dirty="0">
                <a:effectLst/>
                <a:latin typeface="Arial" pitchFamily="34" charset="0"/>
                <a:sym typeface="Wingdings" pitchFamily="2" charset="2"/>
              </a:rPr>
              <a:t> </a:t>
            </a:r>
            <a:r>
              <a:rPr lang="en-US" sz="2400" b="1" i="1" dirty="0">
                <a:effectLst/>
                <a:latin typeface="Arial" pitchFamily="34" charset="0"/>
              </a:rPr>
              <a:t>Service </a:t>
            </a:r>
            <a:r>
              <a:rPr lang="en-US" sz="2400" b="1" i="1" dirty="0">
                <a:effectLst/>
                <a:latin typeface="Arial" pitchFamily="34" charset="0"/>
                <a:sym typeface="Wingdings" pitchFamily="2" charset="2"/>
              </a:rPr>
              <a:t> </a:t>
            </a:r>
            <a:r>
              <a:rPr lang="en-US" sz="2400" b="1" i="1" dirty="0">
                <a:effectLst/>
                <a:latin typeface="Arial" pitchFamily="34" charset="0"/>
              </a:rPr>
              <a:t>Excellence</a:t>
            </a:r>
          </a:p>
        </p:txBody>
      </p:sp>
      <p:sp>
        <p:nvSpPr>
          <p:cNvPr id="14" name="Briefing Title"/>
          <p:cNvSpPr>
            <a:spLocks noGrp="1"/>
          </p:cNvSpPr>
          <p:nvPr>
            <p:ph sz="half" idx="2" hasCustomPrompt="1"/>
          </p:nvPr>
        </p:nvSpPr>
        <p:spPr>
          <a:xfrm>
            <a:off x="4191000" y="1600200"/>
            <a:ext cx="44196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Briefing Title</a:t>
            </a:r>
          </a:p>
        </p:txBody>
      </p:sp>
      <p:sp>
        <p:nvSpPr>
          <p:cNvPr id="17" name="Name, Rank, Office Symbol"/>
          <p:cNvSpPr>
            <a:spLocks noGrp="1"/>
          </p:cNvSpPr>
          <p:nvPr>
            <p:ph sz="half" idx="11" hasCustomPrompt="1"/>
          </p:nvPr>
        </p:nvSpPr>
        <p:spPr>
          <a:xfrm>
            <a:off x="4191000" y="4495800"/>
            <a:ext cx="44958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2400" b="1" baseline="0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Organization</a:t>
            </a:r>
          </a:p>
        </p:txBody>
      </p:sp>
      <p:pic>
        <p:nvPicPr>
          <p:cNvPr id="9" name="Picture 13" descr="OrigamiWingsMediumTra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539" y="1828800"/>
            <a:ext cx="3160967" cy="298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12267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257300" y="0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lang="en-US" sz="2800" b="1" dirty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38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0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body content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480460" indent="-253987" defTabSz="1191624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400" b="1">
                <a:latin typeface="Arial" pitchFamily="34" charset="0"/>
                <a:cs typeface="Arial" pitchFamily="34" charset="0"/>
              </a:defRPr>
            </a:lvl1pPr>
            <a:lvl2pPr>
              <a:defRPr sz="2100" b="1">
                <a:latin typeface="Arial" pitchFamily="34" charset="0"/>
                <a:cs typeface="Arial" pitchFamily="34" charset="0"/>
              </a:defRPr>
            </a:lvl2pPr>
            <a:lvl3pPr>
              <a:defRPr sz="19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900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547064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a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42579"/>
            <a:ext cx="6629400" cy="974439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Body Content Upper Right"/>
          <p:cNvSpPr>
            <a:spLocks noGrp="1"/>
          </p:cNvSpPr>
          <p:nvPr>
            <p:ph sz="half" idx="1"/>
          </p:nvPr>
        </p:nvSpPr>
        <p:spPr>
          <a:xfrm>
            <a:off x="4648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Body Content Lower Left"/>
          <p:cNvSpPr>
            <a:spLocks noGrp="1"/>
          </p:cNvSpPr>
          <p:nvPr>
            <p:ph sz="half" idx="13"/>
          </p:nvPr>
        </p:nvSpPr>
        <p:spPr>
          <a:xfrm>
            <a:off x="457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 baseline="0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Body Content Lower Right"/>
          <p:cNvSpPr>
            <a:spLocks noGrp="1"/>
          </p:cNvSpPr>
          <p:nvPr>
            <p:ph sz="half" idx="14"/>
          </p:nvPr>
        </p:nvSpPr>
        <p:spPr>
          <a:xfrm>
            <a:off x="4648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  <p:sp>
        <p:nvSpPr>
          <p:cNvPr id="15" name="Body Content Upper Left"/>
          <p:cNvSpPr>
            <a:spLocks noGrp="1"/>
          </p:cNvSpPr>
          <p:nvPr>
            <p:ph sz="half" idx="15"/>
          </p:nvPr>
        </p:nvSpPr>
        <p:spPr>
          <a:xfrm>
            <a:off x="457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1447800"/>
            <a:ext cx="0" cy="482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1000" y="3781613"/>
            <a:ext cx="838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579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0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Body Content Left Half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2700" b="1">
                <a:latin typeface="Arial" pitchFamily="34" charset="0"/>
                <a:cs typeface="Arial" pitchFamily="34" charset="0"/>
              </a:defRPr>
            </a:lvl2pPr>
            <a:lvl3pPr>
              <a:defRPr sz="2400" b="1">
                <a:latin typeface="Arial" pitchFamily="34" charset="0"/>
                <a:cs typeface="Arial" pitchFamily="34" charset="0"/>
              </a:defRPr>
            </a:lvl3pPr>
            <a:lvl4pPr>
              <a:defRPr sz="2100" b="1">
                <a:latin typeface="Arial" pitchFamily="34" charset="0"/>
                <a:cs typeface="Arial" pitchFamily="34" charset="0"/>
              </a:defRPr>
            </a:lvl4pPr>
            <a:lvl5pPr>
              <a:defRPr sz="19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Body Content Right Half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lang="en-US" sz="3200" b="1" dirty="0" smtClean="0">
                <a:latin typeface="Arial" pitchFamily="34" charset="0"/>
                <a:cs typeface="Arial" pitchFamily="34" charset="0"/>
              </a:defRPr>
            </a:lvl1pPr>
            <a:lvl2pPr>
              <a:defRPr lang="en-US" sz="2700" b="1" dirty="0" smtClean="0">
                <a:latin typeface="Arial" pitchFamily="34" charset="0"/>
                <a:cs typeface="Arial" pitchFamily="34" charset="0"/>
              </a:defRPr>
            </a:lvl2pPr>
            <a:lvl3pPr>
              <a:defRPr lang="en-US" sz="2400" b="1" dirty="0" smtClean="0">
                <a:latin typeface="Arial" pitchFamily="34" charset="0"/>
                <a:cs typeface="Arial" pitchFamily="34" charset="0"/>
              </a:defRPr>
            </a:lvl3pPr>
            <a:lvl4pPr>
              <a:defRPr lang="en-US" sz="2100" b="1" dirty="0" smtClean="0">
                <a:latin typeface="Arial" pitchFamily="34" charset="0"/>
                <a:cs typeface="Arial" pitchFamily="34" charset="0"/>
              </a:defRPr>
            </a:lvl4pPr>
            <a:lvl5pPr>
              <a:defRPr lang="en-US" sz="1900" b="1" dirty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6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109207"/>
            <a:ext cx="6840760" cy="943537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buNone/>
              <a:defRPr sz="2800" b="1"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Questions?</a:t>
            </a:r>
          </a:p>
        </p:txBody>
      </p:sp>
      <p:sp>
        <p:nvSpPr>
          <p:cNvPr id="18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9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9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669900"/>
                </a:solidFill>
              </a:rPr>
              <a:t>UNCLASSIFIED</a:t>
            </a:r>
            <a:endParaRPr lang="en-US" sz="1600" b="1" dirty="0">
              <a:solidFill>
                <a:srgbClr val="669900"/>
              </a:solidFill>
            </a:endParaRPr>
          </a:p>
        </p:txBody>
      </p:sp>
      <p:sp>
        <p:nvSpPr>
          <p:cNvPr id="20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  <p:pic>
        <p:nvPicPr>
          <p:cNvPr id="10" name="Picture 9" descr="blue_std"/>
          <p:cNvPicPr>
            <a:picLocks noChangeAspect="1" noChangeArrowheads="1"/>
          </p:cNvPicPr>
          <p:nvPr/>
        </p:nvPicPr>
        <p:blipFill>
          <a:blip r:embed="rId2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96199" y="109207"/>
            <a:ext cx="1352401" cy="7588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43200" y="2133600"/>
            <a:ext cx="4055594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689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  <p:pic>
        <p:nvPicPr>
          <p:cNvPr id="14" name="Picture 13" descr="blue_std"/>
          <p:cNvPicPr>
            <a:picLocks noChangeAspect="1" noChangeArrowheads="1"/>
          </p:cNvPicPr>
          <p:nvPr/>
        </p:nvPicPr>
        <p:blipFill>
          <a:blip r:embed="rId8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9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9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669900"/>
                </a:solidFill>
              </a:rPr>
              <a:t>UNCLASSIFIED</a:t>
            </a:r>
            <a:endParaRPr lang="en-US" sz="1600" b="1" dirty="0">
              <a:solidFill>
                <a:srgbClr val="6699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848600" y="258328"/>
            <a:ext cx="1234346" cy="626183"/>
          </a:xfrm>
          <a:prstGeom prst="rect">
            <a:avLst/>
          </a:prstGeom>
        </p:spPr>
      </p:pic>
      <p:sp>
        <p:nvSpPr>
          <p:cNvPr id="9" name="Distribution Statement"/>
          <p:cNvSpPr txBox="1">
            <a:spLocks noChangeArrowheads="1"/>
          </p:cNvSpPr>
          <p:nvPr userDrawn="1"/>
        </p:nvSpPr>
        <p:spPr bwMode="auto">
          <a:xfrm>
            <a:off x="9733" y="6406600"/>
            <a:ext cx="9163467" cy="492438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 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Distribution authorized to U.S. Government Agencies and their contractors, 9-Aug-19.</a:t>
            </a:r>
          </a:p>
          <a:p>
            <a:pPr 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requests for this document shall be referred to AFRL/RQQD. 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37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</p:sldLayoutIdLst>
  <p:timing>
    <p:tnLst>
      <p:par>
        <p:cTn id="1" dur="indefinite" restart="never" nodeType="tmRoot"/>
      </p:par>
    </p:tnLst>
  </p:timing>
  <p:txStyles>
    <p:titleStyle>
      <a:lvl1pPr algn="ctr" defTabSz="121913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21913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1219139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AFSIM User Training</a:t>
            </a:r>
          </a:p>
          <a:p>
            <a:r>
              <a:rPr lang="en-US" dirty="0" smtClean="0"/>
              <a:t> 6 – Signatures and Part Manager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mtClean="0"/>
              <a:t>AFRL/RQQD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201" y="38100"/>
            <a:ext cx="6629400" cy="1143000"/>
          </a:xfrm>
        </p:spPr>
        <p:txBody>
          <a:bodyPr/>
          <a:lstStyle/>
          <a:p>
            <a:r>
              <a:rPr lang="en-US" smtClean="0"/>
              <a:t>Defining Signature States and Bands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5720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Can define multiple states for a signature</a:t>
            </a:r>
          </a:p>
          <a:p>
            <a:pPr lvl="1"/>
            <a:r>
              <a:rPr lang="en-US" sz="2000" dirty="0" smtClean="0"/>
              <a:t>Change state using script</a:t>
            </a:r>
          </a:p>
          <a:p>
            <a:r>
              <a:rPr lang="en-US" sz="2400" dirty="0" smtClean="0"/>
              <a:t>Can also define frequency characteristics</a:t>
            </a:r>
          </a:p>
          <a:p>
            <a:pPr lvl="1"/>
            <a:r>
              <a:rPr lang="en-US" sz="2000" dirty="0" smtClean="0"/>
              <a:t>Bands for IR </a:t>
            </a:r>
          </a:p>
          <a:p>
            <a:pPr lvl="1"/>
            <a:r>
              <a:rPr lang="en-US" sz="2000" dirty="0" smtClean="0"/>
              <a:t>Frequencies for acoustic and RF</a:t>
            </a:r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4925" y="1828800"/>
            <a:ext cx="3724275" cy="2524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5604902" y="2133600"/>
            <a:ext cx="685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605462" y="3429000"/>
            <a:ext cx="685240" cy="3714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47802" y="2362200"/>
            <a:ext cx="20955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9" grpId="1" animBg="1"/>
      <p:bldP spid="10" grpId="0" animBg="1"/>
      <p:bldP spid="10" grpId="1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657600"/>
            <a:ext cx="5466283" cy="2387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this line to the setup.txt file</a:t>
            </a:r>
          </a:p>
          <a:p>
            <a:pPr lvl="1"/>
            <a:r>
              <a:rPr lang="en-US" dirty="0" smtClean="0"/>
              <a:t>Should be found in our models library</a:t>
            </a:r>
          </a:p>
          <a:p>
            <a:r>
              <a:rPr lang="en-US" dirty="0" smtClean="0"/>
              <a:t>Open the file to see its contents</a:t>
            </a:r>
            <a:endParaRPr lang="en-US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133600" y="3877667"/>
            <a:ext cx="4419600" cy="389533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35408" y="3297790"/>
            <a:ext cx="1015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setup.txt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Signatures Defined Here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11273" y="1143000"/>
            <a:ext cx="1321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common.txt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2332" y="1524000"/>
            <a:ext cx="3979335" cy="48789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895600" y="2438400"/>
            <a:ext cx="2895600" cy="1371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" y="3200399"/>
            <a:ext cx="3181799" cy="3171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Platform Part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Wizard, go to View -&gt; Type Browser</a:t>
            </a:r>
          </a:p>
          <a:p>
            <a:r>
              <a:rPr lang="en-US" dirty="0" smtClean="0"/>
              <a:t>Expand Platform, WSF_PLATFORM</a:t>
            </a:r>
          </a:p>
          <a:p>
            <a:r>
              <a:rPr lang="en-US" dirty="0" smtClean="0"/>
              <a:t>Right-click on CAR, select Manage Platform Parts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219200"/>
            <a:ext cx="8077200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NOTE: DO THIS IN THE PLATFORM </a:t>
            </a:r>
            <a:r>
              <a:rPr lang="en-US" sz="2400" b="1" i="1" dirty="0" smtClean="0">
                <a:solidFill>
                  <a:srgbClr val="FF0000"/>
                </a:solidFill>
              </a:rPr>
              <a:t>TYPE</a:t>
            </a:r>
            <a:r>
              <a:rPr lang="en-US" sz="2400" b="1" dirty="0" smtClean="0">
                <a:solidFill>
                  <a:srgbClr val="FF0000"/>
                </a:solidFill>
              </a:rPr>
              <a:t> BROWSER!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0" y="3200400"/>
            <a:ext cx="3095625" cy="3171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066800" y="4038600"/>
            <a:ext cx="12954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Platform Part Manager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67025" y="2220119"/>
            <a:ext cx="3409950" cy="3286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drop-downs to add new signatures</a:t>
            </a:r>
          </a:p>
          <a:p>
            <a:pPr lvl="1"/>
            <a:r>
              <a:rPr lang="en-US" dirty="0" smtClean="0"/>
              <a:t>Infrared signature</a:t>
            </a:r>
          </a:p>
          <a:p>
            <a:pPr lvl="1"/>
            <a:r>
              <a:rPr lang="en-US" dirty="0" smtClean="0"/>
              <a:t>Optical signature</a:t>
            </a:r>
          </a:p>
          <a:p>
            <a:pPr lvl="1"/>
            <a:r>
              <a:rPr lang="en-US" dirty="0" smtClean="0"/>
              <a:t>Radar signature</a:t>
            </a:r>
          </a:p>
          <a:p>
            <a:endParaRPr lang="en-US" dirty="0" smtClean="0"/>
          </a:p>
          <a:p>
            <a:pPr marL="226473" indent="0">
              <a:buNone/>
            </a:pPr>
            <a:endParaRPr lang="en-US" dirty="0" smtClean="0"/>
          </a:p>
          <a:p>
            <a:r>
              <a:rPr lang="en-US" dirty="0" smtClean="0"/>
              <a:t>Close </a:t>
            </a:r>
            <a:r>
              <a:rPr lang="en-US" dirty="0"/>
              <a:t>Platform Parts </a:t>
            </a:r>
            <a:r>
              <a:rPr lang="en-US" dirty="0" smtClean="0"/>
              <a:t>Manager </a:t>
            </a:r>
            <a:r>
              <a:rPr lang="en-US" dirty="0"/>
              <a:t>and </a:t>
            </a:r>
            <a:r>
              <a:rPr lang="en-US" dirty="0" smtClean="0"/>
              <a:t>SAVE ALL FILES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057400"/>
            <a:ext cx="4545835" cy="22138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92424" y="2366210"/>
            <a:ext cx="3733800" cy="376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92424" y="3124200"/>
            <a:ext cx="36576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525" y="4291023"/>
            <a:ext cx="4219575" cy="20237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35" y="4339794"/>
            <a:ext cx="4225325" cy="17768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 CAR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8439"/>
            <a:ext cx="8229600" cy="4525963"/>
          </a:xfrm>
        </p:spPr>
        <p:txBody>
          <a:bodyPr/>
          <a:lstStyle/>
          <a:p>
            <a:r>
              <a:rPr lang="en-US" smtClean="0"/>
              <a:t>Signatures now attached to the </a:t>
            </a:r>
            <a:r>
              <a:rPr lang="en-US" dirty="0" err="1" smtClean="0"/>
              <a:t>platform_type</a:t>
            </a:r>
            <a:endParaRPr lang="en-US" dirty="0" smtClean="0"/>
          </a:p>
          <a:p>
            <a:pPr lvl="1"/>
            <a:r>
              <a:rPr lang="en-US" dirty="0" smtClean="0"/>
              <a:t>Adding signatures this way seems to put them at the end of a </a:t>
            </a:r>
            <a:r>
              <a:rPr lang="en-US" dirty="0" err="1" smtClean="0"/>
              <a:t>platform_type</a:t>
            </a:r>
            <a:r>
              <a:rPr lang="en-US" dirty="0" smtClean="0"/>
              <a:t> definition</a:t>
            </a:r>
          </a:p>
          <a:p>
            <a:pPr lvl="1"/>
            <a:r>
              <a:rPr lang="en-US" dirty="0" smtClean="0"/>
              <a:t>This is fine, but signatures are generally at the top of a definition after icon and side</a:t>
            </a:r>
          </a:p>
          <a:p>
            <a:pPr lvl="1"/>
            <a:r>
              <a:rPr lang="en-US" dirty="0" smtClean="0"/>
              <a:t>Feel free to clean up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5302902"/>
            <a:ext cx="375666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13050" y="4800600"/>
            <a:ext cx="3581400" cy="609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34829" y="3970462"/>
            <a:ext cx="1742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platforms/car.txt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3492" y="3893165"/>
            <a:ext cx="1742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platforms/car.txt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3979734"/>
            <a:ext cx="5829300" cy="22956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BOMBER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537"/>
            <a:ext cx="8229600" cy="219486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the “bomber.txt” file in Wizard, add the following lines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include_once</a:t>
            </a:r>
            <a:r>
              <a:rPr lang="en-US" dirty="0" smtClean="0"/>
              <a:t> signatures/bomber_optical_sig.txt”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include_once</a:t>
            </a:r>
            <a:r>
              <a:rPr lang="en-US" dirty="0" smtClean="0"/>
              <a:t> signatures/bomber_infrared_sig.txt”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include_once</a:t>
            </a:r>
            <a:r>
              <a:rPr lang="en-US" dirty="0" smtClean="0"/>
              <a:t> signatures/bomber_radar_sig.txt”</a:t>
            </a:r>
          </a:p>
          <a:p>
            <a:pPr lvl="2"/>
            <a:r>
              <a:rPr lang="en-US" dirty="0" smtClean="0"/>
              <a:t>These can also be found in the models directory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09800" y="4648200"/>
            <a:ext cx="5219700" cy="8382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69358" y="3610402"/>
            <a:ext cx="2205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platforms/bomber.txt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068765" y="2022511"/>
            <a:ext cx="4795646" cy="3352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Signatures onto Platform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33528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Add the signatures on our BOMBER type</a:t>
            </a:r>
          </a:p>
          <a:p>
            <a:r>
              <a:rPr lang="en-US" sz="2000" dirty="0" smtClean="0"/>
              <a:t>Auto Complete populates available signatures</a:t>
            </a:r>
          </a:p>
          <a:p>
            <a:r>
              <a:rPr lang="en-US" sz="2000" dirty="0" smtClean="0"/>
              <a:t>Switch back to “Mission” and Run!!!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363946" y="1688068"/>
            <a:ext cx="2205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platforms/bomber.txt</a:t>
            </a:r>
            <a:endParaRPr 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800600" y="2971800"/>
            <a:ext cx="3886200" cy="727111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5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562100"/>
            <a:ext cx="4724401" cy="18869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Visualizer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62100"/>
            <a:ext cx="3400425" cy="4525963"/>
          </a:xfrm>
        </p:spPr>
        <p:txBody>
          <a:bodyPr/>
          <a:lstStyle/>
          <a:p>
            <a:r>
              <a:rPr lang="en-US" sz="1800" dirty="0" smtClean="0"/>
              <a:t>Right-click on BOMBER_RADAR_SIG</a:t>
            </a:r>
          </a:p>
          <a:p>
            <a:pPr lvl="1"/>
            <a:r>
              <a:rPr lang="en-US" sz="1600" dirty="0" smtClean="0"/>
              <a:t>Select “Visualize Signature”</a:t>
            </a:r>
          </a:p>
          <a:p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5638800" y="2701672"/>
            <a:ext cx="1905000" cy="5022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98158" y="1192768"/>
            <a:ext cx="2205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platforms/bomber.txt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743200" y="3561395"/>
            <a:ext cx="3581400" cy="28002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997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gain hands-on knowledge about:</a:t>
            </a:r>
          </a:p>
          <a:p>
            <a:pPr lvl="1"/>
            <a:r>
              <a:rPr lang="en-US" smtClean="0"/>
              <a:t>Defining a platform signature</a:t>
            </a:r>
          </a:p>
          <a:p>
            <a:pPr lvl="1"/>
            <a:r>
              <a:rPr lang="en-US" smtClean="0"/>
              <a:t>Adding a signature to a platform</a:t>
            </a:r>
          </a:p>
          <a:p>
            <a:pPr lvl="1"/>
            <a:r>
              <a:rPr lang="en-US" smtClean="0"/>
              <a:t>Using the Platform Part Manager</a:t>
            </a:r>
          </a:p>
          <a:p>
            <a:pPr lvl="1"/>
            <a:r>
              <a:rPr lang="en-US" smtClean="0"/>
              <a:t>Using Pattern Visualizer</a:t>
            </a:r>
          </a:p>
          <a:p>
            <a:pPr lvl="1"/>
            <a:endParaRPr lang="en-US" dirty="0" smtClean="0"/>
          </a:p>
        </p:txBody>
      </p:sp>
      <p:pic>
        <p:nvPicPr>
          <p:cNvPr id="5" name="Picture 4" descr="MCj029913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8950" y="4203700"/>
            <a:ext cx="1285875" cy="1809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Pattern Visualizer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" y="1219200"/>
            <a:ext cx="5029200" cy="3276599"/>
          </a:xfrm>
        </p:spPr>
        <p:txBody>
          <a:bodyPr>
            <a:noAutofit/>
          </a:bodyPr>
          <a:lstStyle/>
          <a:p>
            <a:r>
              <a:rPr lang="en-US" sz="2000" dirty="0" smtClean="0"/>
              <a:t>Controls: </a:t>
            </a:r>
          </a:p>
          <a:p>
            <a:pPr lvl="1"/>
            <a:r>
              <a:rPr lang="en-US" sz="1800" dirty="0" smtClean="0"/>
              <a:t>Click-drag to change perspective</a:t>
            </a:r>
          </a:p>
          <a:p>
            <a:pPr lvl="1"/>
            <a:r>
              <a:rPr lang="en-US" sz="1800" dirty="0" smtClean="0"/>
              <a:t>Scroll center mouse to scale</a:t>
            </a:r>
          </a:p>
          <a:p>
            <a:pPr lvl="1"/>
            <a:r>
              <a:rPr lang="en-US" sz="1800" dirty="0" smtClean="0"/>
              <a:t>Locator plane provides value</a:t>
            </a:r>
          </a:p>
          <a:p>
            <a:pPr lvl="2"/>
            <a:r>
              <a:rPr lang="en-US" sz="1800" dirty="0" smtClean="0"/>
              <a:t>Shift-click-drag moves planes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3936047" y="5419726"/>
            <a:ext cx="51435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817" y="3035190"/>
            <a:ext cx="4850766" cy="33449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781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Platform Signature Defaults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Every Platform has the following default values:</a:t>
            </a:r>
          </a:p>
          <a:p>
            <a:pPr lvl="1"/>
            <a:r>
              <a:rPr lang="en-US" smtClean="0"/>
              <a:t>Signatures</a:t>
            </a:r>
          </a:p>
          <a:p>
            <a:pPr lvl="2"/>
            <a:r>
              <a:rPr lang="en-US" smtClean="0"/>
              <a:t>Acoustic		100 dB-20uPa at 1kHz</a:t>
            </a:r>
          </a:p>
          <a:p>
            <a:pPr lvl="2"/>
            <a:r>
              <a:rPr lang="en-US" smtClean="0"/>
              <a:t>Infrared			1000 w/sr</a:t>
            </a:r>
          </a:p>
          <a:p>
            <a:pPr lvl="2"/>
            <a:r>
              <a:rPr lang="en-US" smtClean="0"/>
              <a:t>Inherent Contrast		0.5  (Used by IR sensors)</a:t>
            </a:r>
          </a:p>
          <a:p>
            <a:pPr lvl="2"/>
            <a:r>
              <a:rPr lang="en-US" smtClean="0"/>
              <a:t>Optical			1000 m^2</a:t>
            </a:r>
          </a:p>
          <a:p>
            <a:pPr lvl="2"/>
            <a:r>
              <a:rPr lang="en-US" smtClean="0"/>
              <a:t>Radar			1000 m^2</a:t>
            </a:r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2"/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49288" y="4648200"/>
            <a:ext cx="7921625" cy="307777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1400" dirty="0" smtClean="0"/>
              <a:t>WARNING messages will be written to command window when using default signatures.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gain hands-on knowledge about:</a:t>
            </a:r>
          </a:p>
          <a:p>
            <a:pPr lvl="1"/>
            <a:r>
              <a:rPr lang="en-US" smtClean="0"/>
              <a:t>Defining a platform signature</a:t>
            </a:r>
          </a:p>
          <a:p>
            <a:pPr lvl="1"/>
            <a:r>
              <a:rPr lang="en-US" smtClean="0"/>
              <a:t>Adding a signature to a platform</a:t>
            </a:r>
          </a:p>
          <a:p>
            <a:pPr lvl="1"/>
            <a:r>
              <a:rPr lang="en-US" smtClean="0"/>
              <a:t>Using the Platform Part Manager</a:t>
            </a:r>
          </a:p>
          <a:p>
            <a:pPr lvl="1"/>
            <a:r>
              <a:rPr lang="en-US" smtClean="0"/>
              <a:t>Pattern Visualizer</a:t>
            </a:r>
          </a:p>
          <a:p>
            <a:pPr lvl="1"/>
            <a:endParaRPr lang="en-US" dirty="0" smtClean="0"/>
          </a:p>
        </p:txBody>
      </p:sp>
      <p:pic>
        <p:nvPicPr>
          <p:cNvPr id="5" name="Picture 4" descr="MCj029913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8950" y="4203700"/>
            <a:ext cx="1285875" cy="1809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mtClean="0"/>
              <a:t>Platforms have parts, such as sensors, processors, and movers</a:t>
            </a:r>
          </a:p>
          <a:p>
            <a:r>
              <a:rPr lang="en-US" smtClean="0"/>
              <a:t>Platforms also have attributes, such as icon or side</a:t>
            </a:r>
          </a:p>
          <a:p>
            <a:r>
              <a:rPr lang="en-US" smtClean="0"/>
              <a:t>Platform signatures are attributes on the platform object</a:t>
            </a:r>
          </a:p>
          <a:p>
            <a:pPr lvl="1"/>
            <a:r>
              <a:rPr lang="en-US" smtClean="0"/>
              <a:t>It can be defined within the platform.</a:t>
            </a:r>
          </a:p>
          <a:p>
            <a:pPr lvl="1"/>
            <a:r>
              <a:rPr lang="en-US" smtClean="0"/>
              <a:t>Alternately, it can be defined externally and referenced in the platform.</a:t>
            </a:r>
          </a:p>
          <a:p>
            <a:r>
              <a:rPr lang="en-US" smtClean="0"/>
              <a:t>Signature can be defined with:</a:t>
            </a:r>
          </a:p>
          <a:p>
            <a:pPr lvl="1"/>
            <a:r>
              <a:rPr lang="en-US" smtClean="0"/>
              <a:t>Spatial attributes:</a:t>
            </a:r>
          </a:p>
          <a:p>
            <a:pPr lvl="2"/>
            <a:r>
              <a:rPr lang="en-US" smtClean="0"/>
              <a:t> Azimuth (angle in horizontal plane)</a:t>
            </a:r>
          </a:p>
          <a:p>
            <a:pPr lvl="2"/>
            <a:r>
              <a:rPr lang="en-US" smtClean="0"/>
              <a:t> Elevation (angle in vertical plane)</a:t>
            </a:r>
          </a:p>
          <a:p>
            <a:pPr lvl="1"/>
            <a:r>
              <a:rPr lang="en-US" smtClean="0"/>
              <a:t>Electronic attributes:</a:t>
            </a:r>
          </a:p>
          <a:p>
            <a:pPr lvl="2"/>
            <a:r>
              <a:rPr lang="en-US" smtClean="0"/>
              <a:t> Frequency</a:t>
            </a:r>
          </a:p>
          <a:p>
            <a:pPr lvl="2"/>
            <a:r>
              <a:rPr lang="en-US" smtClean="0"/>
              <a:t> Polarization (orientation of electric wave)</a:t>
            </a:r>
          </a:p>
          <a:p>
            <a:pPr lvl="1"/>
            <a:r>
              <a:rPr lang="en-US" smtClean="0"/>
              <a:t>State</a:t>
            </a:r>
            <a:endParaRPr lang="en-US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4759735" y="2057400"/>
            <a:ext cx="3914775" cy="2990850"/>
            <a:chOff x="264" y="1158"/>
            <a:chExt cx="2466" cy="1884"/>
          </a:xfrm>
          <a:solidFill>
            <a:srgbClr val="00206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64" y="1158"/>
              <a:ext cx="2466" cy="1884"/>
            </a:xfrm>
            <a:prstGeom prst="rect">
              <a:avLst/>
            </a:prstGeom>
            <a:grpFill/>
            <a:ln w="25400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18" y="1206"/>
              <a:ext cx="750" cy="25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lIns="0" rIns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solidFill>
                    <a:schemeClr val="bg1"/>
                  </a:solidFill>
                </a:rPr>
                <a:t>platform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6864760" y="3143250"/>
            <a:ext cx="1343025" cy="933450"/>
            <a:chOff x="1638" y="2460"/>
            <a:chExt cx="846" cy="588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638" y="2460"/>
              <a:ext cx="846" cy="588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674" y="2493"/>
              <a:ext cx="474" cy="154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000"/>
                <a:t>sensor 2</a:t>
              </a:r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6988585" y="3429000"/>
            <a:ext cx="1343025" cy="933450"/>
            <a:chOff x="1746" y="2736"/>
            <a:chExt cx="846" cy="588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746" y="2736"/>
              <a:ext cx="846" cy="588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788" y="2775"/>
              <a:ext cx="492" cy="154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000"/>
                <a:t>sensor 1</a:t>
              </a:r>
            </a:p>
          </p:txBody>
        </p:sp>
      </p:grp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7112410" y="3724275"/>
            <a:ext cx="1343025" cy="933450"/>
            <a:chOff x="1734" y="2256"/>
            <a:chExt cx="846" cy="588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1734" y="2256"/>
              <a:ext cx="846" cy="588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1782" y="2301"/>
              <a:ext cx="516" cy="154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000"/>
                <a:t>processor</a:t>
              </a:r>
            </a:p>
          </p:txBody>
        </p:sp>
      </p:grp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7217185" y="4010025"/>
            <a:ext cx="1343025" cy="933450"/>
            <a:chOff x="1638" y="2160"/>
            <a:chExt cx="846" cy="588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638" y="2160"/>
              <a:ext cx="846" cy="588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1692" y="2211"/>
              <a:ext cx="366" cy="154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000"/>
                <a:t>route</a:t>
              </a:r>
            </a:p>
          </p:txBody>
        </p:sp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4881973" y="2724150"/>
            <a:ext cx="1744662" cy="923925"/>
            <a:chOff x="341" y="1578"/>
            <a:chExt cx="1303" cy="696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54" y="1578"/>
              <a:ext cx="1290" cy="696"/>
            </a:xfrm>
            <a:prstGeom prst="rect">
              <a:avLst/>
            </a:prstGeom>
            <a:solidFill>
              <a:srgbClr val="FF9900"/>
            </a:solidFill>
            <a:ln w="25400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algn="ctr" eaLnBrk="1" hangingPunct="1"/>
              <a:endParaRPr lang="en-US" sz="1600" b="0"/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341" y="1586"/>
              <a:ext cx="95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/>
                <a:t>Signature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Platform Coordinate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AFSIM has a platform-relative coordinate system</a:t>
            </a:r>
          </a:p>
          <a:p>
            <a:pPr lvl="1"/>
            <a:r>
              <a:rPr lang="en-US" smtClean="0"/>
              <a:t>Azimuth values are from -180 to 180 degrees</a:t>
            </a:r>
          </a:p>
          <a:p>
            <a:pPr lvl="1"/>
            <a:r>
              <a:rPr lang="en-US" smtClean="0"/>
              <a:t>Elevation values are from -90 to 90 degrees</a:t>
            </a:r>
          </a:p>
          <a:p>
            <a:pPr lvl="1"/>
            <a:r>
              <a:rPr lang="en-US" smtClean="0"/>
              <a:t>For both, 0 deg. is the nose of the platform</a:t>
            </a:r>
          </a:p>
          <a:p>
            <a:endParaRPr lang="en-US" dirty="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4035425" y="3373438"/>
            <a:ext cx="2298700" cy="28416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0" dirty="0">
                <a:solidFill>
                  <a:srgbClr val="008080"/>
                </a:solidFill>
              </a:rPr>
              <a:t>Relative to nose of the platform</a:t>
            </a:r>
          </a:p>
        </p:txBody>
      </p:sp>
      <p:grpSp>
        <p:nvGrpSpPr>
          <p:cNvPr id="29" name="Group 5"/>
          <p:cNvGrpSpPr>
            <a:grpSpLocks/>
          </p:cNvGrpSpPr>
          <p:nvPr/>
        </p:nvGrpSpPr>
        <p:grpSpPr bwMode="auto">
          <a:xfrm>
            <a:off x="1128713" y="3489325"/>
            <a:ext cx="3105150" cy="2987675"/>
            <a:chOff x="3231" y="896"/>
            <a:chExt cx="1956" cy="1882"/>
          </a:xfrm>
        </p:grpSpPr>
        <p:pic>
          <p:nvPicPr>
            <p:cNvPr id="30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73" y="2043"/>
              <a:ext cx="294" cy="234"/>
            </a:xfrm>
            <a:prstGeom prst="rect">
              <a:avLst/>
            </a:prstGeom>
            <a:noFill/>
          </p:spPr>
        </p:pic>
        <p:pic>
          <p:nvPicPr>
            <p:cNvPr id="31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73" y="2043"/>
              <a:ext cx="294" cy="234"/>
            </a:xfrm>
            <a:prstGeom prst="rect">
              <a:avLst/>
            </a:prstGeom>
            <a:noFill/>
          </p:spPr>
        </p:pic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4224" y="1104"/>
              <a:ext cx="0" cy="1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tIns="91440" bIns="91440"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>
              <a:off x="3669" y="1417"/>
              <a:ext cx="1122" cy="6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tIns="91440" bIns="91440"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3873" y="1200"/>
              <a:ext cx="705" cy="10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tIns="91440" bIns="91440"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Line 11"/>
            <p:cNvSpPr>
              <a:spLocks noChangeShapeType="1"/>
            </p:cNvSpPr>
            <p:nvPr/>
          </p:nvSpPr>
          <p:spPr bwMode="auto">
            <a:xfrm flipH="1">
              <a:off x="3591" y="1743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tIns="91440" bIns="91440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12"/>
            <p:cNvSpPr>
              <a:spLocks noChangeShapeType="1"/>
            </p:cNvSpPr>
            <p:nvPr/>
          </p:nvSpPr>
          <p:spPr bwMode="auto">
            <a:xfrm flipH="1">
              <a:off x="3629" y="1449"/>
              <a:ext cx="1144" cy="6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tIns="91440" bIns="91440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3861" y="1209"/>
              <a:ext cx="696" cy="1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tIns="91440" bIns="91440"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3564" y="1740"/>
              <a:ext cx="13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91440" bIns="91440"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4101" y="896"/>
              <a:ext cx="264" cy="2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tIns="91440" bIns="9144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0"/>
                <a:t>0</a:t>
              </a:r>
              <a:r>
                <a:rPr lang="en-US" sz="1600" b="0" baseline="50000"/>
                <a:t>o</a:t>
              </a:r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4485" y="1004"/>
              <a:ext cx="336" cy="2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tIns="91440" bIns="9144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0"/>
                <a:t>30</a:t>
              </a:r>
              <a:r>
                <a:rPr lang="en-US" sz="1600" b="0" baseline="50000"/>
                <a:t>o</a:t>
              </a: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4719" y="1262"/>
              <a:ext cx="354" cy="2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tIns="91440" bIns="9144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0"/>
                <a:t>60</a:t>
              </a:r>
              <a:r>
                <a:rPr lang="en-US" sz="1600" b="0" baseline="50000"/>
                <a:t>o</a:t>
              </a:r>
            </a:p>
          </p:txBody>
        </p:sp>
        <p:sp>
          <p:nvSpPr>
            <p:cNvPr id="42" name="Text Box 18"/>
            <p:cNvSpPr txBox="1">
              <a:spLocks noChangeArrowheads="1"/>
            </p:cNvSpPr>
            <p:nvPr/>
          </p:nvSpPr>
          <p:spPr bwMode="auto">
            <a:xfrm>
              <a:off x="4827" y="1604"/>
              <a:ext cx="360" cy="2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tIns="91440" bIns="9144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0"/>
                <a:t>90</a:t>
              </a:r>
              <a:r>
                <a:rPr lang="en-US" sz="1600" b="0" baseline="50000"/>
                <a:t>o</a:t>
              </a: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4731" y="1934"/>
              <a:ext cx="414" cy="2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tIns="91440" bIns="9144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0"/>
                <a:t>120</a:t>
              </a:r>
              <a:r>
                <a:rPr lang="en-US" sz="1600" b="0" baseline="50000"/>
                <a:t>o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4395" y="2234"/>
              <a:ext cx="438" cy="2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tIns="91440" bIns="9144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0"/>
                <a:t>150</a:t>
              </a:r>
              <a:r>
                <a:rPr lang="en-US" sz="1600" b="0" baseline="50000"/>
                <a:t>o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3939" y="2354"/>
              <a:ext cx="480" cy="4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tIns="91440" bIns="91440">
              <a:spAutoFit/>
            </a:bodyPr>
            <a:lstStyle/>
            <a:p>
              <a:pPr algn="r" eaLnBrk="1" hangingPunct="1"/>
              <a:r>
                <a:rPr lang="en-US" sz="1600" b="0"/>
                <a:t>180</a:t>
              </a:r>
              <a:r>
                <a:rPr lang="en-US" sz="1600" b="0" baseline="50000"/>
                <a:t>o</a:t>
              </a:r>
            </a:p>
            <a:p>
              <a:pPr algn="r" eaLnBrk="1" hangingPunct="1"/>
              <a:r>
                <a:rPr lang="en-US" sz="1600" b="0"/>
                <a:t>-180</a:t>
              </a:r>
              <a:r>
                <a:rPr lang="en-US" sz="1600" b="0" baseline="50000"/>
                <a:t>o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3603" y="1010"/>
              <a:ext cx="396" cy="2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tIns="91440" bIns="9144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0"/>
                <a:t>-30</a:t>
              </a:r>
              <a:r>
                <a:rPr lang="en-US" sz="1600" b="0" baseline="50000"/>
                <a:t>o</a:t>
              </a: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3411" y="1238"/>
              <a:ext cx="354" cy="2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tIns="91440" bIns="9144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0"/>
                <a:t>-60</a:t>
              </a:r>
              <a:r>
                <a:rPr lang="en-US" sz="1600" b="0" baseline="50000"/>
                <a:t>o</a:t>
              </a: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3285" y="1604"/>
              <a:ext cx="360" cy="2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tIns="91440" bIns="9144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0"/>
                <a:t>-90</a:t>
              </a:r>
              <a:r>
                <a:rPr lang="en-US" sz="1600" b="0" baseline="50000"/>
                <a:t>o</a:t>
              </a:r>
            </a:p>
          </p:txBody>
        </p:sp>
        <p:sp>
          <p:nvSpPr>
            <p:cNvPr id="49" name="Text Box 25"/>
            <p:cNvSpPr txBox="1">
              <a:spLocks noChangeArrowheads="1"/>
            </p:cNvSpPr>
            <p:nvPr/>
          </p:nvSpPr>
          <p:spPr bwMode="auto">
            <a:xfrm>
              <a:off x="3231" y="1928"/>
              <a:ext cx="504" cy="2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tIns="91440" bIns="9144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0"/>
                <a:t>-120</a:t>
              </a:r>
              <a:r>
                <a:rPr lang="en-US" sz="1600" b="0" baseline="50000"/>
                <a:t>o</a:t>
              </a:r>
            </a:p>
          </p:txBody>
        </p:sp>
        <p:sp>
          <p:nvSpPr>
            <p:cNvPr id="50" name="Text Box 26"/>
            <p:cNvSpPr txBox="1">
              <a:spLocks noChangeArrowheads="1"/>
            </p:cNvSpPr>
            <p:nvPr/>
          </p:nvSpPr>
          <p:spPr bwMode="auto">
            <a:xfrm>
              <a:off x="3561" y="2258"/>
              <a:ext cx="438" cy="2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tIns="91440" bIns="9144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0"/>
                <a:t>-150</a:t>
              </a:r>
              <a:r>
                <a:rPr lang="en-US" sz="1600" b="0" baseline="50000"/>
                <a:t>o</a:t>
              </a:r>
            </a:p>
          </p:txBody>
        </p:sp>
        <p:pic>
          <p:nvPicPr>
            <p:cNvPr id="51" name="Picture 27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110" y="1543"/>
              <a:ext cx="240" cy="3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2" name="Group 28"/>
          <p:cNvGrpSpPr>
            <a:grpSpLocks/>
          </p:cNvGrpSpPr>
          <p:nvPr/>
        </p:nvGrpSpPr>
        <p:grpSpPr bwMode="auto">
          <a:xfrm>
            <a:off x="5614988" y="3746500"/>
            <a:ext cx="1819275" cy="2371725"/>
            <a:chOff x="4185" y="2630"/>
            <a:chExt cx="1146" cy="1494"/>
          </a:xfrm>
        </p:grpSpPr>
        <p:sp>
          <p:nvSpPr>
            <p:cNvPr id="53" name="Line 29"/>
            <p:cNvSpPr>
              <a:spLocks noChangeShapeType="1"/>
            </p:cNvSpPr>
            <p:nvPr/>
          </p:nvSpPr>
          <p:spPr bwMode="auto">
            <a:xfrm flipH="1">
              <a:off x="4408" y="3336"/>
              <a:ext cx="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30"/>
            <p:cNvSpPr>
              <a:spLocks noChangeShapeType="1"/>
            </p:cNvSpPr>
            <p:nvPr/>
          </p:nvSpPr>
          <p:spPr bwMode="auto">
            <a:xfrm flipV="1">
              <a:off x="5152" y="2840"/>
              <a:ext cx="0" cy="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31"/>
            <p:cNvSpPr>
              <a:spLocks noChangeShapeType="1"/>
            </p:cNvSpPr>
            <p:nvPr/>
          </p:nvSpPr>
          <p:spPr bwMode="auto">
            <a:xfrm>
              <a:off x="5152" y="3344"/>
              <a:ext cx="0" cy="5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56" name="Picture 32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41" y="3271"/>
              <a:ext cx="372" cy="1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57" name="Text Box 33"/>
            <p:cNvSpPr txBox="1">
              <a:spLocks noChangeArrowheads="1"/>
            </p:cNvSpPr>
            <p:nvPr/>
          </p:nvSpPr>
          <p:spPr bwMode="auto">
            <a:xfrm>
              <a:off x="4185" y="3200"/>
              <a:ext cx="264" cy="2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tIns="91440" bIns="9144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0"/>
                <a:t>0</a:t>
              </a:r>
              <a:r>
                <a:rPr lang="en-US" sz="1600" b="0" baseline="50000"/>
                <a:t>o</a:t>
              </a:r>
            </a:p>
          </p:txBody>
        </p:sp>
        <p:sp>
          <p:nvSpPr>
            <p:cNvPr id="58" name="Text Box 34"/>
            <p:cNvSpPr txBox="1">
              <a:spLocks noChangeArrowheads="1"/>
            </p:cNvSpPr>
            <p:nvPr/>
          </p:nvSpPr>
          <p:spPr bwMode="auto">
            <a:xfrm>
              <a:off x="4971" y="2630"/>
              <a:ext cx="360" cy="2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tIns="91440" bIns="9144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0"/>
                <a:t>90</a:t>
              </a:r>
              <a:r>
                <a:rPr lang="en-US" sz="1600" b="0" baseline="50000"/>
                <a:t>o</a:t>
              </a:r>
            </a:p>
          </p:txBody>
        </p:sp>
        <p:sp>
          <p:nvSpPr>
            <p:cNvPr id="59" name="Text Box 35"/>
            <p:cNvSpPr txBox="1">
              <a:spLocks noChangeArrowheads="1"/>
            </p:cNvSpPr>
            <p:nvPr/>
          </p:nvSpPr>
          <p:spPr bwMode="auto">
            <a:xfrm>
              <a:off x="4965" y="3854"/>
              <a:ext cx="360" cy="2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tIns="91440" bIns="9144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0"/>
                <a:t>-90</a:t>
              </a:r>
              <a:r>
                <a:rPr lang="en-US" sz="1600" b="0" baseline="50000"/>
                <a:t>o</a:t>
              </a:r>
            </a:p>
          </p:txBody>
        </p:sp>
      </p:grpSp>
      <p:grpSp>
        <p:nvGrpSpPr>
          <p:cNvPr id="63" name="Group 39"/>
          <p:cNvGrpSpPr>
            <a:grpSpLocks/>
          </p:cNvGrpSpPr>
          <p:nvPr/>
        </p:nvGrpSpPr>
        <p:grpSpPr bwMode="auto">
          <a:xfrm>
            <a:off x="2705100" y="3695700"/>
            <a:ext cx="3705225" cy="1162050"/>
            <a:chOff x="1704" y="2238"/>
            <a:chExt cx="2334" cy="732"/>
          </a:xfrm>
        </p:grpSpPr>
        <p:sp>
          <p:nvSpPr>
            <p:cNvPr id="64" name="Line 40"/>
            <p:cNvSpPr>
              <a:spLocks noChangeShapeType="1"/>
            </p:cNvSpPr>
            <p:nvPr/>
          </p:nvSpPr>
          <p:spPr bwMode="auto">
            <a:xfrm flipH="1">
              <a:off x="1704" y="2238"/>
              <a:ext cx="1566" cy="29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tIns="91440" bIns="91440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Line 41"/>
            <p:cNvSpPr>
              <a:spLocks noChangeShapeType="1"/>
            </p:cNvSpPr>
            <p:nvPr/>
          </p:nvSpPr>
          <p:spPr bwMode="auto">
            <a:xfrm>
              <a:off x="3276" y="2238"/>
              <a:ext cx="762" cy="73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tIns="91440" bIns="91440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724400"/>
            <a:ext cx="3962400" cy="10522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Constant Radar Signature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1534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return a Single Cross Section</a:t>
            </a:r>
          </a:p>
          <a:p>
            <a:pPr lvl="1"/>
            <a:r>
              <a:rPr lang="en-US" sz="2000" dirty="0" smtClean="0"/>
              <a:t>Block starts with </a:t>
            </a:r>
            <a:r>
              <a:rPr lang="en-US" sz="2000" dirty="0" err="1" smtClean="0"/>
              <a:t>radar_signature</a:t>
            </a:r>
            <a:endParaRPr lang="en-US" sz="2000" dirty="0" smtClean="0"/>
          </a:p>
          <a:p>
            <a:pPr lvl="1"/>
            <a:r>
              <a:rPr lang="en-US" sz="2000" dirty="0" smtClean="0"/>
              <a:t>Block ends with </a:t>
            </a:r>
            <a:r>
              <a:rPr lang="en-US" sz="2000" dirty="0" err="1" smtClean="0"/>
              <a:t>end_radar_signature</a:t>
            </a:r>
            <a:endParaRPr lang="en-US" sz="2000" dirty="0" smtClean="0"/>
          </a:p>
          <a:p>
            <a:pPr lvl="1"/>
            <a:r>
              <a:rPr lang="en-US" sz="2000" dirty="0" smtClean="0"/>
              <a:t>Name given to signature</a:t>
            </a:r>
          </a:p>
          <a:p>
            <a:pPr lvl="1"/>
            <a:r>
              <a:rPr lang="en-US" sz="2000" dirty="0" smtClean="0"/>
              <a:t>This defines a constant RCS of 10 square meters</a:t>
            </a:r>
          </a:p>
          <a:p>
            <a:pPr lvl="2"/>
            <a:r>
              <a:rPr lang="en-US" sz="1800" dirty="0" smtClean="0"/>
              <a:t>Roughly a 6 ft. ball </a:t>
            </a:r>
          </a:p>
          <a:p>
            <a:pPr lvl="1"/>
            <a:r>
              <a:rPr lang="en-US" sz="2000" dirty="0" smtClean="0"/>
              <a:t>The constant value is returned for all azimuths, frequencies, and polarizations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420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a 2-dimensional Inline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Enables complex signatures to be defined</a:t>
            </a:r>
          </a:p>
          <a:p>
            <a:r>
              <a:rPr lang="en-US" dirty="0" smtClean="0"/>
              <a:t>Data points defined in azimuth/elevation coordinates</a:t>
            </a:r>
          </a:p>
          <a:p>
            <a:r>
              <a:rPr lang="en-US" dirty="0" smtClean="0"/>
              <a:t>Values interpolated between data points</a:t>
            </a:r>
          </a:p>
          <a:p>
            <a:r>
              <a:rPr lang="en-US" dirty="0" smtClean="0"/>
              <a:t>The table definition needs this information:</a:t>
            </a:r>
          </a:p>
          <a:p>
            <a:pPr lvl="1"/>
            <a:r>
              <a:rPr lang="en-US" dirty="0" smtClean="0"/>
              <a:t>Units</a:t>
            </a:r>
          </a:p>
          <a:p>
            <a:pPr lvl="1"/>
            <a:r>
              <a:rPr lang="en-US" dirty="0" smtClean="0"/>
              <a:t>Size of each dimension (azimuth and elevation)</a:t>
            </a:r>
          </a:p>
          <a:p>
            <a:pPr lvl="1"/>
            <a:r>
              <a:rPr lang="en-US" dirty="0" smtClean="0"/>
              <a:t>Azimuth and elevation coordinates</a:t>
            </a:r>
          </a:p>
          <a:p>
            <a:pPr lvl="1"/>
            <a:r>
              <a:rPr lang="en-US" dirty="0" smtClean="0"/>
              <a:t>Data values for each azimuth/elevation coordinate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of a 2-dimensional Inline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177800" indent="-177800">
              <a:buFontTx/>
              <a:buNone/>
            </a:pPr>
            <a:r>
              <a:rPr lang="en-US" dirty="0" smtClean="0"/>
              <a:t>Inline Table Definition</a:t>
            </a:r>
          </a:p>
          <a:p>
            <a:pPr marL="177800" indent="-177800"/>
            <a:r>
              <a:rPr lang="en-US" dirty="0" smtClean="0"/>
              <a:t>Dimensions are defined by azimuth and elevation angles (degrees)</a:t>
            </a:r>
          </a:p>
          <a:p>
            <a:pPr marL="177800" indent="-177800"/>
            <a:r>
              <a:rPr lang="en-US" dirty="0" smtClean="0"/>
              <a:t>To define the table:</a:t>
            </a:r>
          </a:p>
          <a:p>
            <a:pPr lvl="1"/>
            <a:r>
              <a:rPr lang="en-US" dirty="0" smtClean="0"/>
              <a:t>Provide units</a:t>
            </a:r>
          </a:p>
          <a:p>
            <a:pPr lvl="1"/>
            <a:r>
              <a:rPr lang="en-US" dirty="0" smtClean="0"/>
              <a:t>Provide the size of each dimension</a:t>
            </a:r>
          </a:p>
          <a:p>
            <a:pPr marL="177800" indent="-177800"/>
            <a:r>
              <a:rPr lang="en-US" dirty="0" smtClean="0"/>
              <a:t>The azimuth coordinates run down the table</a:t>
            </a:r>
          </a:p>
          <a:p>
            <a:pPr marL="177800" indent="-177800"/>
            <a:r>
              <a:rPr lang="en-US" dirty="0" smtClean="0"/>
              <a:t>The elevation coordinates run across the table</a:t>
            </a:r>
          </a:p>
          <a:p>
            <a:pPr marL="177800" indent="-177800"/>
            <a:r>
              <a:rPr lang="en-US" dirty="0" smtClean="0"/>
              <a:t>Put the azimuth and elevation coordinates in ascending order</a:t>
            </a:r>
          </a:p>
          <a:p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8687" y="1556928"/>
            <a:ext cx="3857625" cy="4505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5957887" y="2090328"/>
            <a:ext cx="0" cy="35814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 type="triangle" w="med" len="med"/>
          </a:ln>
          <a:effectLst/>
        </p:spPr>
        <p:txBody>
          <a:bodyPr wrap="square" tIns="91440" bIns="91440" anchor="ctr">
            <a:spAutoFit/>
          </a:bodyPr>
          <a:lstStyle/>
          <a:p>
            <a:endParaRPr lang="en-US"/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 flipV="1">
            <a:off x="6110287" y="2090328"/>
            <a:ext cx="2362200" cy="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 type="triangle" w="med" len="med"/>
          </a:ln>
          <a:effectLst/>
        </p:spPr>
        <p:txBody>
          <a:bodyPr wrap="square" tIns="91440" bIns="91440" anchor="ctr">
            <a:spAutoFit/>
          </a:bodyPr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338887" y="1556928"/>
            <a:ext cx="457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72287" y="1556928"/>
            <a:ext cx="457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uiExpand="1" animBg="1"/>
      <p:bldP spid="22" grpId="0" uiExpand="1" animBg="1"/>
      <p:bldP spid="23" grpId="0" uiExpand="1" animBg="1"/>
      <p:bldP spid="23" grpId="1" uiExpand="1" animBg="1"/>
      <p:bldP spid="24" grpId="0" uiExpand="1" animBg="1"/>
      <p:bldP spid="2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 Up of a 2-dimensional Inline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26395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Inline Table Data</a:t>
            </a:r>
          </a:p>
          <a:p>
            <a:pPr lvl="1"/>
            <a:r>
              <a:rPr lang="en-US" sz="2000" dirty="0" smtClean="0"/>
              <a:t>Values for each elevation run vertically</a:t>
            </a:r>
          </a:p>
          <a:p>
            <a:pPr lvl="1"/>
            <a:r>
              <a:rPr lang="en-US" sz="2000" dirty="0" smtClean="0"/>
              <a:t>Values for each azimuth run horizontally</a:t>
            </a:r>
          </a:p>
          <a:p>
            <a:pPr lvl="1"/>
            <a:r>
              <a:rPr lang="en-US" sz="2000" dirty="0" smtClean="0"/>
              <a:t>Single data value for each azimuth and elevation pair</a:t>
            </a:r>
          </a:p>
          <a:p>
            <a:endParaRPr lang="en-US" sz="2400" dirty="0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721150" y="1524000"/>
            <a:ext cx="3892700" cy="452596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66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295400"/>
            <a:ext cx="3916155" cy="5076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Signature Table for RCS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To return a Radar Cross Section at an azimuth &amp; elevation Angle</a:t>
            </a:r>
          </a:p>
          <a:p>
            <a:pPr lvl="1"/>
            <a:r>
              <a:rPr lang="en-US" dirty="0" smtClean="0"/>
              <a:t>Use a table or a set of tables</a:t>
            </a:r>
          </a:p>
          <a:p>
            <a:pPr lvl="1"/>
            <a:r>
              <a:rPr lang="en-US" dirty="0" smtClean="0"/>
              <a:t>Each table defines a signature</a:t>
            </a:r>
          </a:p>
          <a:p>
            <a:pPr lvl="1"/>
            <a:r>
              <a:rPr lang="en-US" dirty="0" smtClean="0"/>
              <a:t>Begin with </a:t>
            </a:r>
            <a:r>
              <a:rPr lang="en-US" b="1" dirty="0" err="1" smtClean="0"/>
              <a:t>radar_signature</a:t>
            </a:r>
            <a:r>
              <a:rPr lang="en-US" dirty="0" smtClean="0"/>
              <a:t>; end with </a:t>
            </a:r>
            <a:r>
              <a:rPr lang="en-US" b="1" dirty="0" err="1" smtClean="0"/>
              <a:t>end_radar_signature</a:t>
            </a:r>
            <a:endParaRPr lang="en-US" b="1" dirty="0" smtClean="0"/>
          </a:p>
          <a:p>
            <a:pPr lvl="1"/>
            <a:r>
              <a:rPr lang="en-US" dirty="0" smtClean="0"/>
              <a:t>Name the radar signature</a:t>
            </a:r>
          </a:p>
          <a:p>
            <a:pPr lvl="1"/>
            <a:r>
              <a:rPr lang="en-US" dirty="0" smtClean="0"/>
              <a:t>Add the inline table</a:t>
            </a:r>
          </a:p>
          <a:p>
            <a:pPr lvl="1"/>
            <a:r>
              <a:rPr lang="en-US" dirty="0" smtClean="0"/>
              <a:t>See </a:t>
            </a:r>
            <a:r>
              <a:rPr lang="en-US" smtClean="0"/>
              <a:t>the </a:t>
            </a:r>
            <a:r>
              <a:rPr lang="en-US"/>
              <a:t>Documentation </a:t>
            </a:r>
            <a:r>
              <a:rPr lang="en-US" dirty="0" smtClean="0"/>
              <a:t>for additional information on defining signatures for multiple frequencies and polarizations using multiple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afsim_af_class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7213</TotalTime>
  <Words>1313</Words>
  <Application>Microsoft Office PowerPoint</Application>
  <PresentationFormat>On-screen Show (4:3)</PresentationFormat>
  <Paragraphs>224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1_afsim_af_class</vt:lpstr>
      <vt:lpstr>PowerPoint Presentation</vt:lpstr>
      <vt:lpstr>Learning Objectives</vt:lpstr>
      <vt:lpstr>Signature</vt:lpstr>
      <vt:lpstr>Platform Coordinate System</vt:lpstr>
      <vt:lpstr>Simple Constant Radar Signature Example</vt:lpstr>
      <vt:lpstr>Concept of a 2-dimensional Inline Table</vt:lpstr>
      <vt:lpstr>Set Up of a 2-dimensional Inline Table</vt:lpstr>
      <vt:lpstr>Set Up of a 2-dimensional Inline Table</vt:lpstr>
      <vt:lpstr>Using a Signature Table for RCS Definition</vt:lpstr>
      <vt:lpstr>Defining Signature States and Bands</vt:lpstr>
      <vt:lpstr>Target Signatures</vt:lpstr>
      <vt:lpstr>Signatures Defined Here</vt:lpstr>
      <vt:lpstr>Platform Part Manager</vt:lpstr>
      <vt:lpstr>Platform Part Manager</vt:lpstr>
      <vt:lpstr>Add Signatures</vt:lpstr>
      <vt:lpstr>New CAR Definition</vt:lpstr>
      <vt:lpstr>BOMBER Signatures</vt:lpstr>
      <vt:lpstr>Put Signatures onto Platform</vt:lpstr>
      <vt:lpstr>Pattern Visualizer </vt:lpstr>
      <vt:lpstr>Pattern Visualizer</vt:lpstr>
      <vt:lpstr>Platform Signature Defaults</vt:lpstr>
      <vt:lpstr>Learning Objectives</vt:lpstr>
      <vt:lpstr>PowerPoint Presentation</vt:lpstr>
    </vt:vector>
  </TitlesOfParts>
  <Company>Infoscitex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Framework for Simulation, Integration and Modeling (AFSIM) Signatures Presentation</dc:title>
  <dc:creator>Miller, Lawrence</dc:creator>
  <cp:lastModifiedBy>Miller, Lawrence</cp:lastModifiedBy>
  <cp:revision>1087</cp:revision>
  <cp:lastPrinted>2019-01-03T19:38:58Z</cp:lastPrinted>
  <dcterms:created xsi:type="dcterms:W3CDTF">2012-03-21T14:48:14Z</dcterms:created>
  <dcterms:modified xsi:type="dcterms:W3CDTF">2022-01-04T22:08:42Z</dcterms:modified>
</cp:coreProperties>
</file>