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  <p:sldMasterId id="2147483733" r:id="rId2"/>
  </p:sldMasterIdLst>
  <p:notesMasterIdLst>
    <p:notesMasterId r:id="rId43"/>
  </p:notesMasterIdLst>
  <p:handoutMasterIdLst>
    <p:handoutMasterId r:id="rId44"/>
  </p:handoutMasterIdLst>
  <p:sldIdLst>
    <p:sldId id="381" r:id="rId3"/>
    <p:sldId id="293" r:id="rId4"/>
    <p:sldId id="327" r:id="rId5"/>
    <p:sldId id="400" r:id="rId6"/>
    <p:sldId id="390" r:id="rId7"/>
    <p:sldId id="398" r:id="rId8"/>
    <p:sldId id="340" r:id="rId9"/>
    <p:sldId id="341" r:id="rId10"/>
    <p:sldId id="342" r:id="rId11"/>
    <p:sldId id="344" r:id="rId12"/>
    <p:sldId id="308" r:id="rId13"/>
    <p:sldId id="343" r:id="rId14"/>
    <p:sldId id="384" r:id="rId15"/>
    <p:sldId id="309" r:id="rId16"/>
    <p:sldId id="353" r:id="rId17"/>
    <p:sldId id="310" r:id="rId18"/>
    <p:sldId id="383" r:id="rId19"/>
    <p:sldId id="311" r:id="rId20"/>
    <p:sldId id="313" r:id="rId21"/>
    <p:sldId id="386" r:id="rId22"/>
    <p:sldId id="387" r:id="rId23"/>
    <p:sldId id="319" r:id="rId24"/>
    <p:sldId id="348" r:id="rId25"/>
    <p:sldId id="391" r:id="rId26"/>
    <p:sldId id="401" r:id="rId27"/>
    <p:sldId id="355" r:id="rId28"/>
    <p:sldId id="330" r:id="rId29"/>
    <p:sldId id="332" r:id="rId30"/>
    <p:sldId id="376" r:id="rId31"/>
    <p:sldId id="385" r:id="rId32"/>
    <p:sldId id="333" r:id="rId33"/>
    <p:sldId id="350" r:id="rId34"/>
    <p:sldId id="393" r:id="rId35"/>
    <p:sldId id="394" r:id="rId36"/>
    <p:sldId id="395" r:id="rId37"/>
    <p:sldId id="396" r:id="rId38"/>
    <p:sldId id="397" r:id="rId39"/>
    <p:sldId id="351" r:id="rId40"/>
    <p:sldId id="399" r:id="rId41"/>
    <p:sldId id="289" r:id="rId42"/>
  </p:sldIdLst>
  <p:sldSz cx="9144000" cy="6858000" type="screen4x3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08" userDrawn="1">
          <p15:clr>
            <a:srgbClr val="A4A3A4"/>
          </p15:clr>
        </p15:guide>
        <p15:guide id="2" pos="292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66735" autoAdjust="0"/>
  </p:normalViewPr>
  <p:slideViewPr>
    <p:cSldViewPr>
      <p:cViewPr varScale="1">
        <p:scale>
          <a:sx n="106" d="100"/>
          <a:sy n="106" d="100"/>
        </p:scale>
        <p:origin x="332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0" d="100"/>
        <a:sy n="70" d="100"/>
      </p:scale>
      <p:origin x="0" y="4224"/>
    </p:cViewPr>
  </p:sorterViewPr>
  <p:notesViewPr>
    <p:cSldViewPr>
      <p:cViewPr varScale="1">
        <p:scale>
          <a:sx n="113" d="100"/>
          <a:sy n="113" d="100"/>
        </p:scale>
        <p:origin x="480" y="102"/>
      </p:cViewPr>
      <p:guideLst>
        <p:guide orient="horz" pos="2208"/>
        <p:guide pos="292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83B5FA1-ACF3-475F-9B06-78637BB0B90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F319A4B7-6BFE-4B62-BC21-1C48282663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18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95600" y="525463"/>
            <a:ext cx="3505200" cy="2628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29940"/>
            <a:ext cx="7437120" cy="31546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05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55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version of the training has been tested with version 2.8</a:t>
            </a:r>
          </a:p>
          <a:p>
            <a:r>
              <a:rPr lang="en-US" baseline="0" dirty="0" smtClean="0"/>
              <a:t>This Lesson should take 1.5-2 hours</a:t>
            </a:r>
            <a:endParaRPr lang="en-US" dirty="0" smtClean="0"/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262062-958C-457B-98B5-F90E2693D0F3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Antenna page – types</a:t>
            </a:r>
            <a:r>
              <a:rPr lang="en-US" baseline="0" dirty="0" smtClean="0"/>
              <a:t> we can specify.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one we</a:t>
            </a:r>
            <a:r>
              <a:rPr lang="en-US" baseline="0" dirty="0" smtClean="0"/>
              <a:t> will use.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Note: at the time of creating this, ‘</a:t>
            </a:r>
            <a:r>
              <a:rPr lang="en-US" baseline="0" dirty="0" err="1" smtClean="0"/>
              <a:t>end_rectangular_pattern</a:t>
            </a:r>
            <a:r>
              <a:rPr lang="en-US" baseline="0" dirty="0" smtClean="0"/>
              <a:t>’ doesn’t auto-complete when you auto-complete ‘</a:t>
            </a:r>
            <a:r>
              <a:rPr lang="en-US" baseline="0" dirty="0" err="1" smtClean="0"/>
              <a:t>rectangular_pattern</a:t>
            </a:r>
            <a:r>
              <a:rPr lang="en-US" baseline="0" dirty="0" smtClean="0"/>
              <a:t>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beginning of the sensor.  </a:t>
            </a:r>
          </a:p>
          <a:p>
            <a:r>
              <a:rPr lang="en-US" dirty="0" smtClean="0"/>
              <a:t>The one</a:t>
            </a:r>
            <a:r>
              <a:rPr lang="en-US" baseline="0" dirty="0" smtClean="0"/>
              <a:t> square meter free space detection range will override a later parameter. Also, be careful with the units – “m” instead of “nm” will make it very short range. </a:t>
            </a:r>
          </a:p>
          <a:p>
            <a:r>
              <a:rPr lang="en-US" baseline="0" dirty="0" smtClean="0"/>
              <a:t>Maximum range filters out things too far away. Antenna height changes the radar horizon. Remind them of the radar and optical horizon equations. </a:t>
            </a:r>
          </a:p>
          <a:p>
            <a:r>
              <a:rPr lang="en-US" baseline="0" dirty="0" smtClean="0"/>
              <a:t>This is a “</a:t>
            </a:r>
            <a:r>
              <a:rPr lang="en-US" baseline="0" dirty="0" err="1" smtClean="0"/>
              <a:t>roundy</a:t>
            </a:r>
            <a:r>
              <a:rPr lang="en-US" baseline="0" dirty="0" smtClean="0"/>
              <a:t> round” – the azimuth limits show that it goes around. The elevation limits do leave a small hole above the radar.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Frame time – this is the hard one. Explain how AFSIM distributes the detections over the frame time. This also drives the time to establish tracks and to maintain them. </a:t>
            </a:r>
          </a:p>
          <a:p>
            <a:endParaRPr lang="en-US" dirty="0" smtClean="0"/>
          </a:p>
          <a:p>
            <a:r>
              <a:rPr lang="en-US" dirty="0" smtClean="0"/>
              <a:t>Auto complete</a:t>
            </a:r>
            <a:r>
              <a:rPr lang="en-US" baseline="0" dirty="0" smtClean="0"/>
              <a:t> will work, but you need to have the </a:t>
            </a:r>
            <a:r>
              <a:rPr lang="en-US" baseline="0" dirty="0" err="1" smtClean="0"/>
              <a:t>end_sensor</a:t>
            </a:r>
            <a:r>
              <a:rPr lang="en-US" baseline="0" dirty="0" smtClean="0"/>
              <a:t> command. But that confuses some people, so I don’t put it on the slide.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a transmitter and receiver to our sensor.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defines the transmitter</a:t>
            </a:r>
            <a:r>
              <a:rPr lang="en-US" baseline="0" dirty="0" smtClean="0"/>
              <a:t> and receiver. The noise power will be reset for the one square meter detection range.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Yes, it’s still in the same file.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visualize</a:t>
            </a:r>
            <a:r>
              <a:rPr lang="en-US" baseline="0" dirty="0" smtClean="0"/>
              <a:t> the pattern.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These commands creat</a:t>
            </a:r>
            <a:r>
              <a:rPr lang="en-US" baseline="0" dirty="0" smtClean="0"/>
              <a:t>e the track. The first three are easy. </a:t>
            </a:r>
          </a:p>
          <a:p>
            <a:r>
              <a:rPr lang="en-US" baseline="0" dirty="0" smtClean="0"/>
              <a:t>The “reports” commands define what the sensor creates when it creates a track. This information is sent in the track message to….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Track quality is an arbitrary value for this sensor. It can be accessed through script, and used to make decisions.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Hits to establish and hits to maintain  (these are normal values.)  Default is 1 out of 1 for both.</a:t>
            </a:r>
          </a:p>
          <a:p>
            <a:r>
              <a:rPr lang="en-US" baseline="0" dirty="0" smtClean="0"/>
              <a:t>It takes three successful hits, out of five attempts, for this sensor to declare that it now has a track. When this happens, it then sends a track message (raw track) to…. </a:t>
            </a:r>
          </a:p>
          <a:p>
            <a:r>
              <a:rPr lang="en-US" baseline="0" dirty="0" smtClean="0"/>
              <a:t>Every frame time, if it has a new hit, it will send an update. </a:t>
            </a:r>
          </a:p>
          <a:p>
            <a:r>
              <a:rPr lang="en-US" baseline="0" dirty="0" smtClean="0"/>
              <a:t>If it fails to get a single hit in five tries, then it will send a drop track message to ….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Slide tells story:</a:t>
            </a:r>
          </a:p>
          <a:p>
            <a:r>
              <a:rPr lang="en-US" dirty="0" smtClean="0"/>
              <a:t>Some</a:t>
            </a:r>
            <a:r>
              <a:rPr lang="en-US" baseline="0" dirty="0" smtClean="0"/>
              <a:t> friendly with a set of adversaries.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His </a:t>
            </a:r>
            <a:r>
              <a:rPr lang="en-US" baseline="0" dirty="0" err="1" smtClean="0"/>
              <a:t>max_detect_range</a:t>
            </a:r>
            <a:r>
              <a:rPr lang="en-US" baseline="0" dirty="0" smtClean="0"/>
              <a:t> is set to so far.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So he’s able to detect these, but not those.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Detections occur in an unpredictable order…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…and are spaced evenly within the update period.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Here are the results of detection attempts for 6 update periods (6 sec). When does he detect A/C (1)?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What about A/C (2)?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(3)?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And (4)?</a:t>
            </a:r>
          </a:p>
          <a:p>
            <a:pPr marL="232943" indent="-232943">
              <a:buAutoNum type="arabicPeriod"/>
            </a:pPr>
            <a:r>
              <a:rPr lang="en-US" baseline="0" dirty="0" smtClean="0"/>
              <a:t>&lt;end&gt;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Assumes:</a:t>
            </a:r>
          </a:p>
          <a:p>
            <a:r>
              <a:rPr lang="en-US" dirty="0" smtClean="0"/>
              <a:t>1 sec update for detects.  (frame time)</a:t>
            </a:r>
          </a:p>
          <a:p>
            <a:r>
              <a:rPr lang="en-US" dirty="0" smtClean="0"/>
              <a:t>3</a:t>
            </a:r>
            <a:r>
              <a:rPr lang="en-US" baseline="0" dirty="0" smtClean="0"/>
              <a:t> out of 5 hits for track.  (hits to establish track)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0716AD-F854-40DF-A8D0-AAC0244AFF6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8236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the entire sensor</a:t>
            </a:r>
            <a:r>
              <a:rPr lang="en-US" baseline="0" dirty="0" smtClean="0"/>
              <a:t> looks like.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Connecting the sensor to the data manager creates a local track. Without local tracks, the platform really does not know that the object has been detected, so it can not act on the detection. </a:t>
            </a:r>
          </a:p>
          <a:p>
            <a:endParaRPr lang="en-US" dirty="0" smtClean="0"/>
          </a:p>
          <a:p>
            <a:r>
              <a:rPr lang="en-US" dirty="0" smtClean="0"/>
              <a:t>The track processor takes the raw tracks and correlates them into local tracks. These local</a:t>
            </a:r>
            <a:r>
              <a:rPr lang="en-US" baseline="0" dirty="0" smtClean="0"/>
              <a:t> tracks are the master track list.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Without the internal link, nothing happens.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This looks like a bunch, but it all goes together.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Remember, a correlated LOCAL</a:t>
            </a:r>
            <a:r>
              <a:rPr lang="en-US" baseline="0" dirty="0" smtClean="0"/>
              <a:t> track is a collection of raw tracks. You can access those raw tracks.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31774">
              <a:defRPr/>
            </a:pPr>
            <a:fld id="{21C50AC6-4A2A-4859-8710-3C1CB3489C67}" type="slidenum">
              <a:rPr lang="en-US">
                <a:solidFill>
                  <a:prstClr val="black"/>
                </a:solidFill>
                <a:latin typeface="Calibri"/>
              </a:rPr>
              <a:pPr defTabSz="931774">
                <a:defRPr/>
              </a:pPr>
              <a:t>20</a:t>
            </a:fld>
            <a:endParaRPr lang="en-US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788647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73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Here is an example of a</a:t>
            </a:r>
            <a:r>
              <a:rPr lang="en-US" baseline="0" dirty="0" smtClean="0"/>
              <a:t> more complex radar. It has a mode template, and two different modes – ACQUIRE and TRACK.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new scenario</a:t>
            </a:r>
            <a:r>
              <a:rPr lang="en-US" baseline="0" dirty="0" smtClean="0"/>
              <a:t> file, for the new platform.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Be sure to select “SINGLE_LARGE_SAM” as</a:t>
            </a:r>
            <a:r>
              <a:rPr lang="en-US" baseline="0" dirty="0" smtClean="0"/>
              <a:t> the platform type.  A common mistake is selecting “LARGE_SAM” as the platform type, but that is the actual weapon we want to fire, not the platform that fires it.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6924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Note:</a:t>
            </a:r>
            <a:r>
              <a:rPr lang="en-US" baseline="0" dirty="0" smtClean="0"/>
              <a:t> We want the SAM to defend the tanks.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If you have not defined signatures on your tanks, you might get ‘using default signature’ warnings from your SAM.  </a:t>
            </a:r>
          </a:p>
          <a:p>
            <a:r>
              <a:rPr lang="en-US" baseline="0" dirty="0" smtClean="0"/>
              <a:t>	You could also just have your SAM’s ACQ radar ignore same side…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226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happens. </a:t>
            </a:r>
          </a:p>
          <a:p>
            <a:r>
              <a:rPr lang="en-US" dirty="0" smtClean="0"/>
              <a:t>Need to show them how to make the track</a:t>
            </a:r>
            <a:r>
              <a:rPr lang="en-US" baseline="0" dirty="0" smtClean="0"/>
              <a:t> lines show up. </a:t>
            </a:r>
          </a:p>
          <a:p>
            <a:r>
              <a:rPr lang="en-US" baseline="0" dirty="0" smtClean="0"/>
              <a:t>Should also talk about the ability to select what lines show and what ones don’t. This is a very powerful feature in big scenarios.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how sensor</a:t>
            </a:r>
            <a:r>
              <a:rPr lang="en-US" baseline="0" dirty="0" smtClean="0"/>
              <a:t> processing flows. It does the easy stuff first, and then the hard stuff. </a:t>
            </a:r>
          </a:p>
          <a:p>
            <a:r>
              <a:rPr lang="en-US" baseline="0" dirty="0" smtClean="0"/>
              <a:t>It doesn’t check for signature until the last one.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Back to our scenario.</a:t>
            </a:r>
            <a:r>
              <a:rPr lang="en-US" baseline="0" dirty="0" smtClean="0"/>
              <a:t> </a:t>
            </a:r>
            <a:endParaRPr lang="en-US" dirty="0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039404-F3B7-4033-A29E-883964B358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Turning on detection attempts will create a HUGE file! 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039404-F3B7-4033-A29E-883964B358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There are coordinate systems. The ECI causes some problems for ballistic missiles. </a:t>
            </a:r>
          </a:p>
          <a:p>
            <a:endParaRPr lang="en-US" dirty="0" smtClean="0"/>
          </a:p>
          <a:p>
            <a:r>
              <a:rPr lang="en-US" dirty="0" smtClean="0"/>
              <a:t>The entity parts are assumed to be centered</a:t>
            </a:r>
            <a:r>
              <a:rPr lang="en-US" baseline="0" dirty="0" smtClean="0"/>
              <a:t> on the platform, facing the same direction, unless otherwise specified.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smtClean="0"/>
              <a:t>Turning on detection attempts will create a HUGE file! </a:t>
            </a:r>
          </a:p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2662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7039404-F3B7-4033-A29E-883964B358C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These are the pre-briefed</a:t>
            </a:r>
            <a:r>
              <a:rPr lang="en-US" baseline="0" dirty="0" smtClean="0"/>
              <a:t> local tracks. </a:t>
            </a:r>
            <a:r>
              <a:rPr lang="en-US" dirty="0" smtClean="0"/>
              <a:t> 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REMINDER: if you use the ‘track’ command, the platform your </a:t>
            </a:r>
            <a:r>
              <a:rPr lang="en-US" dirty="0" err="1" smtClean="0"/>
              <a:t>prebrief</a:t>
            </a:r>
            <a:r>
              <a:rPr lang="en-US" dirty="0" smtClean="0"/>
              <a:t> a track to has to be initialized</a:t>
            </a:r>
            <a:r>
              <a:rPr lang="en-US" baseline="0" dirty="0" smtClean="0"/>
              <a:t> before the platform using the track command.</a:t>
            </a:r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A13857-DDFA-4166-A9BC-E43D371552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867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 smtClean="0"/>
              <a:t>If there is no data manager, and no connection from the sensor, then the track messages don’t show up. </a:t>
            </a:r>
          </a:p>
          <a:p>
            <a:pPr>
              <a:spcBef>
                <a:spcPct val="0"/>
              </a:spcBef>
            </a:pP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smtClean="0"/>
              <a:t>Notice that the sensor initiates the track,</a:t>
            </a:r>
            <a:r>
              <a:rPr lang="en-US" baseline="0" dirty="0" smtClean="0"/>
              <a:t> and then it is immediately sent to the track processor, when it becomes a local track. </a:t>
            </a: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DBA13857-DDFA-4166-A9BC-E43D371552B1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is what we’ve been doing so far – tracks come in, and they go to the track processor to be correlated into the master track list. </a:t>
            </a:r>
          </a:p>
          <a:p>
            <a:endParaRPr lang="en-US" baseline="0" dirty="0"/>
          </a:p>
          <a:p>
            <a:r>
              <a:rPr lang="en-US" baseline="0" dirty="0"/>
              <a:t>This is not the only way.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24463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have a second</a:t>
            </a:r>
            <a:r>
              <a:rPr lang="en-US" baseline="0" dirty="0"/>
              <a:t> track processor, creating its own track list. These two track lists will be different. </a:t>
            </a:r>
          </a:p>
          <a:p>
            <a:endParaRPr lang="en-US" baseline="0" dirty="0"/>
          </a:p>
          <a:p>
            <a:r>
              <a:rPr lang="en-US" baseline="0" dirty="0"/>
              <a:t>Why would we want to do this? Maybe the second one controls the sensor. Or the flight path of the platform.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35551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can also</a:t>
            </a:r>
            <a:r>
              <a:rPr lang="en-US" baseline="0" dirty="0"/>
              <a:t> put script processors between the sensor/</a:t>
            </a:r>
            <a:r>
              <a:rPr lang="en-US" baseline="0" dirty="0" err="1"/>
              <a:t>comm</a:t>
            </a:r>
            <a:r>
              <a:rPr lang="en-US" baseline="0" dirty="0"/>
              <a:t> devices and the track processor. </a:t>
            </a:r>
          </a:p>
          <a:p>
            <a:endParaRPr lang="en-US" baseline="0" dirty="0"/>
          </a:p>
          <a:p>
            <a:r>
              <a:rPr lang="en-US" baseline="0" dirty="0"/>
              <a:t>Remember – the sensor creates a track message, and that track message is what is sent to the track processor via the internal link. </a:t>
            </a:r>
          </a:p>
          <a:p>
            <a:endParaRPr lang="en-US" baseline="0" dirty="0"/>
          </a:p>
          <a:p>
            <a:r>
              <a:rPr lang="en-US" baseline="0" dirty="0"/>
              <a:t>Why would we want to do this? Maybe we want to delay or filter the tracks. Maybe we want to alter them. Or add data to some of them.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4997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486151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a very powerful tool</a:t>
            </a:r>
            <a:r>
              <a:rPr lang="en-US" baseline="0" dirty="0"/>
              <a:t> for debugging </a:t>
            </a:r>
            <a:r>
              <a:rPr lang="en-US" baseline="0" dirty="0" err="1"/>
              <a:t>comms</a:t>
            </a:r>
            <a:r>
              <a:rPr lang="en-US" baseline="0" dirty="0"/>
              <a:t> and seeing the messages coming into a platform.</a:t>
            </a:r>
          </a:p>
          <a:p>
            <a:endParaRPr lang="en-US" baseline="0" dirty="0"/>
          </a:p>
          <a:p>
            <a:r>
              <a:rPr lang="en-US" dirty="0"/>
              <a:t>Track</a:t>
            </a:r>
            <a:r>
              <a:rPr lang="en-US" baseline="0" dirty="0"/>
              <a:t> and task messages can be printed </a:t>
            </a:r>
            <a:r>
              <a:rPr lang="en-US" baseline="0"/>
              <a:t>immediately.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1C50AC6-4A2A-4859-8710-3C1CB3489C6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0164642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</a:t>
            </a:r>
            <a:r>
              <a:rPr lang="en-US" baseline="0" dirty="0" smtClean="0"/>
              <a:t>nswers: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A detection becomes a track when m out of n detection attempts is met.</a:t>
            </a:r>
          </a:p>
          <a:p>
            <a:r>
              <a:rPr lang="en-US" baseline="0" dirty="0" smtClean="0"/>
              <a:t>The track is sent to the Track Processor through ‘</a:t>
            </a:r>
            <a:r>
              <a:rPr lang="en-US" baseline="0" dirty="0" err="1" smtClean="0"/>
              <a:t>internal_link</a:t>
            </a:r>
            <a:r>
              <a:rPr lang="en-US" baseline="0" dirty="0" smtClean="0"/>
              <a:t>’.</a:t>
            </a:r>
          </a:p>
          <a:p>
            <a:r>
              <a:rPr lang="en-US" baseline="0" dirty="0" smtClean="0"/>
              <a:t>The Master Track List is maintained in the </a:t>
            </a:r>
            <a:r>
              <a:rPr lang="en-US" baseline="0" dirty="0" err="1" smtClean="0"/>
              <a:t>track_manager</a:t>
            </a:r>
            <a:r>
              <a:rPr lang="en-US" baseline="0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31774">
              <a:defRPr/>
            </a:pPr>
            <a:r>
              <a:rPr lang="en-US" dirty="0" smtClean="0"/>
              <a:t>This looks like a bunch, but it all goes together.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799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754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125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Mention the</a:t>
            </a:r>
            <a:r>
              <a:rPr lang="en-US" baseline="0" dirty="0" smtClean="0"/>
              <a:t> coordinate frame page in the d</a:t>
            </a:r>
            <a:r>
              <a:rPr lang="en-US" dirty="0" smtClean="0"/>
              <a:t>ocumentation</a:t>
            </a:r>
            <a:r>
              <a:rPr lang="en-US" baseline="0" dirty="0" smtClean="0"/>
              <a:t>!</a:t>
            </a:r>
          </a:p>
          <a:p>
            <a:endParaRPr lang="en-US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FOV limits are like a filter to cull out sensor detections before processing. You can use them to speed up processing.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2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Going</a:t>
            </a:r>
            <a:r>
              <a:rPr lang="en-US" baseline="0" dirty="0"/>
              <a:t> to add a new platform. </a:t>
            </a:r>
          </a:p>
          <a:p>
            <a:endParaRPr lang="en-US" baseline="0" dirty="0"/>
          </a:p>
          <a:p>
            <a:r>
              <a:rPr lang="en-US" baseline="0" dirty="0"/>
              <a:t>We’re bringing the file locally because we plan to edit it.  If we edit the file in the models library, it could affect another scenario. (hypothetically)</a:t>
            </a:r>
          </a:p>
          <a:p>
            <a:r>
              <a:rPr lang="en-US" baseline="0" dirty="0"/>
              <a:t>Be sure to have Wizard reparse in order to find the local file instead of the one found in models.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40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the beginning of the platform. 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But</a:t>
            </a:r>
            <a:r>
              <a:rPr lang="en-US" baseline="0" dirty="0" smtClean="0"/>
              <a:t> the platform has issues – it thinks there are two sensors, and we need to add them.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Also, the quantity for the weapon is specified here.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the </a:t>
            </a:r>
            <a:r>
              <a:rPr lang="en-US" baseline="0" dirty="0" err="1" smtClean="0"/>
              <a:t>internal_link</a:t>
            </a:r>
            <a:r>
              <a:rPr lang="en-US" baseline="0" dirty="0" smtClean="0"/>
              <a:t> to the </a:t>
            </a:r>
            <a:r>
              <a:rPr lang="en-US" baseline="0" dirty="0" err="1" smtClean="0"/>
              <a:t>data_mgr</a:t>
            </a:r>
            <a:r>
              <a:rPr lang="en-US" baseline="0" dirty="0" smtClean="0"/>
              <a:t> on the ACQ_RADAR.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these</a:t>
            </a:r>
            <a:r>
              <a:rPr lang="en-US" baseline="0" dirty="0" smtClean="0"/>
              <a:t> two lines, and create the new one.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Creating our new file should also create a radar directory inside a sensors directory for </a:t>
            </a:r>
            <a:r>
              <a:rPr lang="en-US" baseline="0" dirty="0" err="1" smtClean="0"/>
              <a:t>floridistan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536655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829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/>
          <p:cNvCxnSpPr>
            <a:stCxn id="2" idx="2"/>
          </p:cNvCxnSpPr>
          <p:nvPr/>
        </p:nvCxnSpPr>
        <p:spPr>
          <a:xfrm>
            <a:off x="4575629" y="1143000"/>
            <a:ext cx="0" cy="5130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469312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7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968764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9"/>
            <a:ext cx="6840760" cy="1052735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883489"/>
            <a:ext cx="5562600" cy="3708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0221" y="43058"/>
            <a:ext cx="1686320" cy="1124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31171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6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710072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71929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261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73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4729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37696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algn="ctr">
              <a:spcBef>
                <a:spcPct val="0"/>
              </a:spcBef>
              <a:buFontTx/>
              <a:buNone/>
              <a:defRPr/>
            </a:pPr>
            <a:r>
              <a:rPr lang="en-US" sz="2400" b="1" i="1" dirty="0">
                <a:effectLst/>
                <a:latin typeface="Arial" pitchFamily="34" charset="0"/>
              </a:rPr>
              <a:t>Integrity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Service </a:t>
            </a:r>
            <a:r>
              <a:rPr lang="en-US" sz="2400" b="1" i="1" dirty="0">
                <a:effectLst/>
                <a:latin typeface="Arial" pitchFamily="34" charset="0"/>
                <a:sym typeface="Wingdings" pitchFamily="2" charset="2"/>
              </a:rPr>
              <a:t> </a:t>
            </a:r>
            <a:r>
              <a:rPr lang="en-US" sz="2400" b="1" i="1" dirty="0">
                <a:effectLst/>
                <a:latin typeface="Arial" pitchFamily="34" charset="0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  <a:endParaRPr lang="en-US" dirty="0"/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41" y="1961002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99064585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4555103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686" y="-14514"/>
            <a:ext cx="82296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644079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916752" y="228600"/>
            <a:ext cx="1227248" cy="622582"/>
          </a:xfrm>
          <a:prstGeom prst="rect">
            <a:avLst/>
          </a:prstGeom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406600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432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algn="ctr"/>
            <a:endParaRPr lang="en-US" sz="2400" dirty="0"/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algn="r">
              <a:spcBef>
                <a:spcPct val="50000"/>
              </a:spcBef>
            </a:pPr>
            <a:fld id="{FECCACFC-A1DF-4E05-81FF-9C3E99D1E2C5}" type="slidenum">
              <a:rPr lang="en-US" sz="19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en-US" sz="19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algn="ctr"/>
            <a:r>
              <a:rPr lang="en-US" sz="1600" b="1" dirty="0">
                <a:solidFill>
                  <a:srgbClr val="669900"/>
                </a:solidFill>
              </a:rPr>
              <a:t>UNCLASSIFIED</a:t>
            </a:r>
          </a:p>
        </p:txBody>
      </p:sp>
      <p:pic>
        <p:nvPicPr>
          <p:cNvPr id="10" name="Picture 2" descr="\\springfield\Dayton_Share\AFSIM\Official_AFSIM_Logos\afsim_logos\Logo_AFSIM-Gen_Md.png"/>
          <p:cNvPicPr>
            <a:picLocks noChangeAspect="1" noChangeArrowheads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25714"/>
            <a:ext cx="1533920" cy="1022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Distribution Statement"/>
          <p:cNvSpPr txBox="1">
            <a:spLocks noChangeArrowheads="1"/>
          </p:cNvSpPr>
          <p:nvPr userDrawn="1"/>
        </p:nvSpPr>
        <p:spPr bwMode="auto">
          <a:xfrm>
            <a:off x="-9734" y="6394591"/>
            <a:ext cx="9163467" cy="492438"/>
          </a:xfrm>
          <a:prstGeom prst="rect">
            <a:avLst/>
          </a:prstGeom>
          <a:noFill/>
          <a:ln w="38100" cmpd="dbl">
            <a:noFill/>
            <a:miter lim="800000"/>
            <a:headEnd/>
            <a:tailEnd/>
          </a:ln>
        </p:spPr>
        <p:txBody>
          <a:bodyPr wrap="square" lIns="121917" tIns="60958" rIns="121917" bIns="60958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6372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AFSIM User Training</a:t>
            </a:r>
          </a:p>
          <a:p>
            <a:r>
              <a:rPr lang="en-US" smtClean="0"/>
              <a:t> 7 – Sensors and Tracks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6997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Antenna Pattern Documentation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92203" y="1600200"/>
            <a:ext cx="6159594" cy="4525963"/>
          </a:xfr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Radar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Starting with the antenna pattern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4"/>
          <a:stretch/>
        </p:blipFill>
        <p:spPr bwMode="auto">
          <a:xfrm>
            <a:off x="1664836" y="2590800"/>
            <a:ext cx="5814327" cy="2438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133600" y="2667000"/>
            <a:ext cx="4343400" cy="2133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6520" y="2253733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1700" y="3398176"/>
            <a:ext cx="4800600" cy="3078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 a Sensor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43079"/>
            <a:ext cx="8229600" cy="160019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Name: ACQ_RADAR, built from WSF_RADAR_SENSOR</a:t>
            </a:r>
          </a:p>
          <a:p>
            <a:r>
              <a:rPr lang="en-US" dirty="0" smtClean="0"/>
              <a:t>Specific commands</a:t>
            </a:r>
          </a:p>
          <a:p>
            <a:pPr lvl="1"/>
            <a:r>
              <a:rPr lang="en-US" dirty="0" smtClean="0"/>
              <a:t>Detection range overrides other parameters</a:t>
            </a:r>
          </a:p>
          <a:p>
            <a:pPr lvl="1"/>
            <a:r>
              <a:rPr lang="en-US" dirty="0" smtClean="0"/>
              <a:t>Frame time determines reporting times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3581400"/>
            <a:ext cx="4343400" cy="2667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176521" y="3065715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Exercise: Transmitter / Receiver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1722433"/>
          </a:xfrm>
        </p:spPr>
        <p:txBody>
          <a:bodyPr/>
          <a:lstStyle/>
          <a:p>
            <a:r>
              <a:rPr lang="en-US" dirty="0" smtClean="0"/>
              <a:t>Add Transmitter and Receiver to sensor</a:t>
            </a:r>
          </a:p>
          <a:p>
            <a:pPr lvl="1"/>
            <a:r>
              <a:rPr lang="en-US" dirty="0" smtClean="0"/>
              <a:t>Both use antenna pattern defined above</a:t>
            </a:r>
          </a:p>
          <a:p>
            <a:pPr lvl="1"/>
            <a:r>
              <a:rPr lang="en-US" dirty="0" smtClean="0"/>
              <a:t>Noise will be adjusted to match specified detection range 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914400" y="3322637"/>
            <a:ext cx="3124200" cy="29257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3" indent="0">
              <a:lnSpc>
                <a:spcPct val="100000"/>
              </a:lnSpc>
              <a:buNone/>
            </a:pPr>
            <a:r>
              <a:rPr lang="en-US" u="sng" dirty="0" smtClean="0"/>
              <a:t>Transmitter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Antenna Pattern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Transmit Power: </a:t>
            </a:r>
          </a:p>
          <a:p>
            <a:pPr lvl="1"/>
            <a:r>
              <a:rPr lang="en-US" sz="1700" dirty="0" smtClean="0">
                <a:solidFill>
                  <a:srgbClr val="FF0000"/>
                </a:solidFill>
              </a:rPr>
              <a:t>1000 kilowatts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Operating Frequency:</a:t>
            </a:r>
          </a:p>
          <a:p>
            <a:pPr lvl="1"/>
            <a:r>
              <a:rPr lang="en-US" sz="1700" dirty="0" smtClean="0">
                <a:solidFill>
                  <a:srgbClr val="FF0000"/>
                </a:solidFill>
              </a:rPr>
              <a:t>3000 megahertz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Internal Loss</a:t>
            </a:r>
          </a:p>
          <a:p>
            <a:pPr lvl="1"/>
            <a:r>
              <a:rPr lang="en-US" sz="1700" dirty="0" smtClean="0">
                <a:solidFill>
                  <a:srgbClr val="FF0000"/>
                </a:solidFill>
              </a:rPr>
              <a:t>2 decibels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029200" y="3322636"/>
            <a:ext cx="3124200" cy="29257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lIns="121917" tIns="60958" rIns="121917" bIns="60958">
            <a:normAutofit/>
          </a:bodyPr>
          <a:lstStyle>
            <a:lvl1pPr marL="480460" indent="-253987" algn="l" defTabSz="1191624" rtl="0" eaLnBrk="1" latinLnBrk="0" hangingPunct="1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990551" indent="-380982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52392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213349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743063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b="1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335263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39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473" indent="0">
              <a:lnSpc>
                <a:spcPct val="100000"/>
              </a:lnSpc>
              <a:buNone/>
            </a:pPr>
            <a:r>
              <a:rPr lang="en-US" u="sng" dirty="0" smtClean="0"/>
              <a:t>Receiver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Antenna Pattern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Operating Bandwidth: </a:t>
            </a:r>
          </a:p>
          <a:p>
            <a:pPr lvl="1"/>
            <a:r>
              <a:rPr lang="en-US" sz="1700" dirty="0" smtClean="0">
                <a:solidFill>
                  <a:srgbClr val="FF0000"/>
                </a:solidFill>
              </a:rPr>
              <a:t>2 megahertz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Noise Power:</a:t>
            </a:r>
          </a:p>
          <a:p>
            <a:pPr lvl="1"/>
            <a:r>
              <a:rPr lang="en-US" sz="1700" dirty="0" smtClean="0">
                <a:solidFill>
                  <a:srgbClr val="FF0000"/>
                </a:solidFill>
              </a:rPr>
              <a:t>-160 decibel watts</a:t>
            </a:r>
          </a:p>
          <a:p>
            <a:pPr>
              <a:lnSpc>
                <a:spcPct val="100000"/>
              </a:lnSpc>
            </a:pPr>
            <a:r>
              <a:rPr lang="en-US" sz="1600" dirty="0" smtClean="0"/>
              <a:t>Internal Loss</a:t>
            </a:r>
          </a:p>
          <a:p>
            <a:pPr lvl="1"/>
            <a:r>
              <a:rPr lang="en-US" sz="1700" dirty="0">
                <a:solidFill>
                  <a:srgbClr val="FF0000"/>
                </a:solidFill>
              </a:rPr>
              <a:t>7</a:t>
            </a:r>
            <a:r>
              <a:rPr lang="en-US" sz="1700" dirty="0" smtClean="0">
                <a:solidFill>
                  <a:srgbClr val="FF0000"/>
                </a:solidFill>
              </a:rPr>
              <a:t> decibels</a:t>
            </a:r>
            <a:endParaRPr lang="en-US" sz="1700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176521" y="1108631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</p:spTree>
    <p:extLst>
      <p:ext uri="{BB962C8B-B14F-4D97-AF65-F5344CB8AC3E}">
        <p14:creationId xmlns:p14="http://schemas.microsoft.com/office/powerpoint/2010/main" val="1610636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86" y="2590798"/>
            <a:ext cx="7904750" cy="35930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33CC33"/>
                </a:solidFill>
              </a:rPr>
              <a:t>Solution: Transmitter / Receiver</a:t>
            </a:r>
            <a:endParaRPr lang="en-US" dirty="0">
              <a:solidFill>
                <a:srgbClr val="33CC33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761" y="1178968"/>
            <a:ext cx="8229600" cy="99059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Both transmitter and receiver use same antenna pattern</a:t>
            </a:r>
          </a:p>
          <a:p>
            <a:r>
              <a:rPr lang="en-US" dirty="0" smtClean="0"/>
              <a:t>Noise will be adjusted to match specified detection range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226968" y="2807732"/>
            <a:ext cx="7231232" cy="29834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202082" y="2201831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Visualize Antenna Pattern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76300" y="1313842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SAVE ALL THE FILES and right-click </a:t>
            </a:r>
            <a:r>
              <a:rPr lang="en-US" dirty="0" smtClean="0"/>
              <a:t>ACQ_RADAR_ANTENNA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to visualize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04456" y="1752600"/>
            <a:ext cx="5735088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3331604"/>
            <a:ext cx="5257800" cy="306705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Track Commands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63205"/>
            <a:ext cx="8229600" cy="160019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Define track requirements</a:t>
            </a:r>
          </a:p>
          <a:p>
            <a:r>
              <a:rPr lang="en-US" dirty="0" smtClean="0"/>
              <a:t>Define what the sensor reports</a:t>
            </a:r>
          </a:p>
          <a:p>
            <a:r>
              <a:rPr lang="en-US" dirty="0" smtClean="0"/>
              <a:t>Closes sensor definition with the </a:t>
            </a:r>
            <a:r>
              <a:rPr lang="en-US" dirty="0" err="1" smtClean="0"/>
              <a:t>end_sensor</a:t>
            </a:r>
            <a:r>
              <a:rPr lang="en-US" dirty="0" smtClean="0"/>
              <a:t> block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90800" y="3429000"/>
            <a:ext cx="4610100" cy="2590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76521" y="2940883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Oval 217"/>
          <p:cNvSpPr/>
          <p:nvPr/>
        </p:nvSpPr>
        <p:spPr>
          <a:xfrm>
            <a:off x="6912095" y="2025785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Oval 216"/>
          <p:cNvSpPr/>
          <p:nvPr/>
        </p:nvSpPr>
        <p:spPr>
          <a:xfrm>
            <a:off x="6905696" y="1359587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Oval 215"/>
          <p:cNvSpPr/>
          <p:nvPr/>
        </p:nvSpPr>
        <p:spPr>
          <a:xfrm>
            <a:off x="4442144" y="2695472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Oval 214"/>
          <p:cNvSpPr/>
          <p:nvPr/>
        </p:nvSpPr>
        <p:spPr>
          <a:xfrm>
            <a:off x="4454156" y="2024641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Oval 213"/>
          <p:cNvSpPr/>
          <p:nvPr/>
        </p:nvSpPr>
        <p:spPr>
          <a:xfrm>
            <a:off x="4432408" y="1368134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Oval 212"/>
          <p:cNvSpPr/>
          <p:nvPr/>
        </p:nvSpPr>
        <p:spPr>
          <a:xfrm>
            <a:off x="4451837" y="697751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FF00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19180" y="1670633"/>
            <a:ext cx="612032" cy="154911"/>
          </a:xfrm>
          <a:prstGeom prst="ellipse">
            <a:avLst/>
          </a:prstGeom>
          <a:gradFill flip="none" rotWithShape="1">
            <a:gsLst>
              <a:gs pos="0">
                <a:srgbClr val="0000FF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c 1"/>
          <p:cNvSpPr/>
          <p:nvPr/>
        </p:nvSpPr>
        <p:spPr>
          <a:xfrm rot="4730744">
            <a:off x="-3270493" y="-2721929"/>
            <a:ext cx="10916086" cy="7368358"/>
          </a:xfrm>
          <a:prstGeom prst="arc">
            <a:avLst>
              <a:gd name="adj1" fmla="val 16200000"/>
              <a:gd name="adj2" fmla="val 18878379"/>
            </a:avLst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343400" y="583962"/>
            <a:ext cx="152400" cy="152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9" name="Oval 58"/>
          <p:cNvSpPr/>
          <p:nvPr/>
        </p:nvSpPr>
        <p:spPr>
          <a:xfrm>
            <a:off x="4343400" y="1250144"/>
            <a:ext cx="152400" cy="152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1" name="Oval 60"/>
          <p:cNvSpPr/>
          <p:nvPr/>
        </p:nvSpPr>
        <p:spPr>
          <a:xfrm>
            <a:off x="4343400" y="1911926"/>
            <a:ext cx="152400" cy="152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4" name="Oval 63"/>
          <p:cNvSpPr/>
          <p:nvPr/>
        </p:nvSpPr>
        <p:spPr>
          <a:xfrm>
            <a:off x="4343400" y="2582254"/>
            <a:ext cx="152400" cy="1524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781800" y="1236044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Oval 65"/>
          <p:cNvSpPr/>
          <p:nvPr/>
        </p:nvSpPr>
        <p:spPr>
          <a:xfrm>
            <a:off x="6781800" y="1911926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pic>
        <p:nvPicPr>
          <p:cNvPr id="1028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 flipH="1">
            <a:off x="624260" y="1648461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6905392" y="1998292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6905392" y="1331829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4441677" y="2664754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4441677" y="1998291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4441677" y="1338177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4" descr="https://upload.wikimedia.org/wikipedia/commons/d/d3/F-35A_three-view.PNG"/>
          <p:cNvPicPr>
            <a:picLocks noChangeAspect="1" noChangeArrowheads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237" r="35298" b="53541"/>
          <a:stretch/>
        </p:blipFill>
        <p:spPr bwMode="auto">
          <a:xfrm>
            <a:off x="4441677" y="671714"/>
            <a:ext cx="612032" cy="154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034451" y="3276600"/>
            <a:ext cx="15187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latin typeface="+mj-lt"/>
              </a:rPr>
              <a:t>Max Detect Range</a:t>
            </a:r>
            <a:endParaRPr lang="en-US" sz="1400" dirty="0">
              <a:latin typeface="+mj-lt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4267200" y="152400"/>
            <a:ext cx="914400" cy="381000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203633" y="204400"/>
            <a:ext cx="10767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/>
              <a:t>CONSIDERED</a:t>
            </a:r>
            <a:endParaRPr lang="en-US" sz="1200" b="1" dirty="0"/>
          </a:p>
        </p:txBody>
      </p:sp>
      <p:sp>
        <p:nvSpPr>
          <p:cNvPr id="83" name="Oval 82"/>
          <p:cNvSpPr/>
          <p:nvPr/>
        </p:nvSpPr>
        <p:spPr>
          <a:xfrm>
            <a:off x="6754208" y="855044"/>
            <a:ext cx="914400" cy="381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00" b="1" dirty="0">
              <a:solidFill>
                <a:schemeClr val="tx1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6817572" y="90704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IGNORED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723900" y="3581400"/>
            <a:ext cx="7696200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655030" y="6248400"/>
            <a:ext cx="7833940" cy="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23199" y="6324600"/>
            <a:ext cx="7452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	        1	             2		3	    4	         5	             6</a:t>
            </a:r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119051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/>
          <p:nvPr/>
        </p:nvCxnSpPr>
        <p:spPr>
          <a:xfrm>
            <a:off x="2265317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3411582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4557847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/>
          <p:cNvCxnSpPr/>
          <p:nvPr/>
        </p:nvCxnSpPr>
        <p:spPr>
          <a:xfrm>
            <a:off x="5704113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6850378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7996643" y="5943600"/>
            <a:ext cx="0" cy="4572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/>
          <p:nvPr/>
        </p:nvSpPr>
        <p:spPr>
          <a:xfrm>
            <a:off x="962296" y="3962399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93" name="Oval 92"/>
          <p:cNvSpPr/>
          <p:nvPr/>
        </p:nvSpPr>
        <p:spPr>
          <a:xfrm>
            <a:off x="1334589" y="418513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94" name="Oval 93"/>
          <p:cNvSpPr/>
          <p:nvPr/>
        </p:nvSpPr>
        <p:spPr>
          <a:xfrm>
            <a:off x="1706881" y="440070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6" name="Oval 95"/>
          <p:cNvSpPr/>
          <p:nvPr/>
        </p:nvSpPr>
        <p:spPr>
          <a:xfrm>
            <a:off x="2079173" y="4623447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Elbow Connector 4"/>
          <p:cNvCxnSpPr>
            <a:stCxn id="89" idx="4"/>
          </p:cNvCxnSpPr>
          <p:nvPr/>
        </p:nvCxnSpPr>
        <p:spPr>
          <a:xfrm rot="16200000" flipH="1">
            <a:off x="216305" y="5040857"/>
            <a:ext cx="1758464" cy="4702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stCxn id="93" idx="4"/>
          </p:cNvCxnSpPr>
          <p:nvPr/>
        </p:nvCxnSpPr>
        <p:spPr>
          <a:xfrm rot="5400000">
            <a:off x="553830" y="5281714"/>
            <a:ext cx="1764324" cy="16650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/>
          <p:cNvCxnSpPr>
            <a:stCxn id="94" idx="4"/>
          </p:cNvCxnSpPr>
          <p:nvPr/>
        </p:nvCxnSpPr>
        <p:spPr>
          <a:xfrm rot="5400000">
            <a:off x="987370" y="5342960"/>
            <a:ext cx="1548753" cy="109726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/>
          <p:cNvCxnSpPr>
            <a:stCxn id="96" idx="4"/>
          </p:cNvCxnSpPr>
          <p:nvPr/>
        </p:nvCxnSpPr>
        <p:spPr>
          <a:xfrm rot="5400000">
            <a:off x="1437965" y="5421266"/>
            <a:ext cx="1326017" cy="175857"/>
          </a:xfrm>
          <a:prstGeom prst="bentConnector3">
            <a:avLst/>
          </a:prstGeom>
          <a:ln w="19050"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39140" y="486650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0.0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1112520" y="505700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2.5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1547795" y="515153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1854935" y="5270361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7.5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88" name="Oval 187"/>
          <p:cNvSpPr/>
          <p:nvPr/>
        </p:nvSpPr>
        <p:spPr>
          <a:xfrm>
            <a:off x="2156460" y="407376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89" name="Oval 188"/>
          <p:cNvSpPr/>
          <p:nvPr/>
        </p:nvSpPr>
        <p:spPr>
          <a:xfrm>
            <a:off x="2784252" y="4064703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0" name="Oval 189"/>
          <p:cNvSpPr/>
          <p:nvPr/>
        </p:nvSpPr>
        <p:spPr>
          <a:xfrm>
            <a:off x="2468850" y="407376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1" name="Oval 190"/>
          <p:cNvSpPr/>
          <p:nvPr/>
        </p:nvSpPr>
        <p:spPr>
          <a:xfrm>
            <a:off x="3097423" y="4073768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2" name="Oval 191"/>
          <p:cNvSpPr/>
          <p:nvPr/>
        </p:nvSpPr>
        <p:spPr>
          <a:xfrm>
            <a:off x="3297751" y="4407877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3" name="Oval 192"/>
          <p:cNvSpPr/>
          <p:nvPr/>
        </p:nvSpPr>
        <p:spPr>
          <a:xfrm>
            <a:off x="3919980" y="4407876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94" name="Oval 193"/>
          <p:cNvSpPr/>
          <p:nvPr/>
        </p:nvSpPr>
        <p:spPr>
          <a:xfrm>
            <a:off x="3610141" y="4407877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5" name="Oval 194"/>
          <p:cNvSpPr/>
          <p:nvPr/>
        </p:nvSpPr>
        <p:spPr>
          <a:xfrm>
            <a:off x="4238714" y="4407877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96" name="Oval 195"/>
          <p:cNvSpPr/>
          <p:nvPr/>
        </p:nvSpPr>
        <p:spPr>
          <a:xfrm>
            <a:off x="4438650" y="4073766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7" name="Oval 196"/>
          <p:cNvSpPr/>
          <p:nvPr/>
        </p:nvSpPr>
        <p:spPr>
          <a:xfrm>
            <a:off x="5060879" y="4073765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8" name="Oval 197"/>
          <p:cNvSpPr/>
          <p:nvPr/>
        </p:nvSpPr>
        <p:spPr>
          <a:xfrm>
            <a:off x="4751040" y="4073766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99" name="Oval 198"/>
          <p:cNvSpPr/>
          <p:nvPr/>
        </p:nvSpPr>
        <p:spPr>
          <a:xfrm>
            <a:off x="5379613" y="4073766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0" name="Oval 199"/>
          <p:cNvSpPr/>
          <p:nvPr/>
        </p:nvSpPr>
        <p:spPr>
          <a:xfrm>
            <a:off x="5593789" y="4407877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1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1" name="Oval 200"/>
          <p:cNvSpPr/>
          <p:nvPr/>
        </p:nvSpPr>
        <p:spPr>
          <a:xfrm>
            <a:off x="6216018" y="4407876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2" name="Oval 201"/>
          <p:cNvSpPr/>
          <p:nvPr/>
        </p:nvSpPr>
        <p:spPr>
          <a:xfrm>
            <a:off x="5906179" y="4407877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3" name="Oval 202"/>
          <p:cNvSpPr/>
          <p:nvPr/>
        </p:nvSpPr>
        <p:spPr>
          <a:xfrm>
            <a:off x="6534752" y="4407877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4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4" name="Oval 203"/>
          <p:cNvSpPr/>
          <p:nvPr/>
        </p:nvSpPr>
        <p:spPr>
          <a:xfrm>
            <a:off x="6741212" y="407376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" name="Oval 204"/>
          <p:cNvSpPr/>
          <p:nvPr/>
        </p:nvSpPr>
        <p:spPr>
          <a:xfrm>
            <a:off x="7363441" y="4073767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2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6" name="Oval 205"/>
          <p:cNvSpPr/>
          <p:nvPr/>
        </p:nvSpPr>
        <p:spPr>
          <a:xfrm>
            <a:off x="7053602" y="4073768"/>
            <a:ext cx="219456" cy="222739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>
                <a:solidFill>
                  <a:schemeClr val="tx1"/>
                </a:solidFill>
              </a:rPr>
              <a:t>3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07" name="Oval 206"/>
          <p:cNvSpPr/>
          <p:nvPr/>
        </p:nvSpPr>
        <p:spPr>
          <a:xfrm>
            <a:off x="7682175" y="4073768"/>
            <a:ext cx="219456" cy="222739"/>
          </a:xfrm>
          <a:prstGeom prst="ellipse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/>
          <p:cNvSpPr/>
          <p:nvPr/>
        </p:nvSpPr>
        <p:spPr>
          <a:xfrm>
            <a:off x="5532120" y="4343400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Rectangle 209"/>
          <p:cNvSpPr/>
          <p:nvPr/>
        </p:nvSpPr>
        <p:spPr>
          <a:xfrm>
            <a:off x="5845207" y="4344571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/>
          <p:cNvSpPr/>
          <p:nvPr/>
        </p:nvSpPr>
        <p:spPr>
          <a:xfrm>
            <a:off x="4999907" y="4009291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/>
          <p:cNvSpPr/>
          <p:nvPr/>
        </p:nvSpPr>
        <p:spPr>
          <a:xfrm>
            <a:off x="7610582" y="4009288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901324" y="3906710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2094617" y="4009289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1645910" y="4343397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3859008" y="4343396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1273617" y="4129452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2407878" y="4009290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172700" y="4352740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5318641" y="4008147"/>
            <a:ext cx="341400" cy="3341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5550408" y="408989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87" name="Rectangle 86"/>
          <p:cNvSpPr/>
          <p:nvPr/>
        </p:nvSpPr>
        <p:spPr>
          <a:xfrm>
            <a:off x="5021534" y="3754161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0" name="Rectangle 89"/>
          <p:cNvSpPr/>
          <p:nvPr/>
        </p:nvSpPr>
        <p:spPr>
          <a:xfrm>
            <a:off x="5862202" y="4089892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7627015" y="3760370"/>
            <a:ext cx="365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ym typeface="Wingdings"/>
              </a:rPr>
              <a:t></a:t>
            </a:r>
            <a:endParaRPr lang="en-US" dirty="0"/>
          </a:p>
        </p:txBody>
      </p:sp>
      <p:grpSp>
        <p:nvGrpSpPr>
          <p:cNvPr id="10" name="Group 9"/>
          <p:cNvGrpSpPr/>
          <p:nvPr/>
        </p:nvGrpSpPr>
        <p:grpSpPr>
          <a:xfrm>
            <a:off x="1219200" y="1008184"/>
            <a:ext cx="1524000" cy="1486742"/>
            <a:chOff x="1219200" y="1008184"/>
            <a:chExt cx="1524000" cy="1486742"/>
          </a:xfrm>
        </p:grpSpPr>
        <p:sp>
          <p:nvSpPr>
            <p:cNvPr id="3" name="Isosceles Triangle 2"/>
            <p:cNvSpPr/>
            <p:nvPr/>
          </p:nvSpPr>
          <p:spPr>
            <a:xfrm>
              <a:off x="1219200" y="1008184"/>
              <a:ext cx="1524000" cy="1486742"/>
            </a:xfrm>
            <a:prstGeom prst="triangle">
              <a:avLst/>
            </a:prstGeom>
            <a:gradFill>
              <a:gsLst>
                <a:gs pos="6000">
                  <a:srgbClr val="FFC000">
                    <a:alpha val="59000"/>
                  </a:srgbClr>
                </a:gs>
                <a:gs pos="100000">
                  <a:schemeClr val="bg1"/>
                </a:gs>
              </a:gsLst>
              <a:lin ang="5400000" scaled="0"/>
            </a:gradFill>
            <a:ln>
              <a:noFill/>
            </a:ln>
            <a:scene3d>
              <a:camera prst="orthographicFront">
                <a:rot lat="0" lon="0" rev="5400000"/>
              </a:camera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apezoid 7"/>
            <p:cNvSpPr/>
            <p:nvPr/>
          </p:nvSpPr>
          <p:spPr>
            <a:xfrm rot="5400000">
              <a:off x="1705797" y="1710470"/>
              <a:ext cx="847745" cy="90430"/>
            </a:xfrm>
            <a:prstGeom prst="trapezoid">
              <a:avLst>
                <a:gd name="adj" fmla="val 127428"/>
              </a:avLst>
            </a:prstGeom>
            <a:noFill/>
            <a:ln w="19050">
              <a:solidFill>
                <a:srgbClr val="FFC000">
                  <a:alpha val="50000"/>
                </a:srgb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749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5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000"/>
                            </p:stCondLst>
                            <p:childTnLst>
                              <p:par>
                                <p:cTn id="2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1500"/>
                            </p:stCondLst>
                            <p:childTnLst>
                              <p:par>
                                <p:cTn id="2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500"/>
                            </p:stCondLst>
                            <p:childTnLst>
                              <p:par>
                                <p:cTn id="2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500"/>
                            </p:stCondLst>
                            <p:childTnLst>
                              <p:par>
                                <p:cTn id="2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1000"/>
                            </p:stCondLst>
                            <p:childTnLst>
                              <p:par>
                                <p:cTn id="2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1500"/>
                            </p:stCondLst>
                            <p:childTnLst>
                              <p:par>
                                <p:cTn id="2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59" grpId="0" animBg="1"/>
      <p:bldP spid="61" grpId="0" animBg="1"/>
      <p:bldP spid="64" grpId="0" animBg="1"/>
      <p:bldP spid="65" grpId="0" animBg="1"/>
      <p:bldP spid="66" grpId="0" animBg="1"/>
      <p:bldP spid="15" grpId="0"/>
      <p:bldP spid="21" grpId="0" animBg="1"/>
      <p:bldP spid="22" grpId="0"/>
      <p:bldP spid="83" grpId="0" animBg="1"/>
      <p:bldP spid="84" grpId="0"/>
      <p:bldP spid="6" grpId="0"/>
      <p:bldP spid="89" grpId="0" animBg="1"/>
      <p:bldP spid="93" grpId="0" animBg="1"/>
      <p:bldP spid="94" grpId="0" animBg="1"/>
      <p:bldP spid="96" grpId="0" animBg="1"/>
      <p:bldP spid="34" grpId="0"/>
      <p:bldP spid="121" grpId="0"/>
      <p:bldP spid="125" grpId="0"/>
      <p:bldP spid="126" grpId="0"/>
      <p:bldP spid="188" grpId="0" animBg="1"/>
      <p:bldP spid="189" grpId="0" animBg="1"/>
      <p:bldP spid="190" grpId="0" animBg="1"/>
      <p:bldP spid="191" grpId="0" animBg="1"/>
      <p:bldP spid="192" grpId="0" animBg="1"/>
      <p:bldP spid="193" grpId="0" animBg="1"/>
      <p:bldP spid="194" grpId="0" animBg="1"/>
      <p:bldP spid="195" grpId="0" animBg="1"/>
      <p:bldP spid="196" grpId="0" animBg="1"/>
      <p:bldP spid="197" grpId="0" animBg="1"/>
      <p:bldP spid="198" grpId="0" animBg="1"/>
      <p:bldP spid="199" grpId="0" animBg="1"/>
      <p:bldP spid="200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42" grpId="0" animBg="1"/>
      <p:bldP spid="42" grpId="1" animBg="1"/>
      <p:bldP spid="210" grpId="0" animBg="1"/>
      <p:bldP spid="210" grpId="1" animBg="1"/>
      <p:bldP spid="211" grpId="0" animBg="1"/>
      <p:bldP spid="211" grpId="1" animBg="1"/>
      <p:bldP spid="212" grpId="0" animBg="1"/>
      <p:bldP spid="76" grpId="0" animBg="1"/>
      <p:bldP spid="76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81" grpId="0" animBg="1"/>
      <p:bldP spid="81" grpId="1" animBg="1"/>
      <p:bldP spid="82" grpId="0" animBg="1"/>
      <p:bldP spid="85" grpId="0" animBg="1"/>
      <p:bldP spid="86" grpId="0"/>
      <p:bldP spid="87" grpId="0"/>
      <p:bldP spid="90" grpId="0"/>
      <p:bldP spid="9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ACQ_RADAR Sensor Definition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176520" y="1230868"/>
            <a:ext cx="279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sensors/radar/acq_radar.txt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95681" y="1600200"/>
            <a:ext cx="3552637" cy="452596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15723" y="1793875"/>
            <a:ext cx="4736773" cy="4238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 Reporting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4139523" cy="3080772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Must explicitly define where the sensor sends tracks</a:t>
            </a:r>
          </a:p>
          <a:p>
            <a:pPr lvl="1"/>
            <a:r>
              <a:rPr lang="en-US" dirty="0" smtClean="0"/>
              <a:t>Default is that no tracks are sent</a:t>
            </a:r>
          </a:p>
          <a:p>
            <a:r>
              <a:rPr lang="en-US" dirty="0" smtClean="0"/>
              <a:t>Track processor maintains Master Track List</a:t>
            </a:r>
          </a:p>
          <a:p>
            <a:r>
              <a:rPr lang="en-US" dirty="0" smtClean="0"/>
              <a:t>Task Processor watches Master Track List </a:t>
            </a:r>
          </a:p>
          <a:p>
            <a:pPr lvl="1"/>
            <a:r>
              <a:rPr lang="en-US" dirty="0" smtClean="0"/>
              <a:t>Will discuss later</a:t>
            </a:r>
          </a:p>
          <a:p>
            <a:endParaRPr lang="en-US" dirty="0"/>
          </a:p>
        </p:txBody>
      </p:sp>
      <p:sp>
        <p:nvSpPr>
          <p:cNvPr id="5" name="Text Box 9"/>
          <p:cNvSpPr txBox="1">
            <a:spLocks noChangeArrowheads="1"/>
          </p:cNvSpPr>
          <p:nvPr/>
        </p:nvSpPr>
        <p:spPr bwMode="auto">
          <a:xfrm>
            <a:off x="533400" y="4680972"/>
            <a:ext cx="3360738" cy="133882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800" dirty="0"/>
              <a:t>The </a:t>
            </a:r>
            <a:r>
              <a:rPr lang="en-US" sz="1800" b="0" i="1" dirty="0" err="1"/>
              <a:t>internal_link</a:t>
            </a:r>
            <a:r>
              <a:rPr lang="en-US" sz="1800" dirty="0"/>
              <a:t> </a:t>
            </a:r>
            <a:r>
              <a:rPr lang="en-US" dirty="0" smtClean="0"/>
              <a:t>(or </a:t>
            </a:r>
            <a:r>
              <a:rPr lang="en-US" i="1" dirty="0" smtClean="0"/>
              <a:t>processor</a:t>
            </a:r>
            <a:r>
              <a:rPr lang="en-US" dirty="0" smtClean="0"/>
              <a:t>) </a:t>
            </a:r>
            <a:r>
              <a:rPr lang="en-US" sz="1800" dirty="0" smtClean="0"/>
              <a:t>command </a:t>
            </a:r>
            <a:r>
              <a:rPr lang="en-US" sz="1800" dirty="0"/>
              <a:t>is used to connect components within a platform. </a:t>
            </a:r>
          </a:p>
          <a:p>
            <a:pPr>
              <a:spcBef>
                <a:spcPct val="50000"/>
              </a:spcBef>
            </a:pPr>
            <a:r>
              <a:rPr lang="en-US" sz="1800" dirty="0"/>
              <a:t>This link is one-directional!</a:t>
            </a:r>
          </a:p>
        </p:txBody>
      </p:sp>
      <p:sp>
        <p:nvSpPr>
          <p:cNvPr id="4" name="Rectangle 3"/>
          <p:cNvSpPr/>
          <p:nvPr/>
        </p:nvSpPr>
        <p:spPr>
          <a:xfrm>
            <a:off x="5181600" y="2362200"/>
            <a:ext cx="2362200" cy="2286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953000" y="4343400"/>
            <a:ext cx="3810000" cy="68580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953000" y="5089014"/>
            <a:ext cx="3810000" cy="60058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nt Arrow 7"/>
          <p:cNvSpPr/>
          <p:nvPr/>
        </p:nvSpPr>
        <p:spPr>
          <a:xfrm rot="5400000">
            <a:off x="6819900" y="3086100"/>
            <a:ext cx="1981200" cy="533400"/>
          </a:xfrm>
          <a:prstGeom prst="ben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034582" y="1415535"/>
            <a:ext cx="309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platforms/single_large_sam.txt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4" grpId="0" animBg="1"/>
      <p:bldP spid="4" grpId="1" animBg="1"/>
      <p:bldP spid="6" grpId="0" animBg="1"/>
      <p:bldP spid="6" grpId="1" animBg="1"/>
      <p:bldP spid="7" grpId="0" animBg="1"/>
      <p:bldP spid="8" grpId="0" animBg="1"/>
      <p:bldP spid="8" grpId="1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will gain hands-on knowledge about:</a:t>
            </a:r>
          </a:p>
          <a:p>
            <a:pPr lvl="1"/>
            <a:r>
              <a:rPr lang="en-US" smtClean="0"/>
              <a:t>Defining a sensor</a:t>
            </a:r>
          </a:p>
          <a:p>
            <a:pPr lvl="1"/>
            <a:r>
              <a:rPr lang="en-US" smtClean="0"/>
              <a:t>Adding a sensor to a platform</a:t>
            </a:r>
          </a:p>
          <a:p>
            <a:pPr lvl="1"/>
            <a:r>
              <a:rPr lang="en-US" smtClean="0"/>
              <a:t>Adding a task processor and a track processor to a platform</a:t>
            </a:r>
          </a:p>
          <a:p>
            <a:pPr lvl="1"/>
            <a:r>
              <a:rPr lang="en-US" smtClean="0"/>
              <a:t>Creating Event Output files</a:t>
            </a: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Raw Tracks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Track representation on a platform is actually a WsfLocalTrack</a:t>
            </a:r>
          </a:p>
          <a:p>
            <a:pPr lvl="1"/>
            <a:r>
              <a:rPr lang="en-US" smtClean="0"/>
              <a:t>Combination of one or more WsfTrack objects, called “raw tracks”</a:t>
            </a:r>
          </a:p>
          <a:p>
            <a:pPr lvl="1"/>
            <a:r>
              <a:rPr lang="en-US" smtClean="0"/>
              <a:t>The raw tracks can be accessed</a:t>
            </a:r>
          </a:p>
          <a:p>
            <a:endParaRPr lang="en-US" dirty="0" smtClean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81200" y="3657600"/>
            <a:ext cx="4545534" cy="26933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2257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Great Source on Tracks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087" y="1600200"/>
            <a:ext cx="5819825" cy="45259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7680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More Detailed Sensor (TTR_RADAR)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45750" y="1257189"/>
            <a:ext cx="269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sensors/radar/ttr_radar.txt</a:t>
            </a:r>
          </a:p>
        </p:txBody>
      </p:sp>
      <p:sp>
        <p:nvSpPr>
          <p:cNvPr id="6" name="Rectangle 5"/>
          <p:cNvSpPr/>
          <p:nvPr/>
        </p:nvSpPr>
        <p:spPr>
          <a:xfrm>
            <a:off x="5298282" y="1257189"/>
            <a:ext cx="26956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sensors/radar/ttr_radar.txt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824" y="1628698"/>
            <a:ext cx="3652788" cy="472829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637" y="1637408"/>
            <a:ext cx="4690964" cy="469096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77" y="2186175"/>
            <a:ext cx="7922846" cy="363518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Scenario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Create new scenario file in top level floridistan.txt file. </a:t>
            </a:r>
            <a:endParaRPr lang="en-US" sz="20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287780" y="4003769"/>
            <a:ext cx="4579620" cy="309959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852893" y="1816843"/>
            <a:ext cx="1438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floridistan.txt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00" y="3997755"/>
            <a:ext cx="3992022" cy="193056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Put SAM in Scenario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54555"/>
            <a:ext cx="8229600" cy="263164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Map Display to put sam_1 in scenario file.</a:t>
            </a:r>
          </a:p>
          <a:p>
            <a:pPr lvl="1"/>
            <a:r>
              <a:rPr lang="en-US" dirty="0" smtClean="0"/>
              <a:t>Place the new SINGLE_LARGE_SAM close to your tanks.</a:t>
            </a:r>
          </a:p>
          <a:p>
            <a:r>
              <a:rPr lang="en-US" dirty="0" smtClean="0"/>
              <a:t>Create a new platform</a:t>
            </a:r>
          </a:p>
          <a:p>
            <a:pPr lvl="1"/>
            <a:r>
              <a:rPr lang="en-US" dirty="0" smtClean="0"/>
              <a:t>Select type, call it “sam_1”</a:t>
            </a:r>
          </a:p>
          <a:p>
            <a:pPr lvl="1"/>
            <a:r>
              <a:rPr lang="en-US" dirty="0" smtClean="0"/>
              <a:t>Select Platform Type ‘SINGLE_LARGE_SAM’</a:t>
            </a:r>
          </a:p>
          <a:p>
            <a:pPr lvl="1"/>
            <a:r>
              <a:rPr lang="en-US" dirty="0" smtClean="0"/>
              <a:t>Select scenarios/blue_sams.txt file</a:t>
            </a:r>
          </a:p>
          <a:p>
            <a:pPr lvl="1"/>
            <a:r>
              <a:rPr lang="en-US" dirty="0" smtClean="0"/>
              <a:t>Click OK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7780" y="3539051"/>
            <a:ext cx="2590800" cy="28479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400800" y="4456458"/>
            <a:ext cx="685800" cy="685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455737" y="4505838"/>
            <a:ext cx="3595147" cy="914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86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218" y="3073682"/>
            <a:ext cx="5121232" cy="179496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0" y="1513153"/>
            <a:ext cx="3458382" cy="296432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1475" y="228600"/>
            <a:ext cx="8382000" cy="794064"/>
          </a:xfrm>
        </p:spPr>
        <p:txBody>
          <a:bodyPr/>
          <a:lstStyle/>
          <a:p>
            <a:r>
              <a:rPr lang="en-US" dirty="0" smtClean="0"/>
              <a:t>Change SAM Side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smtClean="0"/>
              <a:t>Change side to </a:t>
            </a:r>
            <a:r>
              <a:rPr lang="en-US" dirty="0" smtClean="0">
                <a:solidFill>
                  <a:srgbClr val="FF0000"/>
                </a:solidFill>
              </a:rPr>
              <a:t>blue</a:t>
            </a:r>
          </a:p>
          <a:p>
            <a:r>
              <a:rPr lang="en-US" dirty="0" smtClean="0"/>
              <a:t>Change heading to 90 </a:t>
            </a:r>
            <a:r>
              <a:rPr lang="en-US" dirty="0" err="1" smtClean="0"/>
              <a:t>deg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Run this!!!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5958342" y="2271606"/>
            <a:ext cx="1981200" cy="313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6279" y="4038600"/>
            <a:ext cx="1823121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68129" y="2696198"/>
            <a:ext cx="24631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scenarios/blue_sams.txt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958342" y="3657463"/>
            <a:ext cx="1981200" cy="3137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89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Mystic Shows Interactions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72603" y="1600200"/>
            <a:ext cx="7998793" cy="452596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2603" y="2590800"/>
            <a:ext cx="1103797" cy="45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Flow of Sensor and Comm 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General flow of a sensor or communications attempt from a geometric point of view excluding the system-specific processing. </a:t>
            </a:r>
          </a:p>
          <a:p>
            <a:pPr lvl="1"/>
            <a:r>
              <a:rPr lang="en-US" dirty="0" smtClean="0"/>
              <a:t>Compute range to target and compare against mode-specific </a:t>
            </a:r>
            <a:r>
              <a:rPr lang="en-US" dirty="0" err="1" smtClean="0"/>
              <a:t>minimum_range</a:t>
            </a:r>
            <a:r>
              <a:rPr lang="en-US" dirty="0" smtClean="0"/>
              <a:t> and </a:t>
            </a:r>
            <a:r>
              <a:rPr lang="en-US" dirty="0" err="1" smtClean="0"/>
              <a:t>maximum_range</a:t>
            </a:r>
            <a:r>
              <a:rPr lang="en-US" dirty="0" smtClean="0"/>
              <a:t>. Suppress the rest of the detection processing if not within the limits. </a:t>
            </a:r>
          </a:p>
          <a:p>
            <a:pPr lvl="1"/>
            <a:r>
              <a:rPr lang="en-US" dirty="0" smtClean="0"/>
              <a:t>Compute altitude of target and compare against mode-specific </a:t>
            </a:r>
            <a:r>
              <a:rPr lang="en-US" dirty="0" err="1" smtClean="0"/>
              <a:t>minimum_altitude</a:t>
            </a:r>
            <a:r>
              <a:rPr lang="en-US" dirty="0" smtClean="0"/>
              <a:t> and </a:t>
            </a:r>
            <a:r>
              <a:rPr lang="en-US" dirty="0" err="1" smtClean="0"/>
              <a:t>maximum_altitude</a:t>
            </a:r>
            <a:r>
              <a:rPr lang="en-US" dirty="0" smtClean="0"/>
              <a:t>. Suppress the rest of the detection processing if not within the limits. </a:t>
            </a:r>
          </a:p>
          <a:p>
            <a:pPr lvl="1"/>
            <a:r>
              <a:rPr lang="en-US" dirty="0" smtClean="0"/>
              <a:t>Update the orientation of the subsystem to reflect any potential cuing (computes the Part Coordinate System and Cued Coordinate System). </a:t>
            </a:r>
          </a:p>
          <a:p>
            <a:pPr lvl="1"/>
            <a:r>
              <a:rPr lang="en-US" dirty="0" smtClean="0"/>
              <a:t>Compute the aspect of the target with respect to the Scan Coordinate System and compare to the </a:t>
            </a:r>
            <a:r>
              <a:rPr lang="en-US" dirty="0" err="1" smtClean="0"/>
              <a:t>azimuth_field_of_view</a:t>
            </a:r>
            <a:r>
              <a:rPr lang="en-US" dirty="0" smtClean="0"/>
              <a:t> and </a:t>
            </a:r>
            <a:r>
              <a:rPr lang="en-US" dirty="0" err="1" smtClean="0"/>
              <a:t>elevation_field_of_view</a:t>
            </a:r>
            <a:r>
              <a:rPr lang="en-US" dirty="0" smtClean="0"/>
              <a:t>. Suppress the rest of the detection processing if not within the limits. </a:t>
            </a:r>
          </a:p>
          <a:p>
            <a:pPr lvl="1"/>
            <a:r>
              <a:rPr lang="en-US" dirty="0" smtClean="0"/>
              <a:t>Set the transmitter/receiver beam positions (i.e.: compute the Beam Coordinate System for the beams, and the Antenna Coordinate System). </a:t>
            </a:r>
          </a:p>
          <a:p>
            <a:pPr lvl="1"/>
            <a:r>
              <a:rPr lang="en-US" dirty="0" smtClean="0"/>
              <a:t>Beyond this the processing gets sensor specific. For something like a radar, the aspect of the target with respect to the transmitter and receiver BCS (and perhaps the ACS for electronically steered systems) will be used to derive the antenna gain.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3532408"/>
            <a:ext cx="76200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Event Output Entries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In the “setup.txt” file add the following: </a:t>
            </a:r>
          </a:p>
          <a:p>
            <a:pPr lvl="1"/>
            <a:r>
              <a:rPr lang="en-US" smtClean="0"/>
              <a:t>“include_once event_output.txt” and create it</a:t>
            </a:r>
          </a:p>
          <a:p>
            <a:endParaRPr lang="en-US" dirty="0" smtClean="0"/>
          </a:p>
        </p:txBody>
      </p:sp>
      <p:sp>
        <p:nvSpPr>
          <p:cNvPr id="5" name="Rectangle 4"/>
          <p:cNvSpPr/>
          <p:nvPr/>
        </p:nvSpPr>
        <p:spPr>
          <a:xfrm>
            <a:off x="1219200" y="4648200"/>
            <a:ext cx="4724400" cy="457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064008" y="3153658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Exercise: Enable Event Output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>
          <a:xfrm>
            <a:off x="457199" y="1376256"/>
            <a:ext cx="8229600" cy="4525963"/>
          </a:xfrm>
        </p:spPr>
        <p:txBody>
          <a:bodyPr/>
          <a:lstStyle/>
          <a:p>
            <a:r>
              <a:rPr lang="en-US" dirty="0" smtClean="0"/>
              <a:t>Enable Event Output:</a:t>
            </a:r>
          </a:p>
          <a:p>
            <a:pPr lvl="1"/>
            <a:r>
              <a:rPr lang="en-US" dirty="0" smtClean="0"/>
              <a:t>Whenever a track (local and sensor) is dropped/initiated</a:t>
            </a:r>
          </a:p>
          <a:p>
            <a:pPr lvl="1"/>
            <a:r>
              <a:rPr lang="en-US" dirty="0" smtClean="0"/>
              <a:t>Whenever a message is transmitted/received</a:t>
            </a:r>
          </a:p>
          <a:p>
            <a:endParaRPr lang="en-US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708" y="3639238"/>
            <a:ext cx="3610583" cy="25908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3683839" y="3269906"/>
            <a:ext cx="17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event_output.txt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 Few Coordinate Conventions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2029"/>
            <a:ext cx="8229600" cy="4954137"/>
          </a:xfrm>
        </p:spPr>
        <p:txBody>
          <a:bodyPr/>
          <a:lstStyle/>
          <a:p>
            <a:r>
              <a:rPr lang="en-US" dirty="0" smtClean="0"/>
              <a:t>AFSIM utilizes the coordinate systems as defined by ‘IEEE Std. 1278.1-1995; Standard for Distributed Simulation – Application Protocols’.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 bwMode="auto">
          <a:xfrm>
            <a:off x="457200" y="2895600"/>
            <a:ext cx="4876800" cy="3505200"/>
          </a:xfrm>
          <a:prstGeom prst="rect">
            <a:avLst/>
          </a:prstGeom>
        </p:spPr>
        <p:txBody>
          <a:bodyPr lIns="121917" tIns="60958" rIns="121917" bIns="60958">
            <a:normAutofit fontScale="70000" lnSpcReduction="20000"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000" b="1">
                <a:latin typeface="Arial" pitchFamily="34" charset="0"/>
                <a:cs typeface="Arial" pitchFamily="34" charset="0"/>
              </a:defRPr>
            </a:lvl1pPr>
            <a:lvl2pPr marL="990551" indent="-380982" defTabSz="1219139">
              <a:spcBef>
                <a:spcPct val="20000"/>
              </a:spcBef>
              <a:buFont typeface="Arial" pitchFamily="34" charset="0"/>
              <a:buChar char="–"/>
              <a:defRPr sz="2100" b="1">
                <a:latin typeface="Arial" pitchFamily="34" charset="0"/>
                <a:cs typeface="Arial" pitchFamily="34" charset="0"/>
              </a:defRPr>
            </a:lvl2pPr>
            <a:lvl3pPr marL="1523923" indent="-304784" defTabSz="1219139">
              <a:spcBef>
                <a:spcPct val="20000"/>
              </a:spcBef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3pPr>
            <a:lvl4pPr marL="2133493" indent="-304784" defTabSz="1219139">
              <a:spcBef>
                <a:spcPct val="20000"/>
              </a:spcBef>
              <a:buFont typeface="Arial" pitchFamily="34" charset="0"/>
              <a:buChar char="–"/>
              <a:defRPr sz="1900" b="1">
                <a:latin typeface="Arial" pitchFamily="34" charset="0"/>
                <a:cs typeface="Arial" pitchFamily="34" charset="0"/>
              </a:defRPr>
            </a:lvl4pPr>
            <a:lvl5pPr marL="2743063" indent="-304784" defTabSz="1219139">
              <a:spcBef>
                <a:spcPct val="20000"/>
              </a:spcBef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  <a:lvl6pPr marL="3352632" indent="-304784" defTabSz="1219139">
              <a:spcBef>
                <a:spcPct val="20000"/>
              </a:spcBef>
              <a:buFont typeface="Arial" pitchFamily="34" charset="0"/>
              <a:buChar char="•"/>
              <a:defRPr sz="2700"/>
            </a:lvl6pPr>
            <a:lvl7pPr marL="3962202" indent="-304784" defTabSz="1219139">
              <a:spcBef>
                <a:spcPct val="20000"/>
              </a:spcBef>
              <a:buFont typeface="Arial" pitchFamily="34" charset="0"/>
              <a:buChar char="•"/>
              <a:defRPr sz="2700"/>
            </a:lvl7pPr>
            <a:lvl8pPr marL="4571771" indent="-304784" defTabSz="1219139">
              <a:spcBef>
                <a:spcPct val="20000"/>
              </a:spcBef>
              <a:buFont typeface="Arial" pitchFamily="34" charset="0"/>
              <a:buChar char="•"/>
              <a:defRPr sz="2700"/>
            </a:lvl8pPr>
            <a:lvl9pPr marL="5181341" indent="-304784" defTabSz="1219139">
              <a:spcBef>
                <a:spcPct val="20000"/>
              </a:spcBef>
              <a:buFont typeface="Arial" pitchFamily="34" charset="0"/>
              <a:buChar char="•"/>
              <a:defRPr sz="2700"/>
            </a:lvl9pPr>
          </a:lstStyle>
          <a:p>
            <a:r>
              <a:rPr lang="en-US" u="sng" dirty="0"/>
              <a:t>World Coordinate System (WCS)</a:t>
            </a:r>
          </a:p>
          <a:p>
            <a:pPr lvl="1"/>
            <a:r>
              <a:rPr lang="en-US" dirty="0"/>
              <a:t>Earths surface is modeled as an oblate ellipsoid as defined by the WGS-84 standard (NIMA TR-8350.2). This is a right-handed Cartesian system, Earth Centered Earth Fixed (ECEF)</a:t>
            </a:r>
          </a:p>
          <a:p>
            <a:r>
              <a:rPr lang="en-US" u="sng" dirty="0"/>
              <a:t>Entity Coordinate System (ECS)</a:t>
            </a:r>
          </a:p>
          <a:p>
            <a:pPr lvl="1"/>
            <a:r>
              <a:rPr lang="en-US" dirty="0"/>
              <a:t>Local coordinate system attached to the entity (platform).  This is also a right-handed Cartesian system</a:t>
            </a:r>
          </a:p>
          <a:p>
            <a:r>
              <a:rPr lang="en-US" u="sng" dirty="0"/>
              <a:t>Entity Part Coordinate System (PCS)</a:t>
            </a:r>
          </a:p>
          <a:p>
            <a:pPr lvl="1"/>
            <a:r>
              <a:rPr lang="en-US" dirty="0"/>
              <a:t>Local coordinate system of parts that are attached to an entity (e.g.: sensor, weapon, </a:t>
            </a:r>
            <a:r>
              <a:rPr lang="en-US" dirty="0" err="1"/>
              <a:t>etc</a:t>
            </a:r>
            <a:r>
              <a:rPr lang="en-US" dirty="0"/>
              <a:t>). This is also a right-handed Cartesian system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694947" y="2590800"/>
            <a:ext cx="3200400" cy="939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/>
              <a:t>The origin is at the center of the Earth.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+X axis passes through 0N, 0E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+Y axis passes through 0N, 90E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+Z axis passes through 90N (the north pole).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5694947" y="3763211"/>
            <a:ext cx="3200400" cy="23114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 dirty="0"/>
              <a:t>The origin is at the </a:t>
            </a:r>
            <a:r>
              <a:rPr lang="en-US" sz="1000" b="1" dirty="0" err="1"/>
              <a:t>centroid</a:t>
            </a:r>
            <a:r>
              <a:rPr lang="en-US" sz="1000" b="1" dirty="0"/>
              <a:t> of the entity.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+X axis goes out the front of the entity.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+Y axis goes out the right side of the entity 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(looking down the +X axis)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The +Z axis goes out the bottom of the entity.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Yaw is a rotation about the Z axis. Positive yaw is to the right.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Pitch is a rotation about the Y axis. Positive pitch raises the +X axis.</a:t>
            </a:r>
          </a:p>
          <a:p>
            <a:pPr algn="l">
              <a:spcBef>
                <a:spcPct val="50000"/>
              </a:spcBef>
            </a:pPr>
            <a:r>
              <a:rPr lang="en-US" sz="1000" b="1" dirty="0"/>
              <a:t>Roll is a rotation about the X axis. Positive roll drops the +Y axis.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7012" y="4076046"/>
            <a:ext cx="3609975" cy="18192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Solution: Enable Event Output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Note: there are now two </a:t>
            </a:r>
            <a:r>
              <a:rPr lang="en-US" dirty="0" err="1" smtClean="0"/>
              <a:t>event_output</a:t>
            </a:r>
            <a:r>
              <a:rPr lang="en-US" dirty="0" smtClean="0"/>
              <a:t> blocks</a:t>
            </a:r>
          </a:p>
          <a:p>
            <a:pPr lvl="1"/>
            <a:r>
              <a:rPr lang="en-US" dirty="0" smtClean="0"/>
              <a:t>If conflicting values provided, last one is used</a:t>
            </a:r>
          </a:p>
          <a:p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FF0000"/>
                </a:solidFill>
              </a:rPr>
              <a:t>EXTREME CAUTION </a:t>
            </a:r>
            <a:r>
              <a:rPr lang="en-US" dirty="0" smtClean="0"/>
              <a:t>when specifying outputs!</a:t>
            </a:r>
          </a:p>
          <a:p>
            <a:r>
              <a:rPr lang="en-US" dirty="0" smtClean="0"/>
              <a:t>Run!!!</a:t>
            </a:r>
          </a:p>
        </p:txBody>
      </p:sp>
      <p:sp>
        <p:nvSpPr>
          <p:cNvPr id="6" name="Rectangle 5"/>
          <p:cNvSpPr/>
          <p:nvPr/>
        </p:nvSpPr>
        <p:spPr>
          <a:xfrm>
            <a:off x="3683838" y="3721483"/>
            <a:ext cx="177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event_output.txt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820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Example Event Output File</a:t>
            </a:r>
            <a:endParaRPr 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228600" y="5562600"/>
            <a:ext cx="8763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The “track” command “pre-defines” tracks for the platform, which are initiated in the master track list at the beginning of the simulation 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1524000"/>
            <a:ext cx="7009007" cy="38810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1367028" y="1524000"/>
            <a:ext cx="7091172" cy="15265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696030" y="1181786"/>
            <a:ext cx="24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output/</a:t>
            </a:r>
            <a:r>
              <a:rPr lang="en-US" dirty="0" err="1"/>
              <a:t>jacksonabad.evt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382000" cy="794064"/>
          </a:xfrm>
        </p:spPr>
        <p:txBody>
          <a:bodyPr/>
          <a:lstStyle/>
          <a:p>
            <a:r>
              <a:rPr lang="en-US" dirty="0" smtClean="0"/>
              <a:t>Example Event Output File</a:t>
            </a:r>
            <a:endParaRPr lang="en-US" sz="24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28801"/>
            <a:ext cx="7794645" cy="3276600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" name="Straight Connector 3"/>
          <p:cNvCxnSpPr/>
          <p:nvPr/>
        </p:nvCxnSpPr>
        <p:spPr>
          <a:xfrm>
            <a:off x="990600" y="2209800"/>
            <a:ext cx="228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990600" y="3429000"/>
            <a:ext cx="2286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3355416" y="1459469"/>
            <a:ext cx="2433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output/</a:t>
            </a:r>
            <a:r>
              <a:rPr lang="en-US" dirty="0" err="1" smtClean="0"/>
              <a:t>jacksonabad.evt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 Track List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platform has a single Master Track List</a:t>
            </a:r>
          </a:p>
          <a:p>
            <a:pPr lvl="1"/>
            <a:r>
              <a:rPr lang="en-US" dirty="0"/>
              <a:t>Receives inputs from multiple sources </a:t>
            </a:r>
          </a:p>
          <a:p>
            <a:pPr lvl="1"/>
            <a:r>
              <a:rPr lang="en-US" dirty="0"/>
              <a:t>Created and maintained by the track processor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819400"/>
            <a:ext cx="3962400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3550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040868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MTL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57266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 Proc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1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3238500" y="3657600"/>
            <a:ext cx="152400" cy="697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 bwMode="auto">
          <a:xfrm>
            <a:off x="1485900" y="3657600"/>
            <a:ext cx="1905000" cy="697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>
            <a:off x="3390900" y="4724400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 bwMode="auto">
          <a:xfrm flipV="1">
            <a:off x="3390900" y="5421868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4478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 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76800" y="2819400"/>
            <a:ext cx="3962400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213283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867625" y="4114800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1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7020025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1</a:t>
            </a:r>
          </a:p>
        </p:txBody>
      </p:sp>
      <p:cxnSp>
        <p:nvCxnSpPr>
          <p:cNvPr id="38" name="Straight Arrow Connector 37"/>
          <p:cNvCxnSpPr>
            <a:stCxn id="25" idx="0"/>
            <a:endCxn id="34" idx="2"/>
          </p:cNvCxnSpPr>
          <p:nvPr/>
        </p:nvCxnSpPr>
        <p:spPr bwMode="auto">
          <a:xfrm flipV="1">
            <a:off x="7667725" y="4484132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none"/>
          </a:ln>
          <a:effectLst/>
        </p:spPr>
      </p:cxnSp>
      <p:cxnSp>
        <p:nvCxnSpPr>
          <p:cNvPr id="39" name="Straight Arrow Connector 38"/>
          <p:cNvCxnSpPr>
            <a:stCxn id="37" idx="2"/>
            <a:endCxn id="34" idx="0"/>
          </p:cNvCxnSpPr>
          <p:nvPr/>
        </p:nvCxnSpPr>
        <p:spPr bwMode="auto">
          <a:xfrm>
            <a:off x="7667725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2" name="TextBox 41"/>
          <p:cNvSpPr txBox="1"/>
          <p:nvPr/>
        </p:nvSpPr>
        <p:spPr>
          <a:xfrm>
            <a:off x="58674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 2</a:t>
            </a:r>
          </a:p>
        </p:txBody>
      </p:sp>
      <p:cxnSp>
        <p:nvCxnSpPr>
          <p:cNvPr id="59" name="Straight Arrow Connector 58"/>
          <p:cNvCxnSpPr>
            <a:stCxn id="33" idx="1"/>
            <a:endCxn id="5" idx="3"/>
          </p:cNvCxnSpPr>
          <p:nvPr/>
        </p:nvCxnSpPr>
        <p:spPr bwMode="auto">
          <a:xfrm flipH="1">
            <a:off x="3886200" y="3467100"/>
            <a:ext cx="1327083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5" name="TextBox 24"/>
          <p:cNvSpPr txBox="1"/>
          <p:nvPr/>
        </p:nvSpPr>
        <p:spPr>
          <a:xfrm>
            <a:off x="7020025" y="4800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MTL</a:t>
            </a:r>
          </a:p>
        </p:txBody>
      </p:sp>
      <p:cxnSp>
        <p:nvCxnSpPr>
          <p:cNvPr id="26" name="Straight Arrow Connector 25"/>
          <p:cNvCxnSpPr>
            <a:stCxn id="34" idx="1"/>
            <a:endCxn id="33" idx="3"/>
          </p:cNvCxnSpPr>
          <p:nvPr/>
        </p:nvCxnSpPr>
        <p:spPr bwMode="auto">
          <a:xfrm flipH="1" flipV="1">
            <a:off x="6508683" y="3467100"/>
            <a:ext cx="358942" cy="8323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914627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Track Lists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can have multiple track lists</a:t>
            </a:r>
          </a:p>
          <a:p>
            <a:pPr lvl="1"/>
            <a:r>
              <a:rPr lang="en-US" dirty="0"/>
              <a:t>One is the Master Track List</a:t>
            </a:r>
          </a:p>
          <a:p>
            <a:pPr lvl="1"/>
            <a:r>
              <a:rPr lang="en-US" dirty="0"/>
              <a:t>Each task processor acts on just one track list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57200" y="2819400"/>
            <a:ext cx="3962400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90800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0" y="43550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743200" y="50292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MTL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90800" y="57266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 Proc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38200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1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3238500" y="3657600"/>
            <a:ext cx="152400" cy="697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2" name="Straight Arrow Connector 11"/>
          <p:cNvCxnSpPr>
            <a:stCxn id="9" idx="2"/>
            <a:endCxn id="6" idx="0"/>
          </p:cNvCxnSpPr>
          <p:nvPr/>
        </p:nvCxnSpPr>
        <p:spPr bwMode="auto">
          <a:xfrm>
            <a:off x="1485900" y="3657600"/>
            <a:ext cx="1905000" cy="697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2"/>
            <a:endCxn id="7" idx="0"/>
          </p:cNvCxnSpPr>
          <p:nvPr/>
        </p:nvCxnSpPr>
        <p:spPr bwMode="auto">
          <a:xfrm>
            <a:off x="3390900" y="47244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 bwMode="auto">
          <a:xfrm flipV="1">
            <a:off x="3390900" y="5410200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14478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 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4876800" y="2819400"/>
            <a:ext cx="3962400" cy="35814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334000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867400" y="2819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 2</a:t>
            </a:r>
          </a:p>
        </p:txBody>
      </p:sp>
      <p:cxnSp>
        <p:nvCxnSpPr>
          <p:cNvPr id="59" name="Straight Arrow Connector 58"/>
          <p:cNvCxnSpPr>
            <a:stCxn id="33" idx="1"/>
            <a:endCxn id="5" idx="3"/>
          </p:cNvCxnSpPr>
          <p:nvPr/>
        </p:nvCxnSpPr>
        <p:spPr bwMode="auto">
          <a:xfrm flipH="1">
            <a:off x="3886200" y="3467100"/>
            <a:ext cx="1447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7030A0"/>
            </a:solidFill>
            <a:prstDash val="dash"/>
            <a:round/>
            <a:headEnd type="none" w="sm" len="sm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85800" y="4343400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38200" y="50292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TL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800" y="5715000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 Proc 2</a:t>
            </a:r>
          </a:p>
        </p:txBody>
      </p:sp>
      <p:cxnSp>
        <p:nvCxnSpPr>
          <p:cNvPr id="26" name="Straight Arrow Connector 25"/>
          <p:cNvCxnSpPr>
            <a:stCxn id="23" idx="2"/>
            <a:endCxn id="24" idx="0"/>
          </p:cNvCxnSpPr>
          <p:nvPr/>
        </p:nvCxnSpPr>
        <p:spPr bwMode="auto">
          <a:xfrm>
            <a:off x="1485900" y="4712732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27" name="Straight Arrow Connector 26"/>
          <p:cNvCxnSpPr>
            <a:stCxn id="25" idx="0"/>
            <a:endCxn id="24" idx="2"/>
          </p:cNvCxnSpPr>
          <p:nvPr/>
        </p:nvCxnSpPr>
        <p:spPr bwMode="auto">
          <a:xfrm flipV="1">
            <a:off x="1485900" y="54102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9" idx="2"/>
            <a:endCxn id="23" idx="0"/>
          </p:cNvCxnSpPr>
          <p:nvPr/>
        </p:nvCxnSpPr>
        <p:spPr bwMode="auto">
          <a:xfrm>
            <a:off x="1485900" y="3657600"/>
            <a:ext cx="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0" name="TextBox 29"/>
          <p:cNvSpPr txBox="1"/>
          <p:nvPr/>
        </p:nvSpPr>
        <p:spPr>
          <a:xfrm>
            <a:off x="6829301" y="4114800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1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981701" y="3276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1</a:t>
            </a:r>
          </a:p>
        </p:txBody>
      </p:sp>
      <p:cxnSp>
        <p:nvCxnSpPr>
          <p:cNvPr id="36" name="Straight Arrow Connector 35"/>
          <p:cNvCxnSpPr>
            <a:stCxn id="43" idx="0"/>
            <a:endCxn id="30" idx="2"/>
          </p:cNvCxnSpPr>
          <p:nvPr/>
        </p:nvCxnSpPr>
        <p:spPr bwMode="auto">
          <a:xfrm flipV="1">
            <a:off x="7629401" y="4484132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none"/>
          </a:ln>
          <a:effectLst/>
        </p:spPr>
      </p:cxnSp>
      <p:cxnSp>
        <p:nvCxnSpPr>
          <p:cNvPr id="41" name="Straight Arrow Connector 40"/>
          <p:cNvCxnSpPr>
            <a:stCxn id="35" idx="2"/>
            <a:endCxn id="30" idx="0"/>
          </p:cNvCxnSpPr>
          <p:nvPr/>
        </p:nvCxnSpPr>
        <p:spPr bwMode="auto">
          <a:xfrm>
            <a:off x="7629401" y="3657600"/>
            <a:ext cx="0" cy="4572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3" name="TextBox 42"/>
          <p:cNvSpPr txBox="1"/>
          <p:nvPr/>
        </p:nvSpPr>
        <p:spPr>
          <a:xfrm>
            <a:off x="6981701" y="48006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MTL</a:t>
            </a:r>
          </a:p>
        </p:txBody>
      </p:sp>
      <p:cxnSp>
        <p:nvCxnSpPr>
          <p:cNvPr id="37" name="Straight Arrow Connector 36"/>
          <p:cNvCxnSpPr>
            <a:stCxn id="30" idx="1"/>
            <a:endCxn id="33" idx="2"/>
          </p:cNvCxnSpPr>
          <p:nvPr/>
        </p:nvCxnSpPr>
        <p:spPr bwMode="auto">
          <a:xfrm flipH="1" flipV="1">
            <a:off x="5981700" y="3657600"/>
            <a:ext cx="847601" cy="64186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42957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653" y="-24063"/>
            <a:ext cx="8229600" cy="1143000"/>
          </a:xfrm>
        </p:spPr>
        <p:txBody>
          <a:bodyPr/>
          <a:lstStyle/>
          <a:p>
            <a:r>
              <a:rPr lang="en-US" sz="3400" dirty="0"/>
              <a:t>Processors Can Filter Messages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4495800" cy="4546600"/>
          </a:xfrm>
        </p:spPr>
        <p:txBody>
          <a:bodyPr>
            <a:normAutofit fontScale="92500"/>
          </a:bodyPr>
          <a:lstStyle/>
          <a:p>
            <a:r>
              <a:rPr lang="en-US" dirty="0"/>
              <a:t>Sensors produce track messages</a:t>
            </a:r>
          </a:p>
          <a:p>
            <a:r>
              <a:rPr lang="en-US" dirty="0" err="1"/>
              <a:t>Comm</a:t>
            </a:r>
            <a:r>
              <a:rPr lang="en-US" dirty="0"/>
              <a:t> devices receive messages from external sources</a:t>
            </a:r>
          </a:p>
          <a:p>
            <a:r>
              <a:rPr lang="en-US" dirty="0"/>
              <a:t>Both then send to processors</a:t>
            </a:r>
          </a:p>
          <a:p>
            <a:r>
              <a:rPr lang="en-US" dirty="0"/>
              <a:t>These messages can be sent to other processors before reaching their destination</a:t>
            </a:r>
          </a:p>
          <a:p>
            <a:pPr lvl="1"/>
            <a:r>
              <a:rPr lang="en-US" dirty="0"/>
              <a:t>The </a:t>
            </a:r>
            <a:r>
              <a:rPr lang="en-US" i="1" dirty="0" err="1"/>
              <a:t>on_message</a:t>
            </a:r>
            <a:r>
              <a:rPr lang="en-US" dirty="0"/>
              <a:t> block catches the message</a:t>
            </a:r>
          </a:p>
          <a:p>
            <a:pPr lvl="1"/>
            <a:r>
              <a:rPr lang="en-US" dirty="0"/>
              <a:t>Message can be changed, delayed or suppressed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 bwMode="auto">
          <a:xfrm>
            <a:off x="4876800" y="1447800"/>
            <a:ext cx="3962400" cy="46482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820738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18" charset="0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62800" y="20574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Comm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10400" y="31358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Proc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324600" y="47244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MTL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72200" y="54218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Task Proc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7800" y="2057400"/>
            <a:ext cx="1295400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Sensor 1</a:t>
            </a:r>
          </a:p>
        </p:txBody>
      </p:sp>
      <p:cxnSp>
        <p:nvCxnSpPr>
          <p:cNvPr id="11" name="Straight Arrow Connector 10"/>
          <p:cNvCxnSpPr>
            <a:stCxn id="5" idx="2"/>
            <a:endCxn id="6" idx="0"/>
          </p:cNvCxnSpPr>
          <p:nvPr/>
        </p:nvCxnSpPr>
        <p:spPr bwMode="auto">
          <a:xfrm>
            <a:off x="7810500" y="2438400"/>
            <a:ext cx="0" cy="697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5" name="Straight Arrow Connector 14"/>
          <p:cNvCxnSpPr>
            <a:stCxn id="6" idx="2"/>
            <a:endCxn id="46" idx="0"/>
          </p:cNvCxnSpPr>
          <p:nvPr/>
        </p:nvCxnSpPr>
        <p:spPr bwMode="auto">
          <a:xfrm flipH="1">
            <a:off x="6972300" y="3505200"/>
            <a:ext cx="838200" cy="5450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8" name="Straight Arrow Connector 17"/>
          <p:cNvCxnSpPr>
            <a:stCxn id="8" idx="0"/>
            <a:endCxn id="7" idx="2"/>
          </p:cNvCxnSpPr>
          <p:nvPr/>
        </p:nvCxnSpPr>
        <p:spPr bwMode="auto">
          <a:xfrm flipV="1">
            <a:off x="6972300" y="5105400"/>
            <a:ext cx="0" cy="31646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arrow" w="sm" len="sm"/>
            <a:tailEnd type="arrow"/>
          </a:ln>
          <a:effectLst/>
        </p:spPr>
      </p:cxnSp>
      <p:sp>
        <p:nvSpPr>
          <p:cNvPr id="31" name="TextBox 30"/>
          <p:cNvSpPr txBox="1"/>
          <p:nvPr/>
        </p:nvSpPr>
        <p:spPr>
          <a:xfrm>
            <a:off x="5867400" y="16002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Platform 1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105400" y="3124200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Script Proc 2</a:t>
            </a:r>
          </a:p>
        </p:txBody>
      </p:sp>
      <p:cxnSp>
        <p:nvCxnSpPr>
          <p:cNvPr id="26" name="Straight Arrow Connector 25"/>
          <p:cNvCxnSpPr>
            <a:stCxn id="23" idx="2"/>
            <a:endCxn id="46" idx="0"/>
          </p:cNvCxnSpPr>
          <p:nvPr/>
        </p:nvCxnSpPr>
        <p:spPr bwMode="auto">
          <a:xfrm>
            <a:off x="5905500" y="3493532"/>
            <a:ext cx="1066800" cy="55673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40" name="Straight Arrow Connector 39"/>
          <p:cNvCxnSpPr>
            <a:stCxn id="9" idx="2"/>
            <a:endCxn id="23" idx="0"/>
          </p:cNvCxnSpPr>
          <p:nvPr/>
        </p:nvCxnSpPr>
        <p:spPr bwMode="auto">
          <a:xfrm>
            <a:off x="5905500" y="2438400"/>
            <a:ext cx="0" cy="685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46" name="TextBox 45"/>
          <p:cNvSpPr txBox="1"/>
          <p:nvPr/>
        </p:nvSpPr>
        <p:spPr>
          <a:xfrm>
            <a:off x="6172200" y="4050268"/>
            <a:ext cx="1600200" cy="369332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Track Proc 1</a:t>
            </a:r>
          </a:p>
        </p:txBody>
      </p:sp>
      <p:cxnSp>
        <p:nvCxnSpPr>
          <p:cNvPr id="56" name="Straight Arrow Connector 55"/>
          <p:cNvCxnSpPr>
            <a:stCxn id="46" idx="2"/>
            <a:endCxn id="7" idx="0"/>
          </p:cNvCxnSpPr>
          <p:nvPr/>
        </p:nvCxnSpPr>
        <p:spPr bwMode="auto">
          <a:xfrm>
            <a:off x="6972300" y="4419600"/>
            <a:ext cx="0" cy="30480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25374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Script Processor – </a:t>
            </a:r>
            <a:r>
              <a:rPr lang="en-US" sz="3200" dirty="0" err="1"/>
              <a:t>on_message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71600"/>
            <a:ext cx="4267201" cy="4800600"/>
          </a:xfrm>
        </p:spPr>
        <p:txBody>
          <a:bodyPr>
            <a:normAutofit/>
          </a:bodyPr>
          <a:lstStyle/>
          <a:p>
            <a:r>
              <a:rPr lang="en-US" dirty="0"/>
              <a:t>A block of script that triggers when a message arrives to the processor.</a:t>
            </a:r>
          </a:p>
          <a:p>
            <a:pPr lvl="1"/>
            <a:r>
              <a:rPr lang="en-US" sz="1600" dirty="0"/>
              <a:t>Via “</a:t>
            </a:r>
            <a:r>
              <a:rPr lang="en-US" sz="1600" dirty="0" err="1"/>
              <a:t>internal_link</a:t>
            </a:r>
            <a:r>
              <a:rPr lang="en-US" sz="1600" dirty="0"/>
              <a:t>” from </a:t>
            </a:r>
            <a:r>
              <a:rPr lang="en-US" sz="1600" dirty="0" err="1"/>
              <a:t>comm</a:t>
            </a:r>
            <a:r>
              <a:rPr lang="en-US" sz="1600" dirty="0"/>
              <a:t>, sensor, or other processor.</a:t>
            </a:r>
          </a:p>
          <a:p>
            <a:pPr lvl="1"/>
            <a:endParaRPr lang="en-US" sz="1800" dirty="0"/>
          </a:p>
          <a:p>
            <a:r>
              <a:rPr lang="en-US" sz="1700" dirty="0"/>
              <a:t>Can be conditional based on type of message.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215824"/>
            <a:ext cx="3352800" cy="2108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616879" y="1178933"/>
            <a:ext cx="31962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From “WSF_SCRIPT_PROCESSOR” </a:t>
            </a:r>
            <a:r>
              <a:rPr lang="en-US" sz="1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documentation</a:t>
            </a:r>
            <a:r>
              <a:rPr kumimoji="0" lang="en-US" sz="14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page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1752600"/>
            <a:ext cx="2729861" cy="24632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6256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Script Processor – </a:t>
            </a:r>
            <a:r>
              <a:rPr lang="en-US" sz="3200" dirty="0" err="1"/>
              <a:t>on_message</a:t>
            </a:r>
            <a:endParaRPr lang="en-US" sz="32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3095625"/>
            <a:ext cx="7867650" cy="2085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8175" y="1369874"/>
            <a:ext cx="69573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Can have many “type” sections.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“default” (optional) runs if message doesn’t match any listed type.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Operates like a switch/case/default statement.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is a valid context to use MESSAGE.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8228" y="5301734"/>
            <a:ext cx="79720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Note that we can cast from </a:t>
            </a:r>
            <a:r>
              <a:rPr kumimoji="0" 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WsfMessage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(MESSAGE) into the incoming type.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This allows us to access script methods for that type.</a:t>
            </a:r>
          </a:p>
        </p:txBody>
      </p:sp>
      <p:sp>
        <p:nvSpPr>
          <p:cNvPr id="7" name="Rectangle 6"/>
          <p:cNvSpPr/>
          <p:nvPr/>
        </p:nvSpPr>
        <p:spPr>
          <a:xfrm>
            <a:off x="3733800" y="3581400"/>
            <a:ext cx="16002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572000" y="3810000"/>
            <a:ext cx="0" cy="1491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39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 Tracks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The sensor detects the target, and then creates a track </a:t>
            </a:r>
          </a:p>
          <a:p>
            <a:pPr lvl="1"/>
            <a:r>
              <a:rPr lang="en-US" smtClean="0"/>
              <a:t>When does the detection become a track?</a:t>
            </a:r>
          </a:p>
          <a:p>
            <a:pPr lvl="1"/>
            <a:endParaRPr lang="en-US" smtClean="0"/>
          </a:p>
          <a:p>
            <a:r>
              <a:rPr lang="en-US" smtClean="0"/>
              <a:t>The track is then sent to the Track Processor</a:t>
            </a:r>
          </a:p>
          <a:p>
            <a:pPr lvl="1"/>
            <a:r>
              <a:rPr lang="en-US" smtClean="0"/>
              <a:t>How does the track get there?</a:t>
            </a:r>
          </a:p>
          <a:p>
            <a:pPr lvl="1"/>
            <a:r>
              <a:rPr lang="en-US" smtClean="0"/>
              <a:t>Where is the Master Track List maintained?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Learning 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You will gain hands-on knowledge about:</a:t>
            </a:r>
          </a:p>
          <a:p>
            <a:pPr lvl="1"/>
            <a:r>
              <a:rPr lang="en-US" smtClean="0"/>
              <a:t>Defining a sensor</a:t>
            </a:r>
          </a:p>
          <a:p>
            <a:pPr lvl="1"/>
            <a:r>
              <a:rPr lang="en-US" smtClean="0"/>
              <a:t>Adding a sensor to a platform</a:t>
            </a:r>
          </a:p>
          <a:p>
            <a:pPr lvl="1"/>
            <a:r>
              <a:rPr lang="en-US" smtClean="0"/>
              <a:t>Adding a task processor and a track processor to a platform</a:t>
            </a:r>
          </a:p>
          <a:p>
            <a:pPr lvl="1"/>
            <a:r>
              <a:rPr lang="en-US" smtClean="0"/>
              <a:t>Creating Event Output files</a:t>
            </a:r>
            <a:endParaRPr lang="en-US" dirty="0" smtClean="0"/>
          </a:p>
        </p:txBody>
      </p:sp>
      <p:pic>
        <p:nvPicPr>
          <p:cNvPr id="5" name="Picture 4" descr="MCj02991330000[1]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38950" y="4203700"/>
            <a:ext cx="1285875" cy="18097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874444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Entity Coordinate System</a:t>
            </a:r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half" idx="2"/>
          </p:nvPr>
        </p:nvSpPr>
        <p:spPr>
          <a:xfrm>
            <a:off x="4081411" y="1524000"/>
            <a:ext cx="4605389" cy="4525963"/>
          </a:xfrm>
        </p:spPr>
        <p:txBody>
          <a:bodyPr>
            <a:noAutofit/>
          </a:bodyPr>
          <a:lstStyle/>
          <a:p>
            <a:r>
              <a:rPr lang="en-US" sz="1600" dirty="0" smtClean="0"/>
              <a:t>+X is forward </a:t>
            </a:r>
          </a:p>
          <a:p>
            <a:r>
              <a:rPr lang="en-US" sz="1600" dirty="0" smtClean="0"/>
              <a:t>+Y is to the right (when looking forward) </a:t>
            </a:r>
          </a:p>
          <a:p>
            <a:r>
              <a:rPr lang="en-US" sz="1600" dirty="0" smtClean="0"/>
              <a:t>+Z is down. </a:t>
            </a:r>
          </a:p>
          <a:p>
            <a:r>
              <a:rPr lang="en-US" sz="1600" dirty="0" smtClean="0"/>
              <a:t>Yaw is rotation about the Z axis.</a:t>
            </a:r>
            <a:br>
              <a:rPr lang="en-US" sz="1600" dirty="0" smtClean="0"/>
            </a:br>
            <a:r>
              <a:rPr lang="en-US" sz="1600" dirty="0" smtClean="0"/>
              <a:t>Positive yaw moves the 'nose' right. </a:t>
            </a:r>
          </a:p>
          <a:p>
            <a:r>
              <a:rPr lang="en-US" sz="1600" dirty="0" smtClean="0"/>
              <a:t>Pitch is rotation about the Y axis.</a:t>
            </a:r>
            <a:br>
              <a:rPr lang="en-US" sz="1600" dirty="0" smtClean="0"/>
            </a:br>
            <a:r>
              <a:rPr lang="en-US" sz="1600" dirty="0" smtClean="0"/>
              <a:t>A positive pitch moves the 'nose' up. </a:t>
            </a:r>
          </a:p>
          <a:p>
            <a:r>
              <a:rPr lang="en-US" sz="1600" dirty="0" smtClean="0"/>
              <a:t>Roll is rotation about the X axis.</a:t>
            </a:r>
            <a:br>
              <a:rPr lang="en-US" sz="1600" dirty="0" smtClean="0"/>
            </a:br>
            <a:r>
              <a:rPr lang="en-US" sz="1600" dirty="0" smtClean="0"/>
              <a:t>Positive roll drops the 'right wing'. </a:t>
            </a:r>
          </a:p>
          <a:p>
            <a:endParaRPr lang="en-US" sz="1600" dirty="0"/>
          </a:p>
        </p:txBody>
      </p:sp>
      <p:grpSp>
        <p:nvGrpSpPr>
          <p:cNvPr id="79" name="Group 4"/>
          <p:cNvGrpSpPr>
            <a:grpSpLocks/>
          </p:cNvGrpSpPr>
          <p:nvPr/>
        </p:nvGrpSpPr>
        <p:grpSpPr bwMode="auto">
          <a:xfrm>
            <a:off x="458736" y="2971800"/>
            <a:ext cx="3467100" cy="1862137"/>
            <a:chOff x="3326" y="1279"/>
            <a:chExt cx="2184" cy="1173"/>
          </a:xfrm>
        </p:grpSpPr>
        <p:grpSp>
          <p:nvGrpSpPr>
            <p:cNvPr id="80" name="Group 5"/>
            <p:cNvGrpSpPr>
              <a:grpSpLocks/>
            </p:cNvGrpSpPr>
            <p:nvPr/>
          </p:nvGrpSpPr>
          <p:grpSpPr bwMode="auto">
            <a:xfrm>
              <a:off x="3326" y="1279"/>
              <a:ext cx="2184" cy="1173"/>
              <a:chOff x="3326" y="1279"/>
              <a:chExt cx="2184" cy="1173"/>
            </a:xfrm>
          </p:grpSpPr>
          <p:sp>
            <p:nvSpPr>
              <p:cNvPr id="83" name="Line 6"/>
              <p:cNvSpPr>
                <a:spLocks noChangeShapeType="1"/>
              </p:cNvSpPr>
              <p:nvPr/>
            </p:nvSpPr>
            <p:spPr bwMode="auto">
              <a:xfrm>
                <a:off x="4542" y="1566"/>
                <a:ext cx="667" cy="55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91440" bIns="9144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4" name="Line 7"/>
              <p:cNvSpPr>
                <a:spLocks noChangeShapeType="1"/>
              </p:cNvSpPr>
              <p:nvPr/>
            </p:nvSpPr>
            <p:spPr bwMode="auto">
              <a:xfrm>
                <a:off x="4560" y="1776"/>
                <a:ext cx="0" cy="5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91440" bIns="91440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 flipH="1">
                <a:off x="3546" y="1602"/>
                <a:ext cx="1050" cy="7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 tIns="91440" bIns="91440">
                <a:spAutoFit/>
              </a:bodyPr>
              <a:lstStyle/>
              <a:p>
                <a:endParaRPr lang="en-US"/>
              </a:p>
            </p:txBody>
          </p:sp>
          <p:pic>
            <p:nvPicPr>
              <p:cNvPr id="86" name="Picture 9"/>
              <p:cNvPicPr preferRelativeResize="0"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874" y="1310"/>
                <a:ext cx="1440" cy="508"/>
              </a:xfrm>
              <a:prstGeom prst="rect">
                <a:avLst/>
              </a:prstGeom>
              <a:noFill/>
            </p:spPr>
          </p:pic>
          <p:sp>
            <p:nvSpPr>
              <p:cNvPr id="87" name="AutoShape 10"/>
              <p:cNvSpPr>
                <a:spLocks noChangeArrowheads="1"/>
              </p:cNvSpPr>
              <p:nvPr/>
            </p:nvSpPr>
            <p:spPr bwMode="auto">
              <a:xfrm rot="251630" flipH="1">
                <a:off x="4452" y="1812"/>
                <a:ext cx="246" cy="252"/>
              </a:xfrm>
              <a:prstGeom prst="curvedRightArrow">
                <a:avLst>
                  <a:gd name="adj1" fmla="val 20488"/>
                  <a:gd name="adj2" fmla="val 40976"/>
                  <a:gd name="adj3" fmla="val 33333"/>
                </a:avLst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11"/>
              <p:cNvSpPr>
                <a:spLocks noChangeArrowheads="1"/>
              </p:cNvSpPr>
              <p:nvPr/>
            </p:nvSpPr>
            <p:spPr bwMode="auto">
              <a:xfrm rot="5148370" flipH="1" flipV="1">
                <a:off x="3738" y="1512"/>
                <a:ext cx="246" cy="252"/>
              </a:xfrm>
              <a:prstGeom prst="curvedRightArrow">
                <a:avLst>
                  <a:gd name="adj1" fmla="val 20488"/>
                  <a:gd name="adj2" fmla="val 40976"/>
                  <a:gd name="adj3" fmla="val 33333"/>
                </a:avLst>
              </a:prstGeom>
              <a:solidFill>
                <a:srgbClr val="FF66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Text Box 12"/>
              <p:cNvSpPr txBox="1">
                <a:spLocks noChangeArrowheads="1"/>
              </p:cNvSpPr>
              <p:nvPr/>
            </p:nvSpPr>
            <p:spPr bwMode="auto">
              <a:xfrm>
                <a:off x="4289" y="2240"/>
                <a:ext cx="269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solidFill>
                      <a:srgbClr val="000000"/>
                    </a:solidFill>
                  </a:rPr>
                  <a:t>+Z</a:t>
                </a:r>
              </a:p>
            </p:txBody>
          </p:sp>
          <p:sp>
            <p:nvSpPr>
              <p:cNvPr id="90" name="Text Box 13"/>
              <p:cNvSpPr txBox="1">
                <a:spLocks noChangeArrowheads="1"/>
              </p:cNvSpPr>
              <p:nvPr/>
            </p:nvSpPr>
            <p:spPr bwMode="auto">
              <a:xfrm>
                <a:off x="5234" y="2066"/>
                <a:ext cx="276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eaLnBrk="1" hangingPunct="1"/>
                <a:r>
                  <a:rPr lang="en-US" sz="1600">
                    <a:solidFill>
                      <a:srgbClr val="000000"/>
                    </a:solidFill>
                  </a:rPr>
                  <a:t>+X</a:t>
                </a:r>
              </a:p>
            </p:txBody>
          </p:sp>
          <p:sp>
            <p:nvSpPr>
              <p:cNvPr id="91" name="Text Box 14"/>
              <p:cNvSpPr txBox="1">
                <a:spLocks noChangeArrowheads="1"/>
              </p:cNvSpPr>
              <p:nvPr/>
            </p:nvSpPr>
            <p:spPr bwMode="auto">
              <a:xfrm>
                <a:off x="3326" y="1592"/>
                <a:ext cx="276" cy="21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sz="1600">
                    <a:solidFill>
                      <a:srgbClr val="000000"/>
                    </a:solidFill>
                  </a:rPr>
                  <a:t>+Y</a:t>
                </a:r>
              </a:p>
            </p:txBody>
          </p:sp>
          <p:sp>
            <p:nvSpPr>
              <p:cNvPr id="92" name="Text Box 15"/>
              <p:cNvSpPr txBox="1">
                <a:spLocks noChangeArrowheads="1"/>
              </p:cNvSpPr>
              <p:nvPr/>
            </p:nvSpPr>
            <p:spPr bwMode="auto">
              <a:xfrm>
                <a:off x="3690" y="1279"/>
                <a:ext cx="485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00"/>
                    </a:solidFill>
                  </a:rPr>
                  <a:t>+ Pitch</a:t>
                </a:r>
              </a:p>
            </p:txBody>
          </p:sp>
          <p:sp>
            <p:nvSpPr>
              <p:cNvPr id="93" name="Text Box 16"/>
              <p:cNvSpPr txBox="1">
                <a:spLocks noChangeArrowheads="1"/>
              </p:cNvSpPr>
              <p:nvPr/>
            </p:nvSpPr>
            <p:spPr bwMode="auto">
              <a:xfrm>
                <a:off x="4027" y="1899"/>
                <a:ext cx="436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00"/>
                    </a:solidFill>
                  </a:rPr>
                  <a:t>+ Yaw</a:t>
                </a:r>
              </a:p>
            </p:txBody>
          </p:sp>
          <p:sp>
            <p:nvSpPr>
              <p:cNvPr id="94" name="Text Box 17"/>
              <p:cNvSpPr txBox="1">
                <a:spLocks noChangeArrowheads="1"/>
              </p:cNvSpPr>
              <p:nvPr/>
            </p:nvSpPr>
            <p:spPr bwMode="auto">
              <a:xfrm>
                <a:off x="4736" y="2083"/>
                <a:ext cx="423" cy="19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>
                    <a:solidFill>
                      <a:srgbClr val="000000"/>
                    </a:solidFill>
                  </a:rPr>
                  <a:t>+ Roll</a:t>
                </a:r>
              </a:p>
            </p:txBody>
          </p:sp>
          <p:sp>
            <p:nvSpPr>
              <p:cNvPr id="95" name="AutoShape 18"/>
              <p:cNvSpPr>
                <a:spLocks noChangeArrowheads="1"/>
              </p:cNvSpPr>
              <p:nvPr/>
            </p:nvSpPr>
            <p:spPr bwMode="auto">
              <a:xfrm rot="20915050" flipH="1">
                <a:off x="4933" y="1854"/>
                <a:ext cx="302" cy="312"/>
              </a:xfrm>
              <a:custGeom>
                <a:avLst/>
                <a:gdLst>
                  <a:gd name="G0" fmla="+- 0 0 0"/>
                  <a:gd name="G1" fmla="+- 10118536 0 0"/>
                  <a:gd name="G2" fmla="+- 0 0 10118536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10118536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10118536"/>
                  <a:gd name="G36" fmla="sin G34 10118536"/>
                  <a:gd name="G37" fmla="+/ 10118536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8406 w 21600"/>
                  <a:gd name="T5" fmla="*/ 268 h 21600"/>
                  <a:gd name="T6" fmla="*/ 3495 w 21600"/>
                  <a:gd name="T7" fmla="*/ 14300 h 21600"/>
                  <a:gd name="T8" fmla="*/ 9603 w 21600"/>
                  <a:gd name="T9" fmla="*/ 5534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cubicBezTo>
                      <a:pt x="5399" y="11607"/>
                      <a:pt x="5581" y="12405"/>
                      <a:pt x="5930" y="13133"/>
                    </a:cubicBezTo>
                    <a:lnTo>
                      <a:pt x="1060" y="15467"/>
                    </a:lnTo>
                    <a:cubicBezTo>
                      <a:pt x="362" y="14010"/>
                      <a:pt x="0" y="12415"/>
                      <a:pt x="0" y="10800"/>
                    </a:cubicBez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-1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rgbClr val="FF6600"/>
              </a:solidFill>
              <a:ln w="9525" algn="ctr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81" name="Line 19"/>
            <p:cNvSpPr>
              <a:spLocks noChangeShapeType="1"/>
            </p:cNvSpPr>
            <p:nvPr/>
          </p:nvSpPr>
          <p:spPr bwMode="auto">
            <a:xfrm flipV="1">
              <a:off x="3716" y="1656"/>
              <a:ext cx="160" cy="1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20"/>
            <p:cNvSpPr>
              <a:spLocks noChangeShapeType="1"/>
            </p:cNvSpPr>
            <p:nvPr/>
          </p:nvSpPr>
          <p:spPr bwMode="auto">
            <a:xfrm>
              <a:off x="4560" y="1768"/>
              <a:ext cx="0" cy="19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24883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960438" y="3409950"/>
            <a:ext cx="1209675" cy="433388"/>
            <a:chOff x="605" y="2148"/>
            <a:chExt cx="762" cy="273"/>
          </a:xfrm>
        </p:grpSpPr>
        <p:sp>
          <p:nvSpPr>
            <p:cNvPr id="477187" name="Text Box 3"/>
            <p:cNvSpPr txBox="1">
              <a:spLocks noChangeArrowheads="1"/>
            </p:cNvSpPr>
            <p:nvPr/>
          </p:nvSpPr>
          <p:spPr bwMode="auto">
            <a:xfrm>
              <a:off x="605" y="2148"/>
              <a:ext cx="76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1" hangingPunct="1"/>
              <a:r>
                <a:rPr lang="en-US">
                  <a:solidFill>
                    <a:srgbClr val="CC0000"/>
                  </a:solidFill>
                </a:rPr>
                <a:t>Beam Width</a:t>
              </a:r>
            </a:p>
          </p:txBody>
        </p:sp>
        <p:sp>
          <p:nvSpPr>
            <p:cNvPr id="477188" name="Line 4"/>
            <p:cNvSpPr>
              <a:spLocks noChangeShapeType="1"/>
            </p:cNvSpPr>
            <p:nvPr/>
          </p:nvSpPr>
          <p:spPr bwMode="auto">
            <a:xfrm>
              <a:off x="1194" y="2301"/>
              <a:ext cx="27" cy="75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189" name="Line 5"/>
            <p:cNvSpPr>
              <a:spLocks noChangeShapeType="1"/>
            </p:cNvSpPr>
            <p:nvPr/>
          </p:nvSpPr>
          <p:spPr bwMode="auto">
            <a:xfrm flipV="1">
              <a:off x="1170" y="2388"/>
              <a:ext cx="120" cy="3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0" name="Title 5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Sensor Specific Conventions</a:t>
            </a:r>
            <a:endParaRPr lang="en-US" dirty="0"/>
          </a:p>
        </p:txBody>
      </p:sp>
      <p:sp>
        <p:nvSpPr>
          <p:cNvPr id="477191" name="Rectangle 7"/>
          <p:cNvSpPr>
            <a:spLocks noGrp="1" noChangeArrowheads="1"/>
          </p:cNvSpPr>
          <p:nvPr>
            <p:ph idx="1"/>
          </p:nvPr>
        </p:nvSpPr>
        <p:spPr>
          <a:xfrm>
            <a:off x="4745038" y="1219200"/>
            <a:ext cx="4322762" cy="5181600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Slew Limits, sometimes called gimbal limits or field-of-regard, define the extent the articulated part can slew relative to ECS.</a:t>
            </a:r>
          </a:p>
          <a:p>
            <a:endParaRPr lang="en-US" dirty="0" smtClean="0"/>
          </a:p>
          <a:p>
            <a:r>
              <a:rPr lang="en-US" dirty="0" smtClean="0"/>
              <a:t>Beam Width</a:t>
            </a:r>
          </a:p>
          <a:p>
            <a:pPr lvl="1"/>
            <a:r>
              <a:rPr lang="en-US" dirty="0" smtClean="0"/>
              <a:t>Center of antenna’s Beam Width is bounded by the Slew Limit.</a:t>
            </a:r>
          </a:p>
          <a:p>
            <a:pPr lvl="1"/>
            <a:r>
              <a:rPr lang="en-US" dirty="0" smtClean="0"/>
              <a:t>Half beam’s width can go over Slew Limit.</a:t>
            </a:r>
          </a:p>
          <a:p>
            <a:r>
              <a:rPr lang="en-US" dirty="0" smtClean="0"/>
              <a:t>Scan Limits</a:t>
            </a:r>
          </a:p>
          <a:p>
            <a:pPr lvl="1"/>
            <a:r>
              <a:rPr lang="en-US" dirty="0" smtClean="0"/>
              <a:t>Defines a sensor mode’s search-zone coverage left and right of the mode’s center. </a:t>
            </a:r>
          </a:p>
          <a:p>
            <a:r>
              <a:rPr lang="en-US" dirty="0" smtClean="0"/>
              <a:t>Cue Limits </a:t>
            </a:r>
          </a:p>
          <a:p>
            <a:pPr lvl="1"/>
            <a:r>
              <a:rPr lang="en-US" dirty="0" smtClean="0"/>
              <a:t>Usually less than slew limits.</a:t>
            </a:r>
          </a:p>
          <a:p>
            <a:r>
              <a:rPr lang="en-US" dirty="0" smtClean="0"/>
              <a:t>Field-of-View Limits</a:t>
            </a:r>
          </a:p>
          <a:p>
            <a:pPr lvl="1"/>
            <a:r>
              <a:rPr lang="en-US" dirty="0" smtClean="0"/>
              <a:t>Greater than or equal to scan limits.</a:t>
            </a:r>
          </a:p>
          <a:p>
            <a:pPr lvl="1"/>
            <a:r>
              <a:rPr lang="en-US" dirty="0" smtClean="0"/>
              <a:t>Coverage left and right of mode’s center. </a:t>
            </a:r>
          </a:p>
          <a:p>
            <a:pPr lvl="1"/>
            <a:r>
              <a:rPr lang="en-US" dirty="0" smtClean="0"/>
              <a:t>Serves as a filter to ignore targets that are not within defined </a:t>
            </a:r>
            <a:r>
              <a:rPr lang="en-US" dirty="0" err="1" smtClean="0"/>
              <a:t>field_of_view_limits</a:t>
            </a:r>
            <a:r>
              <a:rPr lang="en-US" dirty="0" smtClean="0"/>
              <a:t>.</a:t>
            </a:r>
          </a:p>
          <a:p>
            <a:pPr lvl="2"/>
            <a:r>
              <a:rPr lang="en-US" dirty="0" smtClean="0"/>
              <a:t>Prevent unwanted detections; sim runs faster.</a:t>
            </a:r>
            <a:endParaRPr lang="en-US" dirty="0"/>
          </a:p>
        </p:txBody>
      </p:sp>
      <p:pic>
        <p:nvPicPr>
          <p:cNvPr id="477192" name="Picture 8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00275" y="5608638"/>
            <a:ext cx="457200" cy="6445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463550" y="4502150"/>
            <a:ext cx="4044950" cy="1114425"/>
            <a:chOff x="2652" y="2304"/>
            <a:chExt cx="2548" cy="702"/>
          </a:xfrm>
        </p:grpSpPr>
        <p:sp>
          <p:nvSpPr>
            <p:cNvPr id="477194" name="Line 10"/>
            <p:cNvSpPr>
              <a:spLocks noChangeShapeType="1"/>
            </p:cNvSpPr>
            <p:nvPr/>
          </p:nvSpPr>
          <p:spPr bwMode="auto">
            <a:xfrm flipV="1">
              <a:off x="3870" y="2307"/>
              <a:ext cx="1330" cy="699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195" name="Line 11"/>
            <p:cNvSpPr>
              <a:spLocks noChangeShapeType="1"/>
            </p:cNvSpPr>
            <p:nvPr/>
          </p:nvSpPr>
          <p:spPr bwMode="auto">
            <a:xfrm flipH="1" flipV="1">
              <a:off x="2652" y="2304"/>
              <a:ext cx="1218" cy="702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/>
          </p:cNvGrpSpPr>
          <p:nvPr/>
        </p:nvGrpSpPr>
        <p:grpSpPr bwMode="auto">
          <a:xfrm rot="-25219728">
            <a:off x="1535907" y="4075906"/>
            <a:ext cx="1308100" cy="1220787"/>
            <a:chOff x="3872" y="2563"/>
            <a:chExt cx="483" cy="437"/>
          </a:xfrm>
        </p:grpSpPr>
        <p:sp>
          <p:nvSpPr>
            <p:cNvPr id="477197" name="Line 13"/>
            <p:cNvSpPr>
              <a:spLocks noChangeShapeType="1"/>
            </p:cNvSpPr>
            <p:nvPr/>
          </p:nvSpPr>
          <p:spPr bwMode="auto">
            <a:xfrm flipV="1">
              <a:off x="3872" y="2563"/>
              <a:ext cx="434" cy="4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198" name="Line 14"/>
            <p:cNvSpPr>
              <a:spLocks noChangeShapeType="1"/>
            </p:cNvSpPr>
            <p:nvPr/>
          </p:nvSpPr>
          <p:spPr bwMode="auto">
            <a:xfrm flipV="1">
              <a:off x="3873" y="2605"/>
              <a:ext cx="471" cy="3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199" name="Oval 15"/>
            <p:cNvSpPr>
              <a:spLocks noChangeArrowheads="1"/>
            </p:cNvSpPr>
            <p:nvPr/>
          </p:nvSpPr>
          <p:spPr bwMode="auto">
            <a:xfrm rot="2581504">
              <a:off x="4299" y="2569"/>
              <a:ext cx="56" cy="27"/>
            </a:xfrm>
            <a:prstGeom prst="ellipse">
              <a:avLst/>
            </a:prstGeom>
            <a:solidFill>
              <a:srgbClr val="FFFFFF"/>
            </a:solidFill>
            <a:ln w="28575" algn="ctr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6"/>
          <p:cNvGrpSpPr>
            <a:grpSpLocks/>
          </p:cNvGrpSpPr>
          <p:nvPr/>
        </p:nvGrpSpPr>
        <p:grpSpPr bwMode="auto">
          <a:xfrm>
            <a:off x="85725" y="4845053"/>
            <a:ext cx="4721227" cy="887413"/>
            <a:chOff x="54" y="3052"/>
            <a:chExt cx="2974" cy="559"/>
          </a:xfrm>
        </p:grpSpPr>
        <p:grpSp>
          <p:nvGrpSpPr>
            <p:cNvPr id="6" name="Group 17"/>
            <p:cNvGrpSpPr>
              <a:grpSpLocks/>
            </p:cNvGrpSpPr>
            <p:nvPr/>
          </p:nvGrpSpPr>
          <p:grpSpPr bwMode="auto">
            <a:xfrm>
              <a:off x="54" y="3052"/>
              <a:ext cx="1061" cy="559"/>
              <a:chOff x="54" y="2896"/>
              <a:chExt cx="1061" cy="559"/>
            </a:xfrm>
          </p:grpSpPr>
          <p:sp>
            <p:nvSpPr>
              <p:cNvPr id="477202" name="Text Box 18"/>
              <p:cNvSpPr txBox="1">
                <a:spLocks noChangeArrowheads="1"/>
              </p:cNvSpPr>
              <p:nvPr/>
            </p:nvSpPr>
            <p:spPr bwMode="auto">
              <a:xfrm>
                <a:off x="54" y="3222"/>
                <a:ext cx="1061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chemeClr val="accent1"/>
                    </a:solidFill>
                  </a:rPr>
                  <a:t>Left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Slew Limit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7203" name="Line 19"/>
              <p:cNvSpPr>
                <a:spLocks noChangeShapeType="1"/>
              </p:cNvSpPr>
              <p:nvPr/>
            </p:nvSpPr>
            <p:spPr bwMode="auto">
              <a:xfrm flipV="1">
                <a:off x="528" y="2896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7" name="Group 20"/>
            <p:cNvGrpSpPr>
              <a:grpSpLocks/>
            </p:cNvGrpSpPr>
            <p:nvPr/>
          </p:nvGrpSpPr>
          <p:grpSpPr bwMode="auto">
            <a:xfrm>
              <a:off x="1870" y="3076"/>
              <a:ext cx="1158" cy="535"/>
              <a:chOff x="1870" y="2920"/>
              <a:chExt cx="1158" cy="535"/>
            </a:xfrm>
          </p:grpSpPr>
          <p:sp>
            <p:nvSpPr>
              <p:cNvPr id="477205" name="Text Box 21"/>
              <p:cNvSpPr txBox="1">
                <a:spLocks noChangeArrowheads="1"/>
              </p:cNvSpPr>
              <p:nvPr/>
            </p:nvSpPr>
            <p:spPr bwMode="auto">
              <a:xfrm>
                <a:off x="1870" y="3222"/>
                <a:ext cx="1158" cy="23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 eaLnBrk="1" hangingPunct="1"/>
                <a:r>
                  <a:rPr lang="en-US" dirty="0" smtClean="0">
                    <a:solidFill>
                      <a:schemeClr val="accent1"/>
                    </a:solidFill>
                  </a:rPr>
                  <a:t>Right Slew Limit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477206" name="Line 22"/>
              <p:cNvSpPr>
                <a:spLocks noChangeShapeType="1"/>
              </p:cNvSpPr>
              <p:nvPr/>
            </p:nvSpPr>
            <p:spPr bwMode="auto">
              <a:xfrm flipV="1">
                <a:off x="2496" y="2920"/>
                <a:ext cx="0" cy="336"/>
              </a:xfrm>
              <a:prstGeom prst="line">
                <a:avLst/>
              </a:prstGeom>
              <a:noFill/>
              <a:ln w="28575">
                <a:solidFill>
                  <a:schemeClr val="accent1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77211" name="Line 27"/>
          <p:cNvSpPr>
            <a:spLocks noChangeShapeType="1"/>
          </p:cNvSpPr>
          <p:nvPr/>
        </p:nvSpPr>
        <p:spPr bwMode="auto">
          <a:xfrm flipV="1">
            <a:off x="2400300" y="2762250"/>
            <a:ext cx="111125" cy="2794000"/>
          </a:xfrm>
          <a:prstGeom prst="line">
            <a:avLst/>
          </a:prstGeom>
          <a:noFill/>
          <a:ln w="28575">
            <a:solidFill>
              <a:schemeClr val="accent2"/>
            </a:solidFill>
            <a:prstDash val="dash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7212" name="Text Box 28"/>
          <p:cNvSpPr txBox="1">
            <a:spLocks noChangeArrowheads="1"/>
          </p:cNvSpPr>
          <p:nvPr/>
        </p:nvSpPr>
        <p:spPr bwMode="auto">
          <a:xfrm>
            <a:off x="2284413" y="2490788"/>
            <a:ext cx="519112" cy="304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/>
            <a:r>
              <a:rPr lang="en-US">
                <a:solidFill>
                  <a:schemeClr val="accent2"/>
                </a:solidFill>
              </a:rPr>
              <a:t>Cue</a:t>
            </a:r>
          </a:p>
        </p:txBody>
      </p:sp>
      <p:grpSp>
        <p:nvGrpSpPr>
          <p:cNvPr id="8" name="Group 29"/>
          <p:cNvGrpSpPr>
            <a:grpSpLocks/>
          </p:cNvGrpSpPr>
          <p:nvPr/>
        </p:nvGrpSpPr>
        <p:grpSpPr bwMode="auto">
          <a:xfrm>
            <a:off x="-107951" y="2590800"/>
            <a:ext cx="4979989" cy="3016250"/>
            <a:chOff x="-68" y="1632"/>
            <a:chExt cx="3137" cy="1900"/>
          </a:xfrm>
        </p:grpSpPr>
        <p:sp>
          <p:nvSpPr>
            <p:cNvPr id="477214" name="Line 30"/>
            <p:cNvSpPr>
              <a:spLocks noChangeShapeType="1"/>
            </p:cNvSpPr>
            <p:nvPr/>
          </p:nvSpPr>
          <p:spPr bwMode="auto">
            <a:xfrm flipH="1" flipV="1">
              <a:off x="427" y="1998"/>
              <a:ext cx="1058" cy="150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5" name="Line 31"/>
            <p:cNvSpPr>
              <a:spLocks noChangeShapeType="1"/>
            </p:cNvSpPr>
            <p:nvPr/>
          </p:nvSpPr>
          <p:spPr bwMode="auto">
            <a:xfrm flipV="1">
              <a:off x="1513" y="1986"/>
              <a:ext cx="1121" cy="154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prstDash val="dash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16" name="Text Box 32"/>
            <p:cNvSpPr txBox="1">
              <a:spLocks noChangeArrowheads="1"/>
            </p:cNvSpPr>
            <p:nvPr/>
          </p:nvSpPr>
          <p:spPr bwMode="auto">
            <a:xfrm>
              <a:off x="-68" y="1632"/>
              <a:ext cx="73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/>
                <a:t>Left</a:t>
              </a:r>
            </a:p>
            <a:p>
              <a:pPr algn="ctr" eaLnBrk="1" hangingPunct="1"/>
              <a:r>
                <a:rPr lang="en-US" dirty="0" smtClean="0"/>
                <a:t>Cue Limit</a:t>
              </a:r>
              <a:endParaRPr lang="en-US" dirty="0"/>
            </a:p>
          </p:txBody>
        </p:sp>
        <p:sp>
          <p:nvSpPr>
            <p:cNvPr id="477217" name="Text Box 33"/>
            <p:cNvSpPr txBox="1">
              <a:spLocks noChangeArrowheads="1"/>
            </p:cNvSpPr>
            <p:nvPr/>
          </p:nvSpPr>
          <p:spPr bwMode="auto">
            <a:xfrm>
              <a:off x="2339" y="1632"/>
              <a:ext cx="730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 eaLnBrk="1" hangingPunct="1"/>
              <a:r>
                <a:rPr lang="en-US" dirty="0"/>
                <a:t>Right</a:t>
              </a:r>
            </a:p>
            <a:p>
              <a:pPr algn="ctr" eaLnBrk="1" hangingPunct="1"/>
              <a:r>
                <a:rPr lang="en-US" dirty="0" smtClean="0"/>
                <a:t>Cue Limit</a:t>
              </a:r>
              <a:endParaRPr lang="en-US" dirty="0"/>
            </a:p>
          </p:txBody>
        </p:sp>
      </p:grpSp>
      <p:sp>
        <p:nvSpPr>
          <p:cNvPr id="477218" name="Text Box 34"/>
          <p:cNvSpPr txBox="1">
            <a:spLocks noChangeArrowheads="1"/>
          </p:cNvSpPr>
          <p:nvPr/>
        </p:nvSpPr>
        <p:spPr bwMode="auto">
          <a:xfrm>
            <a:off x="530225" y="1431925"/>
            <a:ext cx="3608388" cy="625475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tIns="91440" bIns="91440"/>
          <a:lstStyle/>
          <a:p>
            <a:pPr algn="ctr" eaLnBrk="1" hangingPunct="1"/>
            <a:r>
              <a:rPr lang="en-US" sz="1600" dirty="0">
                <a:solidFill>
                  <a:schemeClr val="bg1"/>
                </a:solidFill>
              </a:rPr>
              <a:t>Several parameters affect sensor’s azimuth and elevation coverage.</a:t>
            </a:r>
          </a:p>
          <a:p>
            <a:pPr algn="ctr" eaLnBrk="1" hangingPunct="1"/>
            <a:endParaRPr lang="en-US" sz="1600" dirty="0">
              <a:solidFill>
                <a:schemeClr val="bg1"/>
              </a:solidFill>
            </a:endParaRPr>
          </a:p>
        </p:txBody>
      </p:sp>
      <p:grpSp>
        <p:nvGrpSpPr>
          <p:cNvPr id="9" name="Group 63"/>
          <p:cNvGrpSpPr/>
          <p:nvPr/>
        </p:nvGrpSpPr>
        <p:grpSpPr>
          <a:xfrm>
            <a:off x="1474788" y="3529013"/>
            <a:ext cx="2019300" cy="1966912"/>
            <a:chOff x="1474788" y="3529013"/>
            <a:chExt cx="2019300" cy="1966912"/>
          </a:xfrm>
        </p:grpSpPr>
        <p:grpSp>
          <p:nvGrpSpPr>
            <p:cNvPr id="10" name="Group 35"/>
            <p:cNvGrpSpPr>
              <a:grpSpLocks/>
            </p:cNvGrpSpPr>
            <p:nvPr/>
          </p:nvGrpSpPr>
          <p:grpSpPr bwMode="auto">
            <a:xfrm>
              <a:off x="1552575" y="3529013"/>
              <a:ext cx="1895475" cy="138112"/>
              <a:chOff x="978" y="2223"/>
              <a:chExt cx="1194" cy="87"/>
            </a:xfrm>
          </p:grpSpPr>
          <p:sp>
            <p:nvSpPr>
              <p:cNvPr id="477220" name="Line 36"/>
              <p:cNvSpPr>
                <a:spLocks noChangeShapeType="1"/>
              </p:cNvSpPr>
              <p:nvPr/>
            </p:nvSpPr>
            <p:spPr bwMode="auto">
              <a:xfrm>
                <a:off x="978" y="2223"/>
                <a:ext cx="24" cy="63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221" name="Line 37"/>
              <p:cNvSpPr>
                <a:spLocks noChangeShapeType="1"/>
              </p:cNvSpPr>
              <p:nvPr/>
            </p:nvSpPr>
            <p:spPr bwMode="auto">
              <a:xfrm flipH="1">
                <a:off x="2130" y="2226"/>
                <a:ext cx="42" cy="84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1" name="Group 23"/>
            <p:cNvGrpSpPr>
              <a:grpSpLocks/>
            </p:cNvGrpSpPr>
            <p:nvPr/>
          </p:nvGrpSpPr>
          <p:grpSpPr bwMode="auto">
            <a:xfrm>
              <a:off x="1474788" y="3616325"/>
              <a:ext cx="2019300" cy="1879600"/>
              <a:chOff x="3425" y="1666"/>
              <a:chExt cx="1272" cy="1184"/>
            </a:xfrm>
          </p:grpSpPr>
          <p:sp>
            <p:nvSpPr>
              <p:cNvPr id="477208" name="Line 24"/>
              <p:cNvSpPr>
                <a:spLocks noChangeShapeType="1"/>
              </p:cNvSpPr>
              <p:nvPr/>
            </p:nvSpPr>
            <p:spPr bwMode="auto">
              <a:xfrm flipV="1">
                <a:off x="3999" y="1726"/>
                <a:ext cx="615" cy="1121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209" name="Line 25"/>
              <p:cNvSpPr>
                <a:spLocks noChangeShapeType="1"/>
              </p:cNvSpPr>
              <p:nvPr/>
            </p:nvSpPr>
            <p:spPr bwMode="auto">
              <a:xfrm flipH="1" flipV="1">
                <a:off x="3513" y="1714"/>
                <a:ext cx="481" cy="1136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7210" name="Freeform 26"/>
              <p:cNvSpPr>
                <a:spLocks/>
              </p:cNvSpPr>
              <p:nvPr/>
            </p:nvSpPr>
            <p:spPr bwMode="auto">
              <a:xfrm>
                <a:off x="3425" y="1666"/>
                <a:ext cx="1272" cy="70"/>
              </a:xfrm>
              <a:custGeom>
                <a:avLst/>
                <a:gdLst/>
                <a:ahLst/>
                <a:cxnLst>
                  <a:cxn ang="0">
                    <a:pos x="97" y="50"/>
                  </a:cxn>
                  <a:cxn ang="0">
                    <a:pos x="1195" y="62"/>
                  </a:cxn>
                  <a:cxn ang="0">
                    <a:pos x="613" y="2"/>
                  </a:cxn>
                  <a:cxn ang="0">
                    <a:pos x="97" y="50"/>
                  </a:cxn>
                </a:cxnLst>
                <a:rect l="0" t="0" r="r" b="b"/>
                <a:pathLst>
                  <a:path w="1281" h="70">
                    <a:moveTo>
                      <a:pt x="97" y="50"/>
                    </a:moveTo>
                    <a:cubicBezTo>
                      <a:pt x="194" y="60"/>
                      <a:pt x="1109" y="70"/>
                      <a:pt x="1195" y="62"/>
                    </a:cubicBezTo>
                    <a:cubicBezTo>
                      <a:pt x="1281" y="54"/>
                      <a:pt x="796" y="4"/>
                      <a:pt x="613" y="2"/>
                    </a:cubicBezTo>
                    <a:cubicBezTo>
                      <a:pt x="430" y="0"/>
                      <a:pt x="0" y="40"/>
                      <a:pt x="97" y="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28575" cap="flat" cmpd="sng">
                <a:solidFill>
                  <a:srgbClr val="92D050"/>
                </a:solidFill>
                <a:prstDash val="solid"/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2" name="Group 64"/>
          <p:cNvGrpSpPr/>
          <p:nvPr/>
        </p:nvGrpSpPr>
        <p:grpSpPr>
          <a:xfrm>
            <a:off x="1360487" y="2935285"/>
            <a:ext cx="2279651" cy="646115"/>
            <a:chOff x="1360487" y="2935285"/>
            <a:chExt cx="2279651" cy="646115"/>
          </a:xfrm>
        </p:grpSpPr>
        <p:grpSp>
          <p:nvGrpSpPr>
            <p:cNvPr id="13" name="Group 60"/>
            <p:cNvGrpSpPr/>
            <p:nvPr/>
          </p:nvGrpSpPr>
          <p:grpSpPr>
            <a:xfrm>
              <a:off x="1360487" y="2935287"/>
              <a:ext cx="1169988" cy="646113"/>
              <a:chOff x="1360487" y="2935287"/>
              <a:chExt cx="1169988" cy="646113"/>
            </a:xfrm>
          </p:grpSpPr>
          <p:sp>
            <p:nvSpPr>
              <p:cNvPr id="477223" name="Text Box 39"/>
              <p:cNvSpPr txBox="1">
                <a:spLocks noChangeArrowheads="1"/>
              </p:cNvSpPr>
              <p:nvPr/>
            </p:nvSpPr>
            <p:spPr bwMode="auto">
              <a:xfrm>
                <a:off x="1360487" y="2935287"/>
                <a:ext cx="1169988" cy="646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rgbClr val="92D050"/>
                    </a:solidFill>
                  </a:rPr>
                  <a:t>Left</a:t>
                </a:r>
              </a:p>
              <a:p>
                <a:pPr algn="ctr" eaLnBrk="1" hangingPunct="1"/>
                <a:r>
                  <a:rPr lang="en-US" dirty="0">
                    <a:solidFill>
                      <a:srgbClr val="92D050"/>
                    </a:solidFill>
                  </a:rPr>
                  <a:t>Scan Limit</a:t>
                </a:r>
              </a:p>
            </p:txBody>
          </p:sp>
          <p:sp>
            <p:nvSpPr>
              <p:cNvPr id="477224" name="Line 40"/>
              <p:cNvSpPr>
                <a:spLocks noChangeShapeType="1"/>
              </p:cNvSpPr>
              <p:nvPr/>
            </p:nvSpPr>
            <p:spPr bwMode="auto">
              <a:xfrm flipH="1">
                <a:off x="1549400" y="3527996"/>
                <a:ext cx="836613" cy="3175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92D050"/>
                  </a:solidFill>
                </a:endParaRPr>
              </a:p>
            </p:txBody>
          </p:sp>
        </p:grpSp>
        <p:grpSp>
          <p:nvGrpSpPr>
            <p:cNvPr id="14" name="Group 61"/>
            <p:cNvGrpSpPr/>
            <p:nvPr/>
          </p:nvGrpSpPr>
          <p:grpSpPr>
            <a:xfrm>
              <a:off x="2470151" y="2935285"/>
              <a:ext cx="1169987" cy="646113"/>
              <a:chOff x="2470151" y="2935285"/>
              <a:chExt cx="1169987" cy="646113"/>
            </a:xfrm>
          </p:grpSpPr>
          <p:sp>
            <p:nvSpPr>
              <p:cNvPr id="477226" name="Text Box 42"/>
              <p:cNvSpPr txBox="1">
                <a:spLocks noChangeArrowheads="1"/>
              </p:cNvSpPr>
              <p:nvPr/>
            </p:nvSpPr>
            <p:spPr bwMode="auto">
              <a:xfrm>
                <a:off x="2470151" y="2935285"/>
                <a:ext cx="1169987" cy="646113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45720" rIns="45720">
                <a:spAutoFit/>
              </a:bodyPr>
              <a:lstStyle/>
              <a:p>
                <a:pPr algn="ctr" eaLnBrk="1" hangingPunct="1"/>
                <a:r>
                  <a:rPr lang="en-US" dirty="0">
                    <a:solidFill>
                      <a:srgbClr val="92D050"/>
                    </a:solidFill>
                  </a:rPr>
                  <a:t>Right</a:t>
                </a:r>
              </a:p>
              <a:p>
                <a:pPr algn="ctr" eaLnBrk="1" hangingPunct="1"/>
                <a:r>
                  <a:rPr lang="en-US" dirty="0">
                    <a:solidFill>
                      <a:srgbClr val="92D050"/>
                    </a:solidFill>
                  </a:rPr>
                  <a:t>Scan Limit</a:t>
                </a:r>
              </a:p>
            </p:txBody>
          </p:sp>
          <p:sp>
            <p:nvSpPr>
              <p:cNvPr id="477227" name="Line 43"/>
              <p:cNvSpPr>
                <a:spLocks noChangeShapeType="1"/>
              </p:cNvSpPr>
              <p:nvPr/>
            </p:nvSpPr>
            <p:spPr bwMode="auto">
              <a:xfrm>
                <a:off x="2551113" y="3523232"/>
                <a:ext cx="881062" cy="9525"/>
              </a:xfrm>
              <a:prstGeom prst="line">
                <a:avLst/>
              </a:prstGeom>
              <a:noFill/>
              <a:ln w="28575">
                <a:solidFill>
                  <a:srgbClr val="92D050"/>
                </a:solidFill>
                <a:round/>
                <a:headEnd/>
                <a:tailEnd type="triangle" w="med" len="med"/>
              </a:ln>
              <a:effectLst/>
            </p:spPr>
            <p:txBody>
              <a:bodyPr wrap="none" anchor="ctr"/>
              <a:lstStyle/>
              <a:p>
                <a:endParaRPr lang="en-US">
                  <a:solidFill>
                    <a:srgbClr val="92D050"/>
                  </a:solidFill>
                </a:endParaRPr>
              </a:p>
            </p:txBody>
          </p:sp>
        </p:grpSp>
      </p:grpSp>
      <p:grpSp>
        <p:nvGrpSpPr>
          <p:cNvPr id="15" name="Group 44"/>
          <p:cNvGrpSpPr>
            <a:grpSpLocks/>
          </p:cNvGrpSpPr>
          <p:nvPr/>
        </p:nvGrpSpPr>
        <p:grpSpPr bwMode="auto">
          <a:xfrm rot="21540000">
            <a:off x="1189038" y="3311525"/>
            <a:ext cx="2657475" cy="2289175"/>
            <a:chOff x="3425" y="1666"/>
            <a:chExt cx="1272" cy="1184"/>
          </a:xfrm>
        </p:grpSpPr>
        <p:sp>
          <p:nvSpPr>
            <p:cNvPr id="477229" name="Line 45"/>
            <p:cNvSpPr>
              <a:spLocks noChangeShapeType="1"/>
            </p:cNvSpPr>
            <p:nvPr/>
          </p:nvSpPr>
          <p:spPr bwMode="auto">
            <a:xfrm flipV="1">
              <a:off x="3999" y="1726"/>
              <a:ext cx="615" cy="112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30" name="Line 46"/>
            <p:cNvSpPr>
              <a:spLocks noChangeShapeType="1"/>
            </p:cNvSpPr>
            <p:nvPr/>
          </p:nvSpPr>
          <p:spPr bwMode="auto">
            <a:xfrm flipH="1" flipV="1">
              <a:off x="3513" y="1714"/>
              <a:ext cx="481" cy="1136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31" name="Freeform 47"/>
            <p:cNvSpPr>
              <a:spLocks/>
            </p:cNvSpPr>
            <p:nvPr/>
          </p:nvSpPr>
          <p:spPr bwMode="auto">
            <a:xfrm>
              <a:off x="3425" y="1666"/>
              <a:ext cx="1272" cy="70"/>
            </a:xfrm>
            <a:custGeom>
              <a:avLst/>
              <a:gdLst/>
              <a:ahLst/>
              <a:cxnLst>
                <a:cxn ang="0">
                  <a:pos x="97" y="50"/>
                </a:cxn>
                <a:cxn ang="0">
                  <a:pos x="1195" y="62"/>
                </a:cxn>
                <a:cxn ang="0">
                  <a:pos x="613" y="2"/>
                </a:cxn>
                <a:cxn ang="0">
                  <a:pos x="97" y="50"/>
                </a:cxn>
              </a:cxnLst>
              <a:rect l="0" t="0" r="r" b="b"/>
              <a:pathLst>
                <a:path w="1281" h="70">
                  <a:moveTo>
                    <a:pt x="97" y="50"/>
                  </a:moveTo>
                  <a:cubicBezTo>
                    <a:pt x="194" y="60"/>
                    <a:pt x="1109" y="70"/>
                    <a:pt x="1195" y="62"/>
                  </a:cubicBezTo>
                  <a:cubicBezTo>
                    <a:pt x="1281" y="54"/>
                    <a:pt x="796" y="4"/>
                    <a:pt x="613" y="2"/>
                  </a:cubicBezTo>
                  <a:cubicBezTo>
                    <a:pt x="430" y="0"/>
                    <a:pt x="0" y="40"/>
                    <a:pt x="97" y="50"/>
                  </a:cubicBezTo>
                  <a:close/>
                </a:path>
              </a:pathLst>
            </a:custGeom>
            <a:solidFill>
              <a:srgbClr val="FFFFFF"/>
            </a:solidFill>
            <a:ln w="28575" cap="flat" cmpd="sng">
              <a:solidFill>
                <a:srgbClr val="C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48"/>
          <p:cNvGrpSpPr>
            <a:grpSpLocks/>
          </p:cNvGrpSpPr>
          <p:nvPr/>
        </p:nvGrpSpPr>
        <p:grpSpPr bwMode="auto">
          <a:xfrm>
            <a:off x="539750" y="2057400"/>
            <a:ext cx="1960563" cy="1179513"/>
            <a:chOff x="340" y="1370"/>
            <a:chExt cx="1235" cy="743"/>
          </a:xfrm>
        </p:grpSpPr>
        <p:sp>
          <p:nvSpPr>
            <p:cNvPr id="477233" name="Text Box 49"/>
            <p:cNvSpPr txBox="1">
              <a:spLocks noChangeArrowheads="1"/>
            </p:cNvSpPr>
            <p:nvPr/>
          </p:nvSpPr>
          <p:spPr bwMode="auto">
            <a:xfrm>
              <a:off x="340" y="1370"/>
              <a:ext cx="123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C0000"/>
                  </a:solidFill>
                </a:rPr>
                <a:t>Left</a:t>
              </a:r>
            </a:p>
            <a:p>
              <a:pPr algn="ctr" eaLnBrk="1" hangingPunct="1"/>
              <a:r>
                <a:rPr lang="en-US" dirty="0" smtClean="0">
                  <a:solidFill>
                    <a:srgbClr val="CC0000"/>
                  </a:solidFill>
                </a:rPr>
                <a:t>Field of View Limit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477234" name="Line 50"/>
            <p:cNvSpPr>
              <a:spLocks noChangeShapeType="1"/>
            </p:cNvSpPr>
            <p:nvPr/>
          </p:nvSpPr>
          <p:spPr bwMode="auto">
            <a:xfrm flipH="1">
              <a:off x="763" y="1813"/>
              <a:ext cx="707" cy="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35" name="Line 51"/>
            <p:cNvSpPr>
              <a:spLocks noChangeShapeType="1"/>
            </p:cNvSpPr>
            <p:nvPr/>
          </p:nvSpPr>
          <p:spPr bwMode="auto">
            <a:xfrm flipH="1" flipV="1">
              <a:off x="763" y="1908"/>
              <a:ext cx="80" cy="20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2606675" y="2057400"/>
            <a:ext cx="1960563" cy="1189038"/>
            <a:chOff x="1642" y="1370"/>
            <a:chExt cx="1235" cy="749"/>
          </a:xfrm>
        </p:grpSpPr>
        <p:sp>
          <p:nvSpPr>
            <p:cNvPr id="477237" name="Text Box 53"/>
            <p:cNvSpPr txBox="1">
              <a:spLocks noChangeArrowheads="1"/>
            </p:cNvSpPr>
            <p:nvPr/>
          </p:nvSpPr>
          <p:spPr bwMode="auto">
            <a:xfrm>
              <a:off x="1642" y="1370"/>
              <a:ext cx="1235" cy="40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45720" rIns="45720">
              <a:spAutoFit/>
            </a:bodyPr>
            <a:lstStyle/>
            <a:p>
              <a:pPr algn="ctr" eaLnBrk="1" hangingPunct="1"/>
              <a:r>
                <a:rPr lang="en-US" dirty="0">
                  <a:solidFill>
                    <a:srgbClr val="CC0000"/>
                  </a:solidFill>
                </a:rPr>
                <a:t>Right</a:t>
              </a:r>
            </a:p>
            <a:p>
              <a:pPr algn="ctr" eaLnBrk="1" hangingPunct="1"/>
              <a:r>
                <a:rPr lang="en-US" dirty="0" smtClean="0">
                  <a:solidFill>
                    <a:srgbClr val="CC0000"/>
                  </a:solidFill>
                </a:rPr>
                <a:t>Field of View Limit</a:t>
              </a:r>
              <a:endParaRPr lang="en-US" dirty="0">
                <a:solidFill>
                  <a:srgbClr val="CC0000"/>
                </a:solidFill>
              </a:endParaRPr>
            </a:p>
          </p:txBody>
        </p:sp>
        <p:sp>
          <p:nvSpPr>
            <p:cNvPr id="477238" name="Line 54"/>
            <p:cNvSpPr>
              <a:spLocks noChangeShapeType="1"/>
            </p:cNvSpPr>
            <p:nvPr/>
          </p:nvSpPr>
          <p:spPr bwMode="auto">
            <a:xfrm>
              <a:off x="1655" y="1813"/>
              <a:ext cx="711" cy="3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39" name="Line 55"/>
            <p:cNvSpPr>
              <a:spLocks noChangeShapeType="1"/>
            </p:cNvSpPr>
            <p:nvPr/>
          </p:nvSpPr>
          <p:spPr bwMode="auto">
            <a:xfrm flipV="1">
              <a:off x="2310" y="1908"/>
              <a:ext cx="106" cy="211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56"/>
          <p:cNvGrpSpPr>
            <a:grpSpLocks/>
          </p:cNvGrpSpPr>
          <p:nvPr/>
        </p:nvGrpSpPr>
        <p:grpSpPr bwMode="auto">
          <a:xfrm rot="-49601792">
            <a:off x="973932" y="4552156"/>
            <a:ext cx="1308100" cy="1220787"/>
            <a:chOff x="3872" y="2563"/>
            <a:chExt cx="483" cy="437"/>
          </a:xfrm>
        </p:grpSpPr>
        <p:sp>
          <p:nvSpPr>
            <p:cNvPr id="477241" name="Line 57"/>
            <p:cNvSpPr>
              <a:spLocks noChangeShapeType="1"/>
            </p:cNvSpPr>
            <p:nvPr/>
          </p:nvSpPr>
          <p:spPr bwMode="auto">
            <a:xfrm flipV="1">
              <a:off x="3872" y="2563"/>
              <a:ext cx="434" cy="437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42" name="Line 58"/>
            <p:cNvSpPr>
              <a:spLocks noChangeShapeType="1"/>
            </p:cNvSpPr>
            <p:nvPr/>
          </p:nvSpPr>
          <p:spPr bwMode="auto">
            <a:xfrm flipV="1">
              <a:off x="3873" y="2605"/>
              <a:ext cx="471" cy="395"/>
            </a:xfrm>
            <a:prstGeom prst="line">
              <a:avLst/>
            </a:prstGeom>
            <a:noFill/>
            <a:ln w="28575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7243" name="Oval 59"/>
            <p:cNvSpPr>
              <a:spLocks noChangeArrowheads="1"/>
            </p:cNvSpPr>
            <p:nvPr/>
          </p:nvSpPr>
          <p:spPr bwMode="auto">
            <a:xfrm rot="2581504">
              <a:off x="4299" y="2569"/>
              <a:ext cx="56" cy="27"/>
            </a:xfrm>
            <a:prstGeom prst="ellipse">
              <a:avLst/>
            </a:prstGeom>
            <a:noFill/>
            <a:ln w="28575" algn="ctr">
              <a:solidFill>
                <a:srgbClr val="CC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7445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7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71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77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4771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4771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4771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771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4771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477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500"/>
                            </p:stCondLst>
                            <p:childTnLst>
                              <p:par>
                                <p:cTn id="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77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4771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4771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"/>
                            </p:stCondLst>
                            <p:childTnLst>
                              <p:par>
                                <p:cTn id="8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4771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4771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000"/>
                            </p:stCondLst>
                            <p:childTnLst>
                              <p:par>
                                <p:cTn id="10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4771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2500"/>
                            </p:stCondLst>
                            <p:childTnLst>
                              <p:par>
                                <p:cTn id="1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4771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3000"/>
                            </p:stCondLst>
                            <p:childTnLst>
                              <p:par>
                                <p:cTn id="1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4771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7211" grpId="0" animBg="1"/>
      <p:bldP spid="477212" grpId="0"/>
      <p:bldP spid="477212" grpId="1"/>
      <p:bldP spid="4772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Adding Another Platform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525963"/>
          </a:xfrm>
        </p:spPr>
        <p:txBody>
          <a:bodyPr/>
          <a:lstStyle/>
          <a:p>
            <a:r>
              <a:rPr lang="en-US" dirty="0"/>
              <a:t>In setup.txt, add </a:t>
            </a:r>
          </a:p>
          <a:p>
            <a:pPr marL="226473" indent="0">
              <a:buNone/>
            </a:pPr>
            <a:r>
              <a:rPr lang="en-US" dirty="0"/>
              <a:t>   “</a:t>
            </a:r>
            <a:r>
              <a:rPr lang="en-US" dirty="0" err="1"/>
              <a:t>include_once</a:t>
            </a:r>
            <a:r>
              <a:rPr lang="en-US" dirty="0"/>
              <a:t> platforms/single_large_sam.txt”</a:t>
            </a:r>
          </a:p>
          <a:p>
            <a:r>
              <a:rPr lang="en-US" dirty="0"/>
              <a:t>This is found in the models directory</a:t>
            </a:r>
          </a:p>
          <a:p>
            <a:r>
              <a:rPr lang="en-US" dirty="0"/>
              <a:t>Make a local copy of the file</a:t>
            </a:r>
          </a:p>
          <a:p>
            <a:pPr lvl="1"/>
            <a:r>
              <a:rPr lang="en-US" dirty="0"/>
              <a:t>Copy the file from the models directory and paste the file into our </a:t>
            </a:r>
            <a:r>
              <a:rPr lang="en-US" dirty="0" err="1"/>
              <a:t>floridistan</a:t>
            </a:r>
            <a:r>
              <a:rPr lang="en-US" dirty="0"/>
              <a:t> scenario’s platforms directory</a:t>
            </a:r>
          </a:p>
          <a:p>
            <a:r>
              <a:rPr lang="en-US" dirty="0"/>
              <a:t>Open this file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16340"/>
          <a:stretch/>
        </p:blipFill>
        <p:spPr>
          <a:xfrm>
            <a:off x="3352799" y="4351507"/>
            <a:ext cx="4724400" cy="20745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506116" y="5656999"/>
            <a:ext cx="4572001" cy="3048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07007" y="3982175"/>
            <a:ext cx="1015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setup.txt</a:t>
            </a:r>
          </a:p>
        </p:txBody>
      </p:sp>
    </p:spTree>
    <p:extLst>
      <p:ext uri="{BB962C8B-B14F-4D97-AF65-F5344CB8AC3E}">
        <p14:creationId xmlns:p14="http://schemas.microsoft.com/office/powerpoint/2010/main" val="234998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4600" y="1295400"/>
            <a:ext cx="4114800" cy="505599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Large SAM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Single Large SAM (cont.)  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635854" y="1600200"/>
            <a:ext cx="3872291" cy="4525963"/>
          </a:xfr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 bwMode="auto">
          <a:xfrm flipH="1">
            <a:off x="4876800" y="2819400"/>
            <a:ext cx="16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4876800" y="3657600"/>
            <a:ext cx="16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4419600" y="4267200"/>
            <a:ext cx="16002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sm" len="sm"/>
            <a:tailEnd type="arrow"/>
          </a:ln>
          <a:effectLst/>
        </p:spPr>
      </p:cxnSp>
      <p:sp>
        <p:nvSpPr>
          <p:cNvPr id="3" name="Rectangle 2"/>
          <p:cNvSpPr/>
          <p:nvPr/>
        </p:nvSpPr>
        <p:spPr>
          <a:xfrm>
            <a:off x="3022472" y="1259708"/>
            <a:ext cx="309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platforms/single_large_sam.txt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42218"/>
            <a:ext cx="8229600" cy="4525963"/>
          </a:xfrm>
        </p:spPr>
        <p:txBody>
          <a:bodyPr/>
          <a:lstStyle/>
          <a:p>
            <a:r>
              <a:rPr lang="en-US" sz="2200" dirty="0" smtClean="0"/>
              <a:t>The </a:t>
            </a:r>
            <a:r>
              <a:rPr lang="en-US" sz="2200" dirty="0" err="1" smtClean="0"/>
              <a:t>ttr_radar</a:t>
            </a:r>
            <a:r>
              <a:rPr lang="en-US" sz="2200" dirty="0" smtClean="0"/>
              <a:t> should be found in the models library</a:t>
            </a:r>
          </a:p>
          <a:p>
            <a:r>
              <a:rPr lang="en-US" sz="2200" dirty="0" smtClean="0"/>
              <a:t>Create and open the </a:t>
            </a:r>
            <a:r>
              <a:rPr lang="en-US" sz="2200" dirty="0" err="1" smtClean="0"/>
              <a:t>acq_radar</a:t>
            </a:r>
            <a:r>
              <a:rPr lang="en-US" sz="2200" dirty="0" smtClean="0"/>
              <a:t> file</a:t>
            </a:r>
          </a:p>
          <a:p>
            <a:pPr lvl="1"/>
            <a:r>
              <a:rPr lang="en-US" sz="2000" dirty="0" smtClean="0"/>
              <a:t>Be sure to choose our </a:t>
            </a:r>
            <a:r>
              <a:rPr lang="en-US" sz="2000" dirty="0" err="1" smtClean="0"/>
              <a:t>floridistan</a:t>
            </a:r>
            <a:r>
              <a:rPr lang="en-US" sz="2000" dirty="0" smtClean="0"/>
              <a:t> directory when creating the file as opposed to creating the file in the models directory</a:t>
            </a:r>
            <a:endParaRPr lang="en-US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505200"/>
            <a:ext cx="5334000" cy="2865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Include the Sensor Files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00300" y="4937974"/>
            <a:ext cx="4343400" cy="457200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22473" y="3135868"/>
            <a:ext cx="30990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platforms/single_large_sam.txt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/>
    </p:bld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afsim_af_class_4_3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12491</TotalTime>
  <Words>3145</Words>
  <Application>Microsoft Office PowerPoint</Application>
  <PresentationFormat>On-screen Show (4:3)</PresentationFormat>
  <Paragraphs>472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Times</vt:lpstr>
      <vt:lpstr>Wingdings</vt:lpstr>
      <vt:lpstr>1_afsim_af_class</vt:lpstr>
      <vt:lpstr>afsim_af_class_4_3</vt:lpstr>
      <vt:lpstr>PowerPoint Presentation</vt:lpstr>
      <vt:lpstr>Learning Objectives</vt:lpstr>
      <vt:lpstr>A Few Coordinate Conventions </vt:lpstr>
      <vt:lpstr>Entity Coordinate System</vt:lpstr>
      <vt:lpstr>Sensor Specific Conventions</vt:lpstr>
      <vt:lpstr>Adding Another Platform Type</vt:lpstr>
      <vt:lpstr>Single Large SAM</vt:lpstr>
      <vt:lpstr>Single Large SAM (cont.)  </vt:lpstr>
      <vt:lpstr>Include the Sensor Files</vt:lpstr>
      <vt:lpstr>Antenna Pattern Documentation</vt:lpstr>
      <vt:lpstr>Define a Radar Sensor</vt:lpstr>
      <vt:lpstr>Define a Sensor</vt:lpstr>
      <vt:lpstr>Exercise: Transmitter / Receiver</vt:lpstr>
      <vt:lpstr>Solution: Transmitter / Receiver</vt:lpstr>
      <vt:lpstr>Visualize Antenna Pattern</vt:lpstr>
      <vt:lpstr>Track Commands</vt:lpstr>
      <vt:lpstr>PowerPoint Presentation</vt:lpstr>
      <vt:lpstr>ACQ_RADAR Sensor Definition</vt:lpstr>
      <vt:lpstr>Sensor Reporting</vt:lpstr>
      <vt:lpstr>Raw Tracks </vt:lpstr>
      <vt:lpstr>Great Source on Tracks</vt:lpstr>
      <vt:lpstr>More Detailed Sensor (TTR_RADAR) </vt:lpstr>
      <vt:lpstr>New Scenario File</vt:lpstr>
      <vt:lpstr>Put SAM in Scenario</vt:lpstr>
      <vt:lpstr>Change SAM Side</vt:lpstr>
      <vt:lpstr>Mystic Shows Interactions</vt:lpstr>
      <vt:lpstr>Flow of Sensor and Comm Processing</vt:lpstr>
      <vt:lpstr>Specifying Event Output Entries</vt:lpstr>
      <vt:lpstr>Exercise: Enable Event Output</vt:lpstr>
      <vt:lpstr>Solution: Enable Event Output</vt:lpstr>
      <vt:lpstr>Example Event Output File</vt:lpstr>
      <vt:lpstr>Example Event Output File</vt:lpstr>
      <vt:lpstr>Master Track List </vt:lpstr>
      <vt:lpstr>Multiple Track Lists </vt:lpstr>
      <vt:lpstr>Processors Can Filter Messages</vt:lpstr>
      <vt:lpstr>Script Processor – on_message</vt:lpstr>
      <vt:lpstr>Script Processor – on_message</vt:lpstr>
      <vt:lpstr>Sensor Tracks </vt:lpstr>
      <vt:lpstr>Learning Objectives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Sensors Presentation</dc:title>
  <dc:creator>Miller, Lawrence</dc:creator>
  <cp:lastModifiedBy>Miller, Lawrence</cp:lastModifiedBy>
  <cp:revision>931</cp:revision>
  <cp:lastPrinted>2019-01-03T19:41:22Z</cp:lastPrinted>
  <dcterms:created xsi:type="dcterms:W3CDTF">2012-03-21T14:48:14Z</dcterms:created>
  <dcterms:modified xsi:type="dcterms:W3CDTF">2022-01-04T22:09:26Z</dcterms:modified>
</cp:coreProperties>
</file>