
<file path=[Content_Types].xml><?xml version="1.0" encoding="utf-8"?>
<Types xmlns="http://schemas.openxmlformats.org/package/2006/content-types">
  <Default Extension="png" ContentType="image/pn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0" r:id="rId1"/>
  </p:sldMasterIdLst>
  <p:notesMasterIdLst>
    <p:notesMasterId r:id="rId38"/>
  </p:notesMasterIdLst>
  <p:handoutMasterIdLst>
    <p:handoutMasterId r:id="rId39"/>
  </p:handoutMasterIdLst>
  <p:sldIdLst>
    <p:sldId id="388" r:id="rId2"/>
    <p:sldId id="367" r:id="rId3"/>
    <p:sldId id="353" r:id="rId4"/>
    <p:sldId id="354" r:id="rId5"/>
    <p:sldId id="381" r:id="rId6"/>
    <p:sldId id="382" r:id="rId7"/>
    <p:sldId id="377" r:id="rId8"/>
    <p:sldId id="357" r:id="rId9"/>
    <p:sldId id="363" r:id="rId10"/>
    <p:sldId id="380" r:id="rId11"/>
    <p:sldId id="356" r:id="rId12"/>
    <p:sldId id="364" r:id="rId13"/>
    <p:sldId id="365" r:id="rId14"/>
    <p:sldId id="358" r:id="rId15"/>
    <p:sldId id="359" r:id="rId16"/>
    <p:sldId id="360" r:id="rId17"/>
    <p:sldId id="361" r:id="rId18"/>
    <p:sldId id="362" r:id="rId19"/>
    <p:sldId id="302" r:id="rId20"/>
    <p:sldId id="368" r:id="rId21"/>
    <p:sldId id="305" r:id="rId22"/>
    <p:sldId id="389" r:id="rId23"/>
    <p:sldId id="369" r:id="rId24"/>
    <p:sldId id="370" r:id="rId25"/>
    <p:sldId id="383" r:id="rId26"/>
    <p:sldId id="390" r:id="rId27"/>
    <p:sldId id="391" r:id="rId28"/>
    <p:sldId id="372" r:id="rId29"/>
    <p:sldId id="371" r:id="rId30"/>
    <p:sldId id="325" r:id="rId31"/>
    <p:sldId id="334" r:id="rId32"/>
    <p:sldId id="396" r:id="rId33"/>
    <p:sldId id="397" r:id="rId34"/>
    <p:sldId id="394" r:id="rId35"/>
    <p:sldId id="294" r:id="rId36"/>
    <p:sldId id="289" r:id="rId37"/>
  </p:sldIdLst>
  <p:sldSz cx="9144000" cy="6858000" type="screen4x3"/>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208" userDrawn="1">
          <p15:clr>
            <a:srgbClr val="A4A3A4"/>
          </p15:clr>
        </p15:guide>
        <p15:guide id="2" pos="292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16" autoAdjust="0"/>
    <p:restoredTop sz="67347" autoAdjust="0"/>
  </p:normalViewPr>
  <p:slideViewPr>
    <p:cSldViewPr>
      <p:cViewPr varScale="1">
        <p:scale>
          <a:sx n="85" d="100"/>
          <a:sy n="85" d="100"/>
        </p:scale>
        <p:origin x="1524" y="67"/>
      </p:cViewPr>
      <p:guideLst>
        <p:guide orient="horz" pos="2160"/>
        <p:guide pos="2880"/>
      </p:guideLst>
    </p:cSldViewPr>
  </p:slideViewPr>
  <p:outlineViewPr>
    <p:cViewPr>
      <p:scale>
        <a:sx n="33" d="100"/>
        <a:sy n="33" d="100"/>
      </p:scale>
      <p:origin x="0" y="19098"/>
    </p:cViewPr>
  </p:outlineViewPr>
  <p:notesTextViewPr>
    <p:cViewPr>
      <p:scale>
        <a:sx n="3" d="2"/>
        <a:sy n="3" d="2"/>
      </p:scale>
      <p:origin x="0" y="0"/>
    </p:cViewPr>
  </p:notesTextViewPr>
  <p:sorterViewPr>
    <p:cViewPr>
      <p:scale>
        <a:sx n="100" d="100"/>
        <a:sy n="100" d="100"/>
      </p:scale>
      <p:origin x="0" y="-5491"/>
    </p:cViewPr>
  </p:sorterViewPr>
  <p:notesViewPr>
    <p:cSldViewPr>
      <p:cViewPr varScale="1">
        <p:scale>
          <a:sx n="55" d="100"/>
          <a:sy n="55" d="100"/>
        </p:scale>
        <p:origin x="-2856" y="-102"/>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sz="quarter" idx="1"/>
          </p:nvPr>
        </p:nvSpPr>
        <p:spPr>
          <a:xfrm>
            <a:off x="5265810" y="0"/>
            <a:ext cx="4028440" cy="350520"/>
          </a:xfrm>
          <a:prstGeom prst="rect">
            <a:avLst/>
          </a:prstGeom>
        </p:spPr>
        <p:txBody>
          <a:bodyPr vert="horz" lIns="93175" tIns="46587" rIns="93175" bIns="46587" rtlCol="0"/>
          <a:lstStyle>
            <a:lvl1pPr algn="r">
              <a:defRPr sz="1200"/>
            </a:lvl1pPr>
          </a:lstStyle>
          <a:p>
            <a:fld id="{90B7D3FD-C138-43D1-BB85-59BF385E07B8}" type="datetimeFigureOut">
              <a:rPr lang="en-US" smtClean="0"/>
              <a:pPr/>
              <a:t>1/4/2022</a:t>
            </a:fld>
            <a:endParaRPr lang="en-US"/>
          </a:p>
        </p:txBody>
      </p:sp>
      <p:sp>
        <p:nvSpPr>
          <p:cNvPr id="4" name="Footer Placeholder 3"/>
          <p:cNvSpPr>
            <a:spLocks noGrp="1"/>
          </p:cNvSpPr>
          <p:nvPr>
            <p:ph type="ftr" sz="quarter" idx="2"/>
          </p:nvPr>
        </p:nvSpPr>
        <p:spPr>
          <a:xfrm>
            <a:off x="0"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5" name="Slide Number Placeholder 4"/>
          <p:cNvSpPr>
            <a:spLocks noGrp="1"/>
          </p:cNvSpPr>
          <p:nvPr>
            <p:ph type="sldNum" sz="quarter" idx="3"/>
          </p:nvPr>
        </p:nvSpPr>
        <p:spPr>
          <a:xfrm>
            <a:off x="5265810" y="6658664"/>
            <a:ext cx="4028440" cy="350520"/>
          </a:xfrm>
          <a:prstGeom prst="rect">
            <a:avLst/>
          </a:prstGeom>
        </p:spPr>
        <p:txBody>
          <a:bodyPr vert="horz" lIns="93175" tIns="46587" rIns="93175" bIns="46587" rtlCol="0" anchor="b"/>
          <a:lstStyle>
            <a:lvl1pPr algn="r">
              <a:defRPr sz="1200"/>
            </a:lvl1pPr>
          </a:lstStyle>
          <a:p>
            <a:fld id="{F57D9A4C-AF57-4851-BF0B-8716918DBE9F}" type="slidenum">
              <a:rPr lang="en-US" smtClean="0"/>
              <a:pPr/>
              <a:t>‹#›</a:t>
            </a:fld>
            <a:endParaRPr lang="en-US"/>
          </a:p>
        </p:txBody>
      </p:sp>
    </p:spTree>
    <p:extLst>
      <p:ext uri="{BB962C8B-B14F-4D97-AF65-F5344CB8AC3E}">
        <p14:creationId xmlns:p14="http://schemas.microsoft.com/office/powerpoint/2010/main" val="222285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8440" cy="350520"/>
          </a:xfrm>
          <a:prstGeom prst="rect">
            <a:avLst/>
          </a:prstGeom>
        </p:spPr>
        <p:txBody>
          <a:bodyPr vert="horz" lIns="93175" tIns="46587" rIns="93175" bIns="46587" rtlCol="0"/>
          <a:lstStyle>
            <a:lvl1pPr algn="l">
              <a:defRPr sz="1200"/>
            </a:lvl1pPr>
          </a:lstStyle>
          <a:p>
            <a:endParaRPr lang="en-US"/>
          </a:p>
        </p:txBody>
      </p:sp>
      <p:sp>
        <p:nvSpPr>
          <p:cNvPr id="3" name="Date Placeholder 2"/>
          <p:cNvSpPr>
            <a:spLocks noGrp="1"/>
          </p:cNvSpPr>
          <p:nvPr>
            <p:ph type="dt" idx="1"/>
          </p:nvPr>
        </p:nvSpPr>
        <p:spPr>
          <a:xfrm>
            <a:off x="5265810" y="0"/>
            <a:ext cx="4028440" cy="350520"/>
          </a:xfrm>
          <a:prstGeom prst="rect">
            <a:avLst/>
          </a:prstGeom>
        </p:spPr>
        <p:txBody>
          <a:bodyPr vert="horz" lIns="93175" tIns="46587" rIns="93175" bIns="46587" rtlCol="0"/>
          <a:lstStyle>
            <a:lvl1pPr algn="r">
              <a:defRPr sz="1200"/>
            </a:lvl1pPr>
          </a:lstStyle>
          <a:p>
            <a:fld id="{47708A77-0E75-49DA-A727-CCA84B12A3B4}" type="datetimeFigureOut">
              <a:rPr lang="en-US" smtClean="0"/>
              <a:pPr/>
              <a:t>1/4/2022</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93175" tIns="46587" rIns="93175" bIns="46587" rtlCol="0" anchor="ctr"/>
          <a:lstStyle/>
          <a:p>
            <a:endParaRPr lang="en-US"/>
          </a:p>
        </p:txBody>
      </p:sp>
      <p:sp>
        <p:nvSpPr>
          <p:cNvPr id="5" name="Notes Placeholder 4"/>
          <p:cNvSpPr>
            <a:spLocks noGrp="1"/>
          </p:cNvSpPr>
          <p:nvPr>
            <p:ph type="body" sz="quarter" idx="3"/>
          </p:nvPr>
        </p:nvSpPr>
        <p:spPr>
          <a:xfrm>
            <a:off x="929640" y="3329941"/>
            <a:ext cx="7437120" cy="3154680"/>
          </a:xfrm>
          <a:prstGeom prst="rect">
            <a:avLst/>
          </a:prstGeom>
        </p:spPr>
        <p:txBody>
          <a:bodyPr vert="horz" lIns="93175" tIns="46587" rIns="93175" bIns="46587"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658664"/>
            <a:ext cx="4028440" cy="350520"/>
          </a:xfrm>
          <a:prstGeom prst="rect">
            <a:avLst/>
          </a:prstGeom>
        </p:spPr>
        <p:txBody>
          <a:bodyPr vert="horz" lIns="93175" tIns="46587" rIns="93175" bIns="46587" rtlCol="0" anchor="b"/>
          <a:lstStyle>
            <a:lvl1pPr algn="l">
              <a:defRPr sz="1200"/>
            </a:lvl1pPr>
          </a:lstStyle>
          <a:p>
            <a:endParaRPr lang="en-US"/>
          </a:p>
        </p:txBody>
      </p:sp>
      <p:sp>
        <p:nvSpPr>
          <p:cNvPr id="7" name="Slide Number Placeholder 6"/>
          <p:cNvSpPr>
            <a:spLocks noGrp="1"/>
          </p:cNvSpPr>
          <p:nvPr>
            <p:ph type="sldNum" sz="quarter" idx="5"/>
          </p:nvPr>
        </p:nvSpPr>
        <p:spPr>
          <a:xfrm>
            <a:off x="5265810" y="6658664"/>
            <a:ext cx="4028440" cy="350520"/>
          </a:xfrm>
          <a:prstGeom prst="rect">
            <a:avLst/>
          </a:prstGeom>
        </p:spPr>
        <p:txBody>
          <a:bodyPr vert="horz" lIns="93175" tIns="46587" rIns="93175" bIns="46587" rtlCol="0" anchor="b"/>
          <a:lstStyle>
            <a:lvl1pPr algn="r">
              <a:defRPr sz="1200"/>
            </a:lvl1pPr>
          </a:lstStyle>
          <a:p>
            <a:fld id="{21C50AC6-4A2A-4859-8710-3C1CB3489C67}" type="slidenum">
              <a:rPr lang="en-US" smtClean="0"/>
              <a:pPr/>
              <a:t>‹#›</a:t>
            </a:fld>
            <a:endParaRPr lang="en-US"/>
          </a:p>
        </p:txBody>
      </p:sp>
    </p:spTree>
    <p:extLst>
      <p:ext uri="{BB962C8B-B14F-4D97-AF65-F5344CB8AC3E}">
        <p14:creationId xmlns:p14="http://schemas.microsoft.com/office/powerpoint/2010/main" val="269733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p:spPr>
        <p:txBody>
          <a:bodyPr/>
          <a:lstStyle/>
          <a:p>
            <a:r>
              <a:rPr lang="en-US" dirty="0" smtClean="0"/>
              <a:t>This</a:t>
            </a:r>
            <a:r>
              <a:rPr lang="en-US" baseline="0" dirty="0" smtClean="0"/>
              <a:t> version of the training has been tested with version 2.8</a:t>
            </a:r>
          </a:p>
          <a:p>
            <a:r>
              <a:rPr lang="en-US" baseline="0" dirty="0" smtClean="0"/>
              <a:t>This lesson should take 1.5-2 hours</a:t>
            </a:r>
            <a:endParaRPr lang="en-US" dirty="0" smtClean="0"/>
          </a:p>
        </p:txBody>
      </p:sp>
      <p:sp>
        <p:nvSpPr>
          <p:cNvPr id="13316" name="Slide Number Placeholder 3"/>
          <p:cNvSpPr>
            <a:spLocks noGrp="1"/>
          </p:cNvSpPr>
          <p:nvPr>
            <p:ph type="sldNum" sz="quarter" idx="5"/>
          </p:nvPr>
        </p:nvSpPr>
        <p:spPr>
          <a:noFill/>
        </p:spPr>
        <p:txBody>
          <a:bodyPr/>
          <a:lstStyle/>
          <a:p>
            <a:fld id="{AA262062-958C-457B-98B5-F90E2693D0F3}" type="slidenum">
              <a:rPr lang="en-US" smtClean="0">
                <a:solidFill>
                  <a:prstClr val="black"/>
                </a:solidFill>
              </a:rPr>
              <a:pPr/>
              <a:t>1</a:t>
            </a:fld>
            <a:endParaRPr lang="en-US" dirty="0" smtClean="0">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44">
              <a:defRPr/>
            </a:pPr>
            <a:r>
              <a:rPr lang="en-US" dirty="0" smtClean="0"/>
              <a:t>I’m partial</a:t>
            </a:r>
            <a:r>
              <a:rPr lang="en-US" baseline="0" dirty="0" smtClean="0"/>
              <a:t> to the “contains” method on strings. </a:t>
            </a:r>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10</a:t>
            </a:fld>
            <a:endParaRPr lang="en-US"/>
          </a:p>
        </p:txBody>
      </p:sp>
    </p:spTree>
    <p:extLst>
      <p:ext uri="{BB962C8B-B14F-4D97-AF65-F5344CB8AC3E}">
        <p14:creationId xmlns:p14="http://schemas.microsoft.com/office/powerpoint/2010/main" val="2712231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Structs</a:t>
            </a:r>
            <a:r>
              <a:rPr lang="en-US" dirty="0" smtClean="0"/>
              <a:t> are neat!</a:t>
            </a:r>
            <a:r>
              <a:rPr lang="en-US" baseline="0" dirty="0" smtClean="0"/>
              <a:t> They have to be defined at the global level. </a:t>
            </a:r>
          </a:p>
          <a:p>
            <a:endParaRPr lang="en-US" baseline="0" dirty="0" smtClean="0"/>
          </a:p>
          <a:p>
            <a:r>
              <a:rPr lang="en-US" baseline="0" dirty="0" smtClean="0"/>
              <a:t>WARNING: changing a </a:t>
            </a:r>
            <a:r>
              <a:rPr lang="en-US" baseline="0" dirty="0" err="1" smtClean="0"/>
              <a:t>struct</a:t>
            </a:r>
            <a:r>
              <a:rPr lang="en-US" baseline="0" dirty="0" smtClean="0"/>
              <a:t> mid run is possible but can be quite dangerous.  A nice capability to have, but use with great caution.</a:t>
            </a:r>
          </a:p>
          <a:p>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11</a:t>
            </a:fld>
            <a:endParaRPr lang="en-US"/>
          </a:p>
        </p:txBody>
      </p:sp>
    </p:spTree>
    <p:extLst>
      <p:ext uri="{BB962C8B-B14F-4D97-AF65-F5344CB8AC3E}">
        <p14:creationId xmlns:p14="http://schemas.microsoft.com/office/powerpoint/2010/main" val="3231464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a:t>
            </a:r>
            <a:r>
              <a:rPr lang="en-US" baseline="0" dirty="0" smtClean="0"/>
              <a:t> the example from the </a:t>
            </a:r>
            <a:r>
              <a:rPr lang="en-US" dirty="0" smtClean="0"/>
              <a:t>Documentation, but is not necessary any more as this will run without line 6 (try commenting</a:t>
            </a:r>
            <a:r>
              <a:rPr lang="en-US" baseline="0" dirty="0" smtClean="0"/>
              <a:t> it out and see if it works). </a:t>
            </a:r>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12</a:t>
            </a:fld>
            <a:endParaRPr lang="en-US"/>
          </a:p>
        </p:txBody>
      </p:sp>
    </p:spTree>
    <p:extLst>
      <p:ext uri="{BB962C8B-B14F-4D97-AF65-F5344CB8AC3E}">
        <p14:creationId xmlns:p14="http://schemas.microsoft.com/office/powerpoint/2010/main" val="28750541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lets</a:t>
            </a:r>
            <a:r>
              <a:rPr lang="en-US" baseline="0" dirty="0" smtClean="0"/>
              <a:t> me reach into something and get values. It is a really good way to cheat. </a:t>
            </a:r>
          </a:p>
          <a:p>
            <a:endParaRPr lang="en-US" baseline="0" dirty="0" smtClean="0"/>
          </a:p>
          <a:p>
            <a:r>
              <a:rPr lang="en-US" baseline="0" dirty="0" smtClean="0"/>
              <a:t>I can reach into another platform, find a processor, and change a variable value in that processor.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13</a:t>
            </a:fld>
            <a:endParaRPr lang="en-US"/>
          </a:p>
        </p:txBody>
      </p:sp>
    </p:spTree>
    <p:extLst>
      <p:ext uri="{BB962C8B-B14F-4D97-AF65-F5344CB8AC3E}">
        <p14:creationId xmlns:p14="http://schemas.microsoft.com/office/powerpoint/2010/main" val="252201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What you</a:t>
            </a:r>
            <a:r>
              <a:rPr lang="en-US" baseline="0" dirty="0" smtClean="0"/>
              <a:t> would expect from a programming language.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14</a:t>
            </a:fld>
            <a:endParaRPr lang="en-US"/>
          </a:p>
        </p:txBody>
      </p:sp>
    </p:spTree>
    <p:extLst>
      <p:ext uri="{BB962C8B-B14F-4D97-AF65-F5344CB8AC3E}">
        <p14:creationId xmlns:p14="http://schemas.microsoft.com/office/powerpoint/2010/main" val="1390416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Scripts, variables</a:t>
            </a:r>
            <a:r>
              <a:rPr lang="en-US" baseline="0" dirty="0" smtClean="0"/>
              <a:t> and execute. We’ve already seen execute blocks.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15</a:t>
            </a:fld>
            <a:endParaRPr lang="en-US"/>
          </a:p>
        </p:txBody>
      </p:sp>
    </p:spTree>
    <p:extLst>
      <p:ext uri="{BB962C8B-B14F-4D97-AF65-F5344CB8AC3E}">
        <p14:creationId xmlns:p14="http://schemas.microsoft.com/office/powerpoint/2010/main" val="31280064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can put</a:t>
            </a:r>
            <a:r>
              <a:rPr lang="en-US" baseline="0" dirty="0" smtClean="0"/>
              <a:t> script elements at the simulation level, in platforms, in processors, and in weapons.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16</a:t>
            </a:fld>
            <a:endParaRPr lang="en-US"/>
          </a:p>
        </p:txBody>
      </p:sp>
    </p:spTree>
    <p:extLst>
      <p:ext uri="{BB962C8B-B14F-4D97-AF65-F5344CB8AC3E}">
        <p14:creationId xmlns:p14="http://schemas.microsoft.com/office/powerpoint/2010/main" val="20554537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These are</a:t>
            </a:r>
            <a:r>
              <a:rPr lang="en-US" baseline="0" dirty="0" smtClean="0"/>
              <a:t> the predefined variables that are available. </a:t>
            </a:r>
          </a:p>
          <a:p>
            <a:r>
              <a:rPr lang="en-US" baseline="0" dirty="0" smtClean="0"/>
              <a:t>SIMULATION, TIME_NOW and MATH are available all the time. </a:t>
            </a:r>
          </a:p>
          <a:p>
            <a:r>
              <a:rPr lang="en-US" baseline="0" dirty="0" smtClean="0"/>
              <a:t>PLATFORM refers to the current platform. WEAPON is the same as PLATFORM, and I never use it. </a:t>
            </a:r>
          </a:p>
          <a:p>
            <a:r>
              <a:rPr lang="en-US" baseline="0" dirty="0" smtClean="0"/>
              <a:t>PROCESSOR is the current processor. It used to be called “this”, and you will see that in some places, particularly error messages. </a:t>
            </a:r>
          </a:p>
          <a:p>
            <a:r>
              <a:rPr lang="en-US" baseline="0" dirty="0" smtClean="0"/>
              <a:t>TRACK and MESSAGE are specific to the location </a:t>
            </a:r>
          </a:p>
        </p:txBody>
      </p:sp>
      <p:sp>
        <p:nvSpPr>
          <p:cNvPr id="4" name="Slide Number Placeholder 3"/>
          <p:cNvSpPr>
            <a:spLocks noGrp="1"/>
          </p:cNvSpPr>
          <p:nvPr>
            <p:ph type="sldNum" sz="quarter" idx="10"/>
          </p:nvPr>
        </p:nvSpPr>
        <p:spPr/>
        <p:txBody>
          <a:bodyPr/>
          <a:lstStyle/>
          <a:p>
            <a:fld id="{21C50AC6-4A2A-4859-8710-3C1CB3489C67}" type="slidenum">
              <a:rPr lang="en-US" smtClean="0"/>
              <a:pPr/>
              <a:t>17</a:t>
            </a:fld>
            <a:endParaRPr lang="en-US"/>
          </a:p>
        </p:txBody>
      </p:sp>
    </p:spTree>
    <p:extLst>
      <p:ext uri="{BB962C8B-B14F-4D97-AF65-F5344CB8AC3E}">
        <p14:creationId xmlns:p14="http://schemas.microsoft.com/office/powerpoint/2010/main" val="32955898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Note: if you want to</a:t>
            </a:r>
            <a:r>
              <a:rPr lang="en-US" baseline="0" dirty="0" smtClean="0"/>
              <a:t> do something like “how many shots can I take?”, that can’t be done in </a:t>
            </a:r>
            <a:r>
              <a:rPr lang="en-US" baseline="0" dirty="0" err="1" smtClean="0"/>
              <a:t>on_initialize</a:t>
            </a:r>
            <a:r>
              <a:rPr lang="en-US" baseline="0" dirty="0" smtClean="0"/>
              <a:t>, because the weapons don’t exist yet. </a:t>
            </a:r>
            <a:endParaRPr lang="en-US" dirty="0" smtClean="0"/>
          </a:p>
          <a:p>
            <a:r>
              <a:rPr lang="en-US" dirty="0" smtClean="0"/>
              <a:t>There is nothing</a:t>
            </a:r>
            <a:r>
              <a:rPr lang="en-US" baseline="0" dirty="0" smtClean="0"/>
              <a:t> can be done in </a:t>
            </a:r>
            <a:r>
              <a:rPr lang="en-US" baseline="0" dirty="0" err="1" smtClean="0"/>
              <a:t>on_initialize</a:t>
            </a:r>
            <a:r>
              <a:rPr lang="en-US" baseline="0" dirty="0" smtClean="0"/>
              <a:t> that can’t be done in on_initialize2. </a:t>
            </a:r>
          </a:p>
          <a:p>
            <a:r>
              <a:rPr lang="en-US" baseline="0" dirty="0" smtClean="0"/>
              <a:t>Really?</a:t>
            </a:r>
          </a:p>
          <a:p>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18</a:t>
            </a:fld>
            <a:endParaRPr lang="en-US"/>
          </a:p>
        </p:txBody>
      </p:sp>
    </p:spTree>
    <p:extLst>
      <p:ext uri="{BB962C8B-B14F-4D97-AF65-F5344CB8AC3E}">
        <p14:creationId xmlns:p14="http://schemas.microsoft.com/office/powerpoint/2010/main" val="35112502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44">
              <a:defRPr/>
            </a:pPr>
            <a:r>
              <a:rPr lang="en-US" dirty="0" smtClean="0"/>
              <a:t>Now, we are going</a:t>
            </a:r>
            <a:r>
              <a:rPr lang="en-US" baseline="0" dirty="0" smtClean="0"/>
              <a:t> to use all of this scripting stuff to change how the BOMBER fires at targets. </a:t>
            </a:r>
          </a:p>
          <a:p>
            <a:pPr defTabSz="931744">
              <a:defRPr/>
            </a:pPr>
            <a:r>
              <a:rPr lang="en-US" baseline="0" dirty="0" smtClean="0"/>
              <a:t>The targets will still be pre-briefed, but we won’t just pull the trigger on a time hack – we’re going to fire when we are within weapon range. </a:t>
            </a:r>
          </a:p>
          <a:p>
            <a:pPr defTabSz="931744">
              <a:defRPr/>
            </a:pPr>
            <a:r>
              <a:rPr lang="en-US" baseline="0" dirty="0" smtClean="0"/>
              <a:t>There are four parts to the processor. </a:t>
            </a:r>
            <a:endParaRPr lang="en-US"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19</a:t>
            </a:fld>
            <a:endParaRPr lang="en-US"/>
          </a:p>
        </p:txBody>
      </p:sp>
    </p:spTree>
    <p:extLst>
      <p:ext uri="{BB962C8B-B14F-4D97-AF65-F5344CB8AC3E}">
        <p14:creationId xmlns:p14="http://schemas.microsoft.com/office/powerpoint/2010/main" val="884281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31744">
              <a:defRPr/>
            </a:pPr>
            <a:r>
              <a:rPr lang="en-US" dirty="0" smtClean="0"/>
              <a:t>The short ones have</a:t>
            </a:r>
            <a:r>
              <a:rPr lang="en-US" baseline="0" dirty="0" smtClean="0"/>
              <a:t> the important stuff. </a:t>
            </a:r>
            <a:endParaRPr lang="en-US" dirty="0" smtClean="0"/>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a:t>
            </a:fld>
            <a:endParaRPr lang="en-US"/>
          </a:p>
        </p:txBody>
      </p:sp>
    </p:spTree>
    <p:extLst>
      <p:ext uri="{BB962C8B-B14F-4D97-AF65-F5344CB8AC3E}">
        <p14:creationId xmlns:p14="http://schemas.microsoft.com/office/powerpoint/2010/main" val="36259187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New file – processor. It’s going to create / define</a:t>
            </a:r>
            <a:r>
              <a:rPr lang="en-US" baseline="0" dirty="0" smtClean="0"/>
              <a:t> a script processor. Coincidentally, it has four sections. They aren’t the same as the four steps from before.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20</a:t>
            </a:fld>
            <a:endParaRPr lang="en-US"/>
          </a:p>
        </p:txBody>
      </p:sp>
    </p:spTree>
    <p:extLst>
      <p:ext uri="{BB962C8B-B14F-4D97-AF65-F5344CB8AC3E}">
        <p14:creationId xmlns:p14="http://schemas.microsoft.com/office/powerpoint/2010/main" val="828377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 variables.</a:t>
            </a:r>
            <a:r>
              <a:rPr lang="en-US" baseline="0" dirty="0" smtClean="0"/>
              <a:t> One that has the weapon name, a temporary track variable, and an array to remember if we have engaged a target yet. </a:t>
            </a:r>
          </a:p>
          <a:p>
            <a:pPr defTabSz="931744">
              <a:defRPr/>
            </a:pPr>
            <a:endParaRPr lang="en-US" baseline="0" dirty="0" smtClean="0"/>
          </a:p>
          <a:p>
            <a:pPr defTabSz="931744">
              <a:defRPr/>
            </a:pPr>
            <a:r>
              <a:rPr lang="en-US" baseline="0" dirty="0" smtClean="0"/>
              <a:t>Putting them here enables us to access them externally. </a:t>
            </a:r>
            <a:endParaRPr lang="en-US"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21</a:t>
            </a:fld>
            <a:endParaRPr lang="en-US"/>
          </a:p>
        </p:txBody>
      </p:sp>
    </p:spTree>
    <p:extLst>
      <p:ext uri="{BB962C8B-B14F-4D97-AF65-F5344CB8AC3E}">
        <p14:creationId xmlns:p14="http://schemas.microsoft.com/office/powerpoint/2010/main" val="4177019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Script variables.</a:t>
            </a:r>
            <a:r>
              <a:rPr lang="en-US" baseline="0" dirty="0" smtClean="0"/>
              <a:t> Two that have the weapon names, a temporary track variable, and an array to remember if we have engaged a target yet. </a:t>
            </a:r>
          </a:p>
          <a:p>
            <a:pPr defTabSz="931744">
              <a:defRPr/>
            </a:pPr>
            <a:endParaRPr lang="en-US" baseline="0" dirty="0" smtClean="0"/>
          </a:p>
          <a:p>
            <a:pPr defTabSz="931744">
              <a:defRPr/>
            </a:pPr>
            <a:r>
              <a:rPr lang="en-US" baseline="0" dirty="0" smtClean="0"/>
              <a:t>Putting them here enables us to access them externally. </a:t>
            </a:r>
            <a:endParaRPr lang="en-US"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22</a:t>
            </a:fld>
            <a:endParaRPr lang="en-US"/>
          </a:p>
        </p:txBody>
      </p:sp>
    </p:spTree>
    <p:extLst>
      <p:ext uri="{BB962C8B-B14F-4D97-AF65-F5344CB8AC3E}">
        <p14:creationId xmlns:p14="http://schemas.microsoft.com/office/powerpoint/2010/main" val="4177019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Be</a:t>
            </a:r>
            <a:r>
              <a:rPr lang="en-US" baseline="0" dirty="0" smtClean="0"/>
              <a:t> careful when auto completing methods to select ‘</a:t>
            </a:r>
            <a:r>
              <a:rPr lang="en-US" baseline="0" dirty="0" err="1" smtClean="0"/>
              <a:t>MasterTrackList</a:t>
            </a:r>
            <a:r>
              <a:rPr lang="en-US" baseline="0" dirty="0" smtClean="0"/>
              <a:t>’, and not ‘</a:t>
            </a:r>
            <a:r>
              <a:rPr lang="en-US" baseline="0" dirty="0" err="1" smtClean="0"/>
              <a:t>MasterRawTrackList</a:t>
            </a:r>
            <a:r>
              <a:rPr lang="en-US" baseline="0" dirty="0" smtClean="0"/>
              <a:t>’</a:t>
            </a:r>
            <a:endParaRPr lang="en-US"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23</a:t>
            </a:fld>
            <a:endParaRPr lang="en-US"/>
          </a:p>
        </p:txBody>
      </p:sp>
    </p:spTree>
    <p:extLst>
      <p:ext uri="{BB962C8B-B14F-4D97-AF65-F5344CB8AC3E}">
        <p14:creationId xmlns:p14="http://schemas.microsoft.com/office/powerpoint/2010/main" val="2264891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24</a:t>
            </a:fld>
            <a:endParaRPr lang="en-US"/>
          </a:p>
        </p:txBody>
      </p:sp>
    </p:spTree>
    <p:extLst>
      <p:ext uri="{BB962C8B-B14F-4D97-AF65-F5344CB8AC3E}">
        <p14:creationId xmlns:p14="http://schemas.microsoft.com/office/powerpoint/2010/main" val="22734332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script does all of the work. It receives two parameters</a:t>
            </a:r>
            <a:r>
              <a:rPr lang="en-US" baseline="0" dirty="0" smtClean="0"/>
              <a:t> – the track, and the name of the weapon to be used. Since it is Boolean, it sets a parameter to return later. </a:t>
            </a:r>
          </a:p>
          <a:p>
            <a:r>
              <a:rPr lang="en-US" baseline="0" dirty="0" smtClean="0"/>
              <a:t>It gets the weapon on the platform, and confirms that it is valid. </a:t>
            </a:r>
          </a:p>
          <a:p>
            <a:r>
              <a:rPr lang="en-US" baseline="0" dirty="0" smtClean="0"/>
              <a:t>If it is valid, then it gets the range, stored as an </a:t>
            </a:r>
            <a:r>
              <a:rPr lang="en-US" baseline="0" dirty="0" err="1" smtClean="0"/>
              <a:t>aux_data</a:t>
            </a:r>
            <a:r>
              <a:rPr lang="en-US" baseline="0" dirty="0" smtClean="0"/>
              <a:t> element, and checks against the range. If it is in range, has weapons left, and is above a certain altitude, then it tries to Fire. The result of the Fire is stored in the Boolean variable. </a:t>
            </a:r>
          </a:p>
          <a:p>
            <a:r>
              <a:rPr lang="en-US" baseline="0" dirty="0" smtClean="0"/>
              <a:t>It then writes something if the shot occurred. </a:t>
            </a:r>
          </a:p>
          <a:p>
            <a:endParaRPr lang="en-US" baseline="0" dirty="0" smtClean="0"/>
          </a:p>
          <a:p>
            <a:r>
              <a:rPr lang="en-US" baseline="0" dirty="0" smtClean="0"/>
              <a:t>Note: </a:t>
            </a:r>
            <a:r>
              <a:rPr lang="en-US" baseline="0" dirty="0" err="1" smtClean="0"/>
              <a:t>FireSalvo</a:t>
            </a:r>
            <a:r>
              <a:rPr lang="en-US" baseline="0" dirty="0" smtClean="0"/>
              <a:t> will succeed even if there are not enough shots as requested. So, if there was only one round left, and the salvo was two, then it would fire the one and return true. </a:t>
            </a:r>
          </a:p>
          <a:p>
            <a:endParaRPr lang="en-US" baseline="0" dirty="0" smtClean="0"/>
          </a:p>
          <a:p>
            <a:r>
              <a:rPr lang="en-US" baseline="0" dirty="0" smtClean="0"/>
              <a:t>Note: this should also check to confirm that the track is valid. </a:t>
            </a:r>
          </a:p>
          <a:p>
            <a:endParaRPr lang="en-US" baseline="0" dirty="0" smtClean="0"/>
          </a:p>
          <a:p>
            <a:r>
              <a:rPr lang="en-US" baseline="0" dirty="0" smtClean="0"/>
              <a:t>The Bomber needs to be above 25,000 </a:t>
            </a:r>
            <a:r>
              <a:rPr lang="en-US" baseline="0" dirty="0" err="1" smtClean="0"/>
              <a:t>ft</a:t>
            </a:r>
            <a:r>
              <a:rPr lang="en-US" baseline="0" dirty="0" smtClean="0"/>
              <a:t> traveling 500 mph for gbu-38 to reach its target.</a:t>
            </a:r>
          </a:p>
        </p:txBody>
      </p:sp>
      <p:sp>
        <p:nvSpPr>
          <p:cNvPr id="4" name="Slide Number Placeholder 3"/>
          <p:cNvSpPr>
            <a:spLocks noGrp="1"/>
          </p:cNvSpPr>
          <p:nvPr>
            <p:ph type="sldNum" sz="quarter" idx="10"/>
          </p:nvPr>
        </p:nvSpPr>
        <p:spPr/>
        <p:txBody>
          <a:bodyPr/>
          <a:lstStyle/>
          <a:p>
            <a:fld id="{21C50AC6-4A2A-4859-8710-3C1CB3489C67}" type="slidenum">
              <a:rPr lang="en-US" smtClean="0"/>
              <a:pPr/>
              <a:t>25</a:t>
            </a:fld>
            <a:endParaRPr lang="en-US"/>
          </a:p>
        </p:txBody>
      </p:sp>
    </p:spTree>
    <p:extLst>
      <p:ext uri="{BB962C8B-B14F-4D97-AF65-F5344CB8AC3E}">
        <p14:creationId xmlns:p14="http://schemas.microsoft.com/office/powerpoint/2010/main" val="4423800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a:t>
            </a:r>
            <a:r>
              <a:rPr lang="en-US" baseline="0" dirty="0" smtClean="0"/>
              <a:t> ‘if’ may be the hardest part for most people.</a:t>
            </a:r>
          </a:p>
          <a:p>
            <a:r>
              <a:rPr lang="en-US" dirty="0" smtClean="0"/>
              <a:t>Feel free to get creative here with</a:t>
            </a:r>
            <a:r>
              <a:rPr lang="en-US" baseline="0" dirty="0" smtClean="0"/>
              <a:t> your output formatting</a:t>
            </a:r>
            <a:r>
              <a:rPr lang="en-US" dirty="0" smtClean="0"/>
              <a:t>. </a:t>
            </a:r>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26</a:t>
            </a:fld>
            <a:endParaRPr lang="en-US"/>
          </a:p>
        </p:txBody>
      </p:sp>
    </p:spTree>
    <p:extLst>
      <p:ext uri="{BB962C8B-B14F-4D97-AF65-F5344CB8AC3E}">
        <p14:creationId xmlns:p14="http://schemas.microsoft.com/office/powerpoint/2010/main" val="4423800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basic solution. Note that multi-lines are ok.</a:t>
            </a:r>
          </a:p>
          <a:p>
            <a:endParaRPr lang="en-US"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can try running here to make sure this doesn’t throw errors before moving on.</a:t>
            </a:r>
          </a:p>
          <a:p>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27</a:t>
            </a:fld>
            <a:endParaRPr lang="en-US"/>
          </a:p>
        </p:txBody>
      </p:sp>
    </p:spTree>
    <p:extLst>
      <p:ext uri="{BB962C8B-B14F-4D97-AF65-F5344CB8AC3E}">
        <p14:creationId xmlns:p14="http://schemas.microsoft.com/office/powerpoint/2010/main" val="4423800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This is what</a:t>
            </a:r>
            <a:r>
              <a:rPr lang="en-US" baseline="0" dirty="0" smtClean="0"/>
              <a:t> the update block does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28</a:t>
            </a:fld>
            <a:endParaRPr lang="en-US"/>
          </a:p>
        </p:txBody>
      </p:sp>
    </p:spTree>
    <p:extLst>
      <p:ext uri="{BB962C8B-B14F-4D97-AF65-F5344CB8AC3E}">
        <p14:creationId xmlns:p14="http://schemas.microsoft.com/office/powerpoint/2010/main" val="343117455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Here is the loop</a:t>
            </a:r>
            <a:r>
              <a:rPr lang="en-US" baseline="0" dirty="0" smtClean="0"/>
              <a:t> that does the work. </a:t>
            </a:r>
          </a:p>
          <a:p>
            <a:r>
              <a:rPr lang="en-US" baseline="0" dirty="0" smtClean="0"/>
              <a:t>It processes through the current tracks, and checks each one. If it fires, then it records it as done.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29</a:t>
            </a:fld>
            <a:endParaRPr lang="en-US"/>
          </a:p>
        </p:txBody>
      </p:sp>
    </p:spTree>
    <p:extLst>
      <p:ext uri="{BB962C8B-B14F-4D97-AF65-F5344CB8AC3E}">
        <p14:creationId xmlns:p14="http://schemas.microsoft.com/office/powerpoint/2010/main" val="8855665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I </a:t>
            </a:r>
            <a:r>
              <a:rPr lang="en-US" baseline="0" dirty="0" smtClean="0"/>
              <a:t>try to use (#) to comment out lines that I don’t always want to use like ‘</a:t>
            </a:r>
            <a:r>
              <a:rPr lang="en-US" baseline="0" dirty="0" err="1" smtClean="0"/>
              <a:t>show_state_transitions</a:t>
            </a:r>
            <a:r>
              <a:rPr lang="en-US" baseline="0" dirty="0" smtClean="0"/>
              <a:t>’.</a:t>
            </a:r>
          </a:p>
          <a:p>
            <a:r>
              <a:rPr lang="en-US" baseline="0" dirty="0" smtClean="0"/>
              <a:t>You can comment/uncomment large sections of code by highlighting what you want to comment and hitting ‘shift + 3’</a:t>
            </a:r>
          </a:p>
          <a:p>
            <a:endParaRPr lang="en-US" baseline="0" dirty="0" smtClean="0"/>
          </a:p>
          <a:p>
            <a:r>
              <a:rPr lang="en-US" baseline="0" dirty="0" smtClean="0"/>
              <a:t>I try to use (//) to provide helpful comments related to the code.</a:t>
            </a:r>
          </a:p>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a:t>
            </a:fld>
            <a:endParaRPr lang="en-US"/>
          </a:p>
        </p:txBody>
      </p:sp>
    </p:spTree>
    <p:extLst>
      <p:ext uri="{BB962C8B-B14F-4D97-AF65-F5344CB8AC3E}">
        <p14:creationId xmlns:p14="http://schemas.microsoft.com/office/powerpoint/2010/main" val="253645439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Add</a:t>
            </a:r>
            <a:r>
              <a:rPr lang="en-US" baseline="0" dirty="0" smtClean="0"/>
              <a:t> the processor to the platform, and delete / comment out the execute block. </a:t>
            </a:r>
          </a:p>
          <a:p>
            <a:endParaRPr lang="en-US" baseline="0" dirty="0" smtClean="0"/>
          </a:p>
          <a:p>
            <a:r>
              <a:rPr lang="en-US" baseline="0" dirty="0" smtClean="0"/>
              <a:t>It should work better now. </a:t>
            </a:r>
          </a:p>
          <a:p>
            <a:endParaRPr lang="en-US" baseline="0" dirty="0" smtClean="0"/>
          </a:p>
          <a:p>
            <a:r>
              <a:rPr lang="en-US" baseline="0" dirty="0" smtClean="0"/>
              <a:t>HELPFUL HINT:  When commenting large sections, highlight the section and click “shift + 3” </a:t>
            </a:r>
          </a:p>
          <a:p>
            <a:r>
              <a:rPr lang="en-US" baseline="0" dirty="0" smtClean="0"/>
              <a:t>Uncommenting works the same way</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30</a:t>
            </a:fld>
            <a:endParaRPr lang="en-US"/>
          </a:p>
        </p:txBody>
      </p:sp>
    </p:spTree>
    <p:extLst>
      <p:ext uri="{BB962C8B-B14F-4D97-AF65-F5344CB8AC3E}">
        <p14:creationId xmlns:p14="http://schemas.microsoft.com/office/powerpoint/2010/main" val="2134570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 might get something like</a:t>
            </a:r>
            <a:r>
              <a:rPr lang="en-US" baseline="0" dirty="0" smtClean="0"/>
              <a:t> this</a:t>
            </a:r>
          </a:p>
          <a:p>
            <a:endParaRPr lang="en-US" baseline="0" dirty="0" smtClean="0"/>
          </a:p>
        </p:txBody>
      </p:sp>
      <p:sp>
        <p:nvSpPr>
          <p:cNvPr id="4" name="Slide Number Placeholder 3"/>
          <p:cNvSpPr>
            <a:spLocks noGrp="1"/>
          </p:cNvSpPr>
          <p:nvPr>
            <p:ph type="sldNum" sz="quarter" idx="10"/>
          </p:nvPr>
        </p:nvSpPr>
        <p:spPr/>
        <p:txBody>
          <a:bodyPr/>
          <a:lstStyle/>
          <a:p>
            <a:fld id="{21C50AC6-4A2A-4859-8710-3C1CB3489C67}" type="slidenum">
              <a:rPr lang="en-US" smtClean="0"/>
              <a:pPr/>
              <a:t>31</a:t>
            </a:fld>
            <a:endParaRPr lang="en-US"/>
          </a:p>
        </p:txBody>
      </p:sp>
    </p:spTree>
    <p:extLst>
      <p:ext uri="{BB962C8B-B14F-4D97-AF65-F5344CB8AC3E}">
        <p14:creationId xmlns:p14="http://schemas.microsoft.com/office/powerpoint/2010/main" val="2727292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32</a:t>
            </a:fld>
            <a:endParaRPr lang="en-US"/>
          </a:p>
        </p:txBody>
      </p:sp>
    </p:spTree>
    <p:extLst>
      <p:ext uri="{BB962C8B-B14F-4D97-AF65-F5344CB8AC3E}">
        <p14:creationId xmlns:p14="http://schemas.microsoft.com/office/powerpoint/2010/main" val="38150000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currently, when we</a:t>
            </a:r>
            <a:r>
              <a:rPr lang="en-US" baseline="0" dirty="0" smtClean="0"/>
              <a:t> destroy a target with one weapon, our other weapon will detonate in the air soon after.  This is because by default, we have a ‘</a:t>
            </a:r>
            <a:r>
              <a:rPr lang="en-US" baseline="0" dirty="0" err="1" smtClean="0"/>
              <a:t>coast_time_on_loss_of_target</a:t>
            </a:r>
            <a:r>
              <a:rPr lang="en-US" baseline="0" dirty="0" smtClean="0"/>
              <a:t>’ of 2 seconds.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34</a:t>
            </a:fld>
            <a:endParaRPr lang="en-US"/>
          </a:p>
        </p:txBody>
      </p:sp>
    </p:spTree>
    <p:extLst>
      <p:ext uri="{BB962C8B-B14F-4D97-AF65-F5344CB8AC3E}">
        <p14:creationId xmlns:p14="http://schemas.microsoft.com/office/powerpoint/2010/main" val="70621048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35</a:t>
            </a:fld>
            <a:endParaRPr lang="en-US"/>
          </a:p>
        </p:txBody>
      </p:sp>
    </p:spTree>
    <p:extLst>
      <p:ext uri="{BB962C8B-B14F-4D97-AF65-F5344CB8AC3E}">
        <p14:creationId xmlns:p14="http://schemas.microsoft.com/office/powerpoint/2010/main" val="21205758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1C50AC6-4A2A-4859-8710-3C1CB3489C67}" type="slidenum">
              <a:rPr lang="en-US" smtClean="0"/>
              <a:pPr/>
              <a:t>36</a:t>
            </a:fld>
            <a:endParaRPr lang="en-US"/>
          </a:p>
        </p:txBody>
      </p:sp>
    </p:spTree>
    <p:extLst>
      <p:ext uri="{BB962C8B-B14F-4D97-AF65-F5344CB8AC3E}">
        <p14:creationId xmlns:p14="http://schemas.microsoft.com/office/powerpoint/2010/main" val="923311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There are basic types. </a:t>
            </a:r>
          </a:p>
          <a:p>
            <a:r>
              <a:rPr lang="en-US" dirty="0" smtClean="0"/>
              <a:t>String</a:t>
            </a:r>
            <a:r>
              <a:rPr lang="en-US" baseline="0" dirty="0" smtClean="0"/>
              <a:t> is a basic type, but it has methods too. </a:t>
            </a:r>
          </a:p>
          <a:p>
            <a:r>
              <a:rPr lang="en-US" baseline="0" dirty="0" smtClean="0"/>
              <a:t>There are the operators that you would expect.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4</a:t>
            </a:fld>
            <a:endParaRPr lang="en-US"/>
          </a:p>
        </p:txBody>
      </p:sp>
    </p:spTree>
    <p:extLst>
      <p:ext uri="{BB962C8B-B14F-4D97-AF65-F5344CB8AC3E}">
        <p14:creationId xmlns:p14="http://schemas.microsoft.com/office/powerpoint/2010/main" val="4257363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BUILTIN</a:t>
            </a:r>
            <a:r>
              <a:rPr lang="en-US" baseline="0" dirty="0" smtClean="0"/>
              <a:t> gives us things like “</a:t>
            </a:r>
            <a:r>
              <a:rPr lang="en-US" baseline="0" dirty="0" err="1" smtClean="0"/>
              <a:t>writeln</a:t>
            </a:r>
            <a:r>
              <a:rPr lang="en-US" baseline="0" dirty="0" smtClean="0"/>
              <a:t>” to write to the common output device. </a:t>
            </a:r>
          </a:p>
        </p:txBody>
      </p:sp>
      <p:sp>
        <p:nvSpPr>
          <p:cNvPr id="4" name="Slide Number Placeholder 3"/>
          <p:cNvSpPr>
            <a:spLocks noGrp="1"/>
          </p:cNvSpPr>
          <p:nvPr>
            <p:ph type="sldNum" sz="quarter" idx="10"/>
          </p:nvPr>
        </p:nvSpPr>
        <p:spPr/>
        <p:txBody>
          <a:bodyPr/>
          <a:lstStyle/>
          <a:p>
            <a:fld id="{21C50AC6-4A2A-4859-8710-3C1CB3489C67}" type="slidenum">
              <a:rPr lang="en-US" smtClean="0"/>
              <a:pPr/>
              <a:t>5</a:t>
            </a:fld>
            <a:endParaRPr lang="en-US"/>
          </a:p>
        </p:txBody>
      </p:sp>
    </p:spTree>
    <p:extLst>
      <p:ext uri="{BB962C8B-B14F-4D97-AF65-F5344CB8AC3E}">
        <p14:creationId xmlns:p14="http://schemas.microsoft.com/office/powerpoint/2010/main" val="134014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MATH</a:t>
            </a:r>
            <a:r>
              <a:rPr lang="en-US" baseline="0" dirty="0" smtClean="0"/>
              <a:t> provides constants, converters and the usual math functions you would expect.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6</a:t>
            </a:fld>
            <a:endParaRPr lang="en-US"/>
          </a:p>
        </p:txBody>
      </p:sp>
    </p:spTree>
    <p:extLst>
      <p:ext uri="{BB962C8B-B14F-4D97-AF65-F5344CB8AC3E}">
        <p14:creationId xmlns:p14="http://schemas.microsoft.com/office/powerpoint/2010/main" val="105606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And complex variable types</a:t>
            </a:r>
          </a:p>
          <a:p>
            <a:r>
              <a:rPr lang="en-US" dirty="0" smtClean="0"/>
              <a:t>An array is a collection of like things, indexed</a:t>
            </a:r>
            <a:r>
              <a:rPr lang="en-US" baseline="0" dirty="0" smtClean="0"/>
              <a:t> on integers. A map is a collection of like things, indexed on any orderable type. Very powerful. </a:t>
            </a:r>
          </a:p>
          <a:p>
            <a:r>
              <a:rPr lang="en-US" baseline="0" dirty="0" err="1" smtClean="0"/>
              <a:t>FileIO</a:t>
            </a:r>
            <a:r>
              <a:rPr lang="en-US" baseline="0" dirty="0" smtClean="0"/>
              <a:t> lets you read and write to files. </a:t>
            </a:r>
          </a:p>
          <a:p>
            <a:r>
              <a:rPr lang="en-US" baseline="0" dirty="0" err="1" smtClean="0"/>
              <a:t>Struct</a:t>
            </a:r>
            <a:r>
              <a:rPr lang="en-US" baseline="0" dirty="0" smtClean="0"/>
              <a:t> lets you define a “box of things” that travel together.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7</a:t>
            </a:fld>
            <a:endParaRPr lang="en-US"/>
          </a:p>
        </p:txBody>
      </p:sp>
    </p:spTree>
    <p:extLst>
      <p:ext uri="{BB962C8B-B14F-4D97-AF65-F5344CB8AC3E}">
        <p14:creationId xmlns:p14="http://schemas.microsoft.com/office/powerpoint/2010/main" val="143570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Really said this on previous</a:t>
            </a:r>
            <a:r>
              <a:rPr lang="en-US" baseline="0" dirty="0" smtClean="0"/>
              <a:t> slide. </a:t>
            </a:r>
          </a:p>
          <a:p>
            <a:endParaRPr lang="en-US" baseline="0" dirty="0" smtClean="0"/>
          </a:p>
          <a:p>
            <a:r>
              <a:rPr lang="en-US" baseline="0" dirty="0" smtClean="0"/>
              <a:t>Default </a:t>
            </a:r>
            <a:r>
              <a:rPr lang="en-US" baseline="0" smtClean="0"/>
              <a:t>Constructor example for complex types.</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8</a:t>
            </a:fld>
            <a:endParaRPr lang="en-US"/>
          </a:p>
        </p:txBody>
      </p:sp>
    </p:spTree>
    <p:extLst>
      <p:ext uri="{BB962C8B-B14F-4D97-AF65-F5344CB8AC3E}">
        <p14:creationId xmlns:p14="http://schemas.microsoft.com/office/powerpoint/2010/main" val="2253223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We will use </a:t>
            </a:r>
            <a:r>
              <a:rPr lang="en-US" baseline="0" dirty="0" err="1" smtClean="0"/>
              <a:t>FileIO</a:t>
            </a:r>
            <a:r>
              <a:rPr lang="en-US" baseline="0" dirty="0" smtClean="0"/>
              <a:t> later. </a:t>
            </a:r>
            <a:endParaRPr lang="en-US" dirty="0"/>
          </a:p>
        </p:txBody>
      </p:sp>
      <p:sp>
        <p:nvSpPr>
          <p:cNvPr id="4" name="Slide Number Placeholder 3"/>
          <p:cNvSpPr>
            <a:spLocks noGrp="1"/>
          </p:cNvSpPr>
          <p:nvPr>
            <p:ph type="sldNum" sz="quarter" idx="10"/>
          </p:nvPr>
        </p:nvSpPr>
        <p:spPr/>
        <p:txBody>
          <a:bodyPr/>
          <a:lstStyle/>
          <a:p>
            <a:fld id="{21C50AC6-4A2A-4859-8710-3C1CB3489C67}" type="slidenum">
              <a:rPr lang="en-US" smtClean="0"/>
              <a:pPr/>
              <a:t>9</a:t>
            </a:fld>
            <a:endParaRPr lang="en-US"/>
          </a:p>
        </p:txBody>
      </p:sp>
    </p:spTree>
    <p:extLst>
      <p:ext uri="{BB962C8B-B14F-4D97-AF65-F5344CB8AC3E}">
        <p14:creationId xmlns:p14="http://schemas.microsoft.com/office/powerpoint/2010/main" val="19026369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13" name="Integrity Service Excellence"/>
          <p:cNvSpPr txBox="1">
            <a:spLocks noChangeArrowheads="1"/>
          </p:cNvSpPr>
          <p:nvPr/>
        </p:nvSpPr>
        <p:spPr bwMode="auto">
          <a:xfrm>
            <a:off x="82799" y="5279277"/>
            <a:ext cx="4032448" cy="457200"/>
          </a:xfrm>
          <a:prstGeom prst="rect">
            <a:avLst/>
          </a:prstGeom>
          <a:noFill/>
          <a:ln w="9525" algn="ctr">
            <a:noFill/>
            <a:miter lim="800000"/>
            <a:headEnd/>
            <a:tailEnd/>
          </a:ln>
          <a:effectLst/>
        </p:spPr>
        <p:txBody>
          <a:bodyPr wrap="square" lIns="121917" tIns="60958" rIns="121917" bIns="60958" anchor="ctr"/>
          <a:lstStyle/>
          <a:p>
            <a:pPr algn="ctr">
              <a:spcBef>
                <a:spcPct val="0"/>
              </a:spcBef>
              <a:buFontTx/>
              <a:buNone/>
              <a:defRPr/>
            </a:pPr>
            <a:r>
              <a:rPr lang="en-US" sz="2400" b="1" i="1" dirty="0">
                <a:effectLst/>
                <a:latin typeface="Arial" pitchFamily="34" charset="0"/>
              </a:rPr>
              <a:t>Integrity </a:t>
            </a:r>
            <a:r>
              <a:rPr lang="en-US" sz="2400" b="1" i="1" dirty="0">
                <a:effectLst/>
                <a:latin typeface="Arial" pitchFamily="34" charset="0"/>
                <a:sym typeface="Wingdings" pitchFamily="2" charset="2"/>
              </a:rPr>
              <a:t> </a:t>
            </a:r>
            <a:r>
              <a:rPr lang="en-US" sz="2400" b="1" i="1" dirty="0">
                <a:effectLst/>
                <a:latin typeface="Arial" pitchFamily="34" charset="0"/>
              </a:rPr>
              <a:t>Service </a:t>
            </a:r>
            <a:r>
              <a:rPr lang="en-US" sz="2400" b="1" i="1" dirty="0">
                <a:effectLst/>
                <a:latin typeface="Arial" pitchFamily="34" charset="0"/>
                <a:sym typeface="Wingdings" pitchFamily="2" charset="2"/>
              </a:rPr>
              <a:t> </a:t>
            </a:r>
            <a:r>
              <a:rPr lang="en-US" sz="2400" b="1" i="1" dirty="0">
                <a:effectLst/>
                <a:latin typeface="Arial" pitchFamily="34" charset="0"/>
              </a:rPr>
              <a:t>Excellence</a:t>
            </a:r>
          </a:p>
        </p:txBody>
      </p:sp>
      <p:sp>
        <p:nvSpPr>
          <p:cNvPr id="14" name="Briefing Title"/>
          <p:cNvSpPr>
            <a:spLocks noGrp="1"/>
          </p:cNvSpPr>
          <p:nvPr>
            <p:ph sz="half" idx="2" hasCustomPrompt="1"/>
          </p:nvPr>
        </p:nvSpPr>
        <p:spPr>
          <a:xfrm>
            <a:off x="4191000" y="1600200"/>
            <a:ext cx="4419600" cy="1676400"/>
          </a:xfrm>
          <a:prstGeom prst="rect">
            <a:avLst/>
          </a:prstGeom>
        </p:spPr>
        <p:txBody>
          <a:bodyPr lIns="121917" tIns="60958" rIns="121917" bIns="60958" anchor="ctr" anchorCtr="0"/>
          <a:lstStyle>
            <a:lvl1pPr algn="r">
              <a:buNone/>
              <a:defRPr sz="3200" b="1">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Briefing Title</a:t>
            </a:r>
          </a:p>
        </p:txBody>
      </p:sp>
      <p:sp>
        <p:nvSpPr>
          <p:cNvPr id="17" name="Name, Rank, Office Symbol"/>
          <p:cNvSpPr>
            <a:spLocks noGrp="1"/>
          </p:cNvSpPr>
          <p:nvPr>
            <p:ph sz="half" idx="11" hasCustomPrompt="1"/>
          </p:nvPr>
        </p:nvSpPr>
        <p:spPr>
          <a:xfrm>
            <a:off x="4267200" y="4441077"/>
            <a:ext cx="4495800" cy="1676400"/>
          </a:xfrm>
          <a:prstGeom prst="rect">
            <a:avLst/>
          </a:prstGeom>
        </p:spPr>
        <p:txBody>
          <a:bodyPr lIns="121917" tIns="60958" rIns="121917" bIns="60958" anchor="ctr" anchorCtr="0"/>
          <a:lstStyle>
            <a:lvl1pPr algn="r">
              <a:buNone/>
              <a:defRPr sz="2400" b="1" baseline="0">
                <a:latin typeface="Arial" pitchFamily="34" charset="0"/>
                <a:cs typeface="Arial" pitchFamily="34" charset="0"/>
              </a:defRPr>
            </a:lvl1pPr>
            <a:lvl2pPr>
              <a:defRPr sz="3200" b="1">
                <a:latin typeface="Arial" pitchFamily="34" charset="0"/>
                <a:cs typeface="Arial" pitchFamily="34" charset="0"/>
              </a:defRPr>
            </a:lvl2pPr>
            <a:lvl3pPr>
              <a:defRPr sz="2700" b="1">
                <a:latin typeface="Arial" pitchFamily="34" charset="0"/>
                <a:cs typeface="Arial" pitchFamily="34" charset="0"/>
              </a:defRPr>
            </a:lvl3pPr>
            <a:lvl4pPr>
              <a:defRPr sz="2400" b="1">
                <a:latin typeface="Arial" pitchFamily="34" charset="0"/>
                <a:cs typeface="Arial" pitchFamily="34" charset="0"/>
              </a:defRPr>
            </a:lvl4pPr>
            <a:lvl5pPr>
              <a:defRPr sz="21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Organization</a:t>
            </a:r>
          </a:p>
        </p:txBody>
      </p:sp>
      <p:pic>
        <p:nvPicPr>
          <p:cNvPr id="9" name="Picture 13" descr="OrigamiWingsMediumTrans"/>
          <p:cNvPicPr>
            <a:picLocks noChangeAspect="1" noChangeArrowheads="1"/>
          </p:cNvPicPr>
          <p:nvPr/>
        </p:nvPicPr>
        <p:blipFill>
          <a:blip r:embed="rId2" cstate="print"/>
          <a:srcRect/>
          <a:stretch>
            <a:fillRect/>
          </a:stretch>
        </p:blipFill>
        <p:spPr bwMode="auto">
          <a:xfrm>
            <a:off x="518539" y="1828800"/>
            <a:ext cx="3160967" cy="2983735"/>
          </a:xfrm>
          <a:prstGeom prst="rect">
            <a:avLst/>
          </a:prstGeom>
          <a:noFill/>
          <a:ln w="9525">
            <a:noFill/>
            <a:miter lim="800000"/>
            <a:headEnd/>
            <a:tailEnd/>
          </a:ln>
        </p:spPr>
      </p:pic>
    </p:spTree>
    <p:extLst>
      <p:ext uri="{BB962C8B-B14F-4D97-AF65-F5344CB8AC3E}">
        <p14:creationId xmlns:p14="http://schemas.microsoft.com/office/powerpoint/2010/main" val="2764695568"/>
      </p:ext>
    </p:extLst>
  </p:cSld>
  <p:clrMapOvr>
    <a:masterClrMapping/>
  </p:clrMapOvr>
  <p:timing>
    <p:tnLst>
      <p:par>
        <p:cTn id="1" dur="indefinite" restart="never" nodeType="tmRoot"/>
      </p:par>
    </p:tnLst>
  </p:timing>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Header">
    <p:spTree>
      <p:nvGrpSpPr>
        <p:cNvPr id="1" name=""/>
        <p:cNvGrpSpPr/>
        <p:nvPr/>
      </p:nvGrpSpPr>
      <p:grpSpPr>
        <a:xfrm>
          <a:off x="0" y="0"/>
          <a:ext cx="0" cy="0"/>
          <a:chOff x="0" y="0"/>
          <a:chExt cx="0" cy="0"/>
        </a:xfrm>
      </p:grpSpPr>
      <p:sp>
        <p:nvSpPr>
          <p:cNvPr id="32"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3"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lang="en-US" sz="2800" b="1" dirty="0">
                <a:latin typeface="Arial" pitchFamily="34" charset="0"/>
                <a:cs typeface="Arial" pitchFamily="34" charset="0"/>
              </a:defRPr>
            </a:lvl1pPr>
          </a:lstStyle>
          <a:p>
            <a:pPr lvl="0"/>
            <a:r>
              <a:rPr lang="en-US" dirty="0" smtClean="0"/>
              <a:t>Click to edit Master title style</a:t>
            </a:r>
            <a:endParaRPr lang="en-US" dirty="0"/>
          </a:p>
        </p:txBody>
      </p:sp>
    </p:spTree>
    <p:extLst>
      <p:ext uri="{BB962C8B-B14F-4D97-AF65-F5344CB8AC3E}">
        <p14:creationId xmlns:p14="http://schemas.microsoft.com/office/powerpoint/2010/main" val="3401540037"/>
      </p:ext>
    </p:extLst>
  </p:cSld>
  <p:clrMapOvr>
    <a:masterClrMapping/>
  </p:clrMapOvr>
  <p:timing>
    <p:tnLst>
      <p:par>
        <p:cTn id="1" dur="indefinite" restart="never" nodeType="tmRoot"/>
      </p:par>
    </p:tnLst>
  </p:timing>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7300"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Slide body content"/>
          <p:cNvSpPr>
            <a:spLocks noGrp="1"/>
          </p:cNvSpPr>
          <p:nvPr>
            <p:ph idx="1"/>
          </p:nvPr>
        </p:nvSpPr>
        <p:spPr>
          <a:xfrm>
            <a:off x="457200" y="1600203"/>
            <a:ext cx="8229600" cy="4525963"/>
          </a:xfrm>
          <a:prstGeom prst="rect">
            <a:avLst/>
          </a:prstGeom>
        </p:spPr>
        <p:txBody>
          <a:bodyPr lIns="121917" tIns="60958" rIns="121917" bIns="60958">
            <a:normAutofit/>
          </a:bodyPr>
          <a:lstStyle>
            <a:lvl1pPr marL="480460" indent="-253987" defTabSz="1191624">
              <a:lnSpc>
                <a:spcPct val="120000"/>
              </a:lnSpc>
              <a:spcBef>
                <a:spcPts val="800"/>
              </a:spcBef>
              <a:buFont typeface="Arial" pitchFamily="34" charset="0"/>
              <a:buChar char="•"/>
              <a:tabLst>
                <a:tab pos="719631" algn="l"/>
              </a:tabLst>
              <a:defRPr sz="2400" b="1">
                <a:latin typeface="Arial" pitchFamily="34" charset="0"/>
                <a:cs typeface="Arial" pitchFamily="34" charset="0"/>
              </a:defRPr>
            </a:lvl1pPr>
            <a:lvl2pPr>
              <a:defRPr sz="2100" b="1">
                <a:latin typeface="Arial" pitchFamily="34" charset="0"/>
                <a:cs typeface="Arial" pitchFamily="34" charset="0"/>
              </a:defRPr>
            </a:lvl2pPr>
            <a:lvl3pPr>
              <a:defRPr sz="19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900" b="1">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Tree>
    <p:extLst>
      <p:ext uri="{BB962C8B-B14F-4D97-AF65-F5344CB8AC3E}">
        <p14:creationId xmlns:p14="http://schemas.microsoft.com/office/powerpoint/2010/main" val="3120376788"/>
      </p:ext>
    </p:extLst>
  </p:cSld>
  <p:clrMapOvr>
    <a:masterClrMapping/>
  </p:clrMapOvr>
  <p:timing>
    <p:tnLst>
      <p:par>
        <p:cTn id="1" dur="indefinite" restart="never" nodeType="tmRoot"/>
      </p:par>
    </p:tnLst>
  </p:timing>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Qua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57300" y="42579"/>
            <a:ext cx="6629400" cy="974439"/>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dirty="0" smtClean="0"/>
              <a:t>Click to edit Master title style</a:t>
            </a:r>
            <a:endParaRPr lang="en-US" dirty="0"/>
          </a:p>
        </p:txBody>
      </p:sp>
      <p:sp>
        <p:nvSpPr>
          <p:cNvPr id="3" name="Body Content Upper Right"/>
          <p:cNvSpPr>
            <a:spLocks noGrp="1"/>
          </p:cNvSpPr>
          <p:nvPr>
            <p:ph sz="half" idx="1"/>
          </p:nvPr>
        </p:nvSpPr>
        <p:spPr>
          <a:xfrm>
            <a:off x="4648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8" name="Body Content Lower Left"/>
          <p:cNvSpPr>
            <a:spLocks noGrp="1"/>
          </p:cNvSpPr>
          <p:nvPr>
            <p:ph sz="half" idx="13"/>
          </p:nvPr>
        </p:nvSpPr>
        <p:spPr>
          <a:xfrm>
            <a:off x="457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baseline="0">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9" name="Body Content Lower Right"/>
          <p:cNvSpPr>
            <a:spLocks noGrp="1"/>
          </p:cNvSpPr>
          <p:nvPr>
            <p:ph sz="half" idx="14"/>
          </p:nvPr>
        </p:nvSpPr>
        <p:spPr>
          <a:xfrm>
            <a:off x="4648200" y="38862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3" name="Rectangle 73"/>
          <p:cNvSpPr>
            <a:spLocks noChangeArrowheads="1"/>
          </p:cNvSpPr>
          <p:nvPr/>
        </p:nvSpPr>
        <p:spPr bwMode="auto">
          <a:xfrm>
            <a:off x="0" y="1079025"/>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sp>
        <p:nvSpPr>
          <p:cNvPr id="15" name="Body Content Upper Left"/>
          <p:cNvSpPr>
            <a:spLocks noGrp="1"/>
          </p:cNvSpPr>
          <p:nvPr>
            <p:ph sz="half" idx="15"/>
          </p:nvPr>
        </p:nvSpPr>
        <p:spPr>
          <a:xfrm>
            <a:off x="457200" y="1447800"/>
            <a:ext cx="4038600" cy="2209800"/>
          </a:xfrm>
          <a:prstGeom prst="rect">
            <a:avLst/>
          </a:prstGeom>
          <a:noFill/>
        </p:spPr>
        <p:txBody>
          <a:bodyPr lIns="121917" tIns="60958" rIns="121917" bIns="60958">
            <a:normAutofit/>
          </a:bodyPr>
          <a:lstStyle>
            <a:lvl1pPr>
              <a:defRPr sz="2700" b="1">
                <a:latin typeface="Arial" pitchFamily="34" charset="0"/>
                <a:cs typeface="Arial" pitchFamily="34" charset="0"/>
              </a:defRPr>
            </a:lvl1pPr>
            <a:lvl2pPr>
              <a:defRPr sz="2400" b="1">
                <a:latin typeface="Arial" pitchFamily="34" charset="0"/>
                <a:cs typeface="Arial" pitchFamily="34" charset="0"/>
              </a:defRPr>
            </a:lvl2pPr>
            <a:lvl3pPr>
              <a:defRPr sz="2100" b="1">
                <a:latin typeface="Arial" pitchFamily="34" charset="0"/>
                <a:cs typeface="Arial" pitchFamily="34" charset="0"/>
              </a:defRPr>
            </a:lvl3pPr>
            <a:lvl4pPr>
              <a:defRPr sz="1900" b="1">
                <a:latin typeface="Arial" pitchFamily="34" charset="0"/>
                <a:cs typeface="Arial" pitchFamily="34" charset="0"/>
              </a:defRPr>
            </a:lvl4pPr>
            <a:lvl5pPr>
              <a:buFont typeface="Arial" pitchFamily="34" charset="0"/>
              <a:buChar char="•"/>
              <a:defRPr sz="16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cxnSp>
        <p:nvCxnSpPr>
          <p:cNvPr id="5" name="Straight Connector 4"/>
          <p:cNvCxnSpPr/>
          <p:nvPr userDrawn="1"/>
        </p:nvCxnSpPr>
        <p:spPr>
          <a:xfrm>
            <a:off x="4572000" y="1447800"/>
            <a:ext cx="0" cy="48260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81000" y="3781613"/>
            <a:ext cx="83820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8595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248338" y="0"/>
            <a:ext cx="6629400" cy="1143000"/>
          </a:xfrm>
          <a:prstGeom prst="rect">
            <a:avLst/>
          </a:prstGeom>
        </p:spPr>
        <p:txBody>
          <a:bodyPr lIns="121917" tIns="60958" rIns="121917" bIns="60958" anchor="ctr" anchorCtr="0"/>
          <a:lstStyle>
            <a:lvl1pPr>
              <a:defRPr sz="2800" b="1">
                <a:latin typeface="Arial" pitchFamily="34" charset="0"/>
                <a:cs typeface="Arial" pitchFamily="34" charset="0"/>
              </a:defRPr>
            </a:lvl1pPr>
          </a:lstStyle>
          <a:p>
            <a:r>
              <a:rPr lang="en-US" smtClean="0"/>
              <a:t>Click to edit Master title style</a:t>
            </a:r>
            <a:endParaRPr lang="en-US" dirty="0"/>
          </a:p>
        </p:txBody>
      </p:sp>
      <p:sp>
        <p:nvSpPr>
          <p:cNvPr id="3" name="Body Content Left Half"/>
          <p:cNvSpPr>
            <a:spLocks noGrp="1"/>
          </p:cNvSpPr>
          <p:nvPr>
            <p:ph sz="half" idx="1"/>
          </p:nvPr>
        </p:nvSpPr>
        <p:spPr>
          <a:xfrm>
            <a:off x="457200" y="1524000"/>
            <a:ext cx="4038600" cy="4525963"/>
          </a:xfrm>
          <a:prstGeom prst="rect">
            <a:avLst/>
          </a:prstGeom>
          <a:noFill/>
        </p:spPr>
        <p:txBody>
          <a:bodyPr lIns="121917" tIns="60958" rIns="121917" bIns="60958">
            <a:normAutofit/>
          </a:bodyPr>
          <a:lstStyle>
            <a:lvl1pPr>
              <a:defRPr sz="3200" b="1">
                <a:latin typeface="Arial" pitchFamily="34" charset="0"/>
                <a:cs typeface="Arial" pitchFamily="34" charset="0"/>
              </a:defRPr>
            </a:lvl1pPr>
            <a:lvl2pPr>
              <a:defRPr sz="2700" b="1">
                <a:latin typeface="Arial" pitchFamily="34" charset="0"/>
                <a:cs typeface="Arial" pitchFamily="34" charset="0"/>
              </a:defRPr>
            </a:lvl2pPr>
            <a:lvl3pPr>
              <a:defRPr sz="2400" b="1">
                <a:latin typeface="Arial" pitchFamily="34" charset="0"/>
                <a:cs typeface="Arial" pitchFamily="34" charset="0"/>
              </a:defRPr>
            </a:lvl3pPr>
            <a:lvl4pPr>
              <a:defRPr sz="2100" b="1">
                <a:latin typeface="Arial" pitchFamily="34" charset="0"/>
                <a:cs typeface="Arial" pitchFamily="34" charset="0"/>
              </a:defRPr>
            </a:lvl4pPr>
            <a:lvl5pPr>
              <a:defRPr sz="1900" b="1">
                <a:latin typeface="Arial" pitchFamily="34" charset="0"/>
                <a:cs typeface="Arial" pitchFamily="34" charset="0"/>
              </a:defRPr>
            </a:lvl5pPr>
            <a:lvl6pPr>
              <a:defRPr sz="2400"/>
            </a:lvl6pPr>
            <a:lvl7pPr>
              <a:defRPr sz="2400"/>
            </a:lvl7pPr>
            <a:lvl8pPr>
              <a:defRPr sz="2400"/>
            </a:lvl8pPr>
            <a:lvl9pPr>
              <a:defRPr sz="2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Body Content Right Half"/>
          <p:cNvSpPr>
            <a:spLocks noGrp="1"/>
          </p:cNvSpPr>
          <p:nvPr>
            <p:ph sz="half" idx="2"/>
          </p:nvPr>
        </p:nvSpPr>
        <p:spPr>
          <a:xfrm>
            <a:off x="4648200" y="1524000"/>
            <a:ext cx="4038600" cy="4525963"/>
          </a:xfrm>
          <a:prstGeom prst="rect">
            <a:avLst/>
          </a:prstGeom>
          <a:noFill/>
        </p:spPr>
        <p:txBody>
          <a:bodyPr lIns="121917" tIns="60958" rIns="121917" bIns="60958">
            <a:normAutofit/>
          </a:bodyPr>
          <a:lstStyle>
            <a:lvl1pPr>
              <a:defRPr lang="en-US" sz="3200" b="1" dirty="0" smtClean="0">
                <a:latin typeface="Arial" pitchFamily="34" charset="0"/>
                <a:cs typeface="Arial" pitchFamily="34" charset="0"/>
              </a:defRPr>
            </a:lvl1pPr>
            <a:lvl2pPr>
              <a:defRPr lang="en-US" sz="2700" b="1" dirty="0" smtClean="0">
                <a:latin typeface="Arial" pitchFamily="34" charset="0"/>
                <a:cs typeface="Arial" pitchFamily="34" charset="0"/>
              </a:defRPr>
            </a:lvl2pPr>
            <a:lvl3pPr>
              <a:defRPr lang="en-US" sz="2400" b="1" dirty="0" smtClean="0">
                <a:latin typeface="Arial" pitchFamily="34" charset="0"/>
                <a:cs typeface="Arial" pitchFamily="34" charset="0"/>
              </a:defRPr>
            </a:lvl3pPr>
            <a:lvl4pPr>
              <a:defRPr lang="en-US" sz="2100" b="1" dirty="0" smtClean="0">
                <a:latin typeface="Arial" pitchFamily="34" charset="0"/>
                <a:cs typeface="Arial" pitchFamily="34" charset="0"/>
              </a:defRPr>
            </a:lvl4pPr>
            <a:lvl5pPr>
              <a:defRPr lang="en-US" sz="1900" b="1" dirty="0">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072683083"/>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Final Slide">
    <p:spTree>
      <p:nvGrpSpPr>
        <p:cNvPr id="1" name=""/>
        <p:cNvGrpSpPr/>
        <p:nvPr/>
      </p:nvGrpSpPr>
      <p:grpSpPr>
        <a:xfrm>
          <a:off x="0" y="0"/>
          <a:ext cx="0" cy="0"/>
          <a:chOff x="0" y="0"/>
          <a:chExt cx="0" cy="0"/>
        </a:xfrm>
      </p:grpSpPr>
      <p:sp>
        <p:nvSpPr>
          <p:cNvPr id="14" name="Title Text"/>
          <p:cNvSpPr>
            <a:spLocks noGrp="1"/>
          </p:cNvSpPr>
          <p:nvPr>
            <p:ph type="body" sz="quarter" idx="10" hasCustomPrompt="1"/>
          </p:nvPr>
        </p:nvSpPr>
        <p:spPr>
          <a:xfrm>
            <a:off x="1187624" y="109207"/>
            <a:ext cx="6840760" cy="943537"/>
          </a:xfrm>
          <a:prstGeom prst="rect">
            <a:avLst/>
          </a:prstGeom>
        </p:spPr>
        <p:txBody>
          <a:bodyPr lIns="121917" tIns="60958" rIns="121917" bIns="60958" anchor="ctr"/>
          <a:lstStyle>
            <a:lvl1pPr algn="ctr">
              <a:buNone/>
              <a:defRPr sz="2800" b="1">
                <a:latin typeface="Arial" pitchFamily="34" charset="0"/>
              </a:defRPr>
            </a:lvl1pPr>
            <a:lvl2pPr>
              <a:defRPr>
                <a:latin typeface="Arial" pitchFamily="34" charset="0"/>
              </a:defRPr>
            </a:lvl2pPr>
            <a:lvl3pPr>
              <a:defRPr>
                <a:latin typeface="Arial" pitchFamily="34" charset="0"/>
              </a:defRPr>
            </a:lvl3pPr>
            <a:lvl4pPr>
              <a:defRPr>
                <a:latin typeface="Arial" pitchFamily="34" charset="0"/>
              </a:defRPr>
            </a:lvl4pPr>
            <a:lvl5pPr>
              <a:defRPr>
                <a:latin typeface="Arial" pitchFamily="34" charset="0"/>
              </a:defRPr>
            </a:lvl5pPr>
          </a:lstStyle>
          <a:p>
            <a:pPr lvl="0"/>
            <a:r>
              <a:rPr lang="en-US" dirty="0" smtClean="0"/>
              <a:t>Questions?</a:t>
            </a:r>
          </a:p>
        </p:txBody>
      </p:sp>
      <p:sp>
        <p:nvSpPr>
          <p:cNvPr id="18"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19" name="TextBox 18"/>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sp>
        <p:nvSpPr>
          <p:cNvPr id="20"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0" name="Picture 9" descr="blue_std"/>
          <p:cNvPicPr>
            <a:picLocks noChangeAspect="1" noChangeArrowheads="1"/>
          </p:cNvPicPr>
          <p:nvPr/>
        </p:nvPicPr>
        <p:blipFill>
          <a:blip r:embed="rId2" cstate="print"/>
          <a:srcRect l="14286" r="14286" b="19647"/>
          <a:stretch>
            <a:fillRect/>
          </a:stretch>
        </p:blipFill>
        <p:spPr bwMode="auto">
          <a:xfrm>
            <a:off x="83479" y="157588"/>
            <a:ext cx="831876" cy="758867"/>
          </a:xfrm>
          <a:prstGeom prst="rect">
            <a:avLst/>
          </a:prstGeom>
          <a:noFill/>
          <a:ln w="9525">
            <a:noFill/>
            <a:miter lim="800000"/>
            <a:headEnd/>
            <a:tailEnd/>
          </a:ln>
        </p:spPr>
      </p:pic>
      <p:pic>
        <p:nvPicPr>
          <p:cNvPr id="9" name="Picture 8"/>
          <p:cNvPicPr>
            <a:picLocks noChangeAspect="1"/>
          </p:cNvPicPr>
          <p:nvPr userDrawn="1"/>
        </p:nvPicPr>
        <p:blipFill>
          <a:blip r:embed="rId3"/>
          <a:stretch>
            <a:fillRect/>
          </a:stretch>
        </p:blipFill>
        <p:spPr>
          <a:xfrm>
            <a:off x="7696199" y="109207"/>
            <a:ext cx="1352401" cy="758867"/>
          </a:xfrm>
          <a:prstGeom prst="rect">
            <a:avLst/>
          </a:prstGeom>
        </p:spPr>
      </p:pic>
      <p:pic>
        <p:nvPicPr>
          <p:cNvPr id="12" name="Picture 11"/>
          <p:cNvPicPr>
            <a:picLocks noChangeAspect="1"/>
          </p:cNvPicPr>
          <p:nvPr userDrawn="1"/>
        </p:nvPicPr>
        <p:blipFill>
          <a:blip r:embed="rId3"/>
          <a:stretch>
            <a:fillRect/>
          </a:stretch>
        </p:blipFill>
        <p:spPr>
          <a:xfrm>
            <a:off x="2743200" y="2133600"/>
            <a:ext cx="4055594" cy="2057400"/>
          </a:xfrm>
          <a:prstGeom prst="rect">
            <a:avLst/>
          </a:prstGeom>
        </p:spPr>
      </p:pic>
    </p:spTree>
    <p:extLst>
      <p:ext uri="{BB962C8B-B14F-4D97-AF65-F5344CB8AC3E}">
        <p14:creationId xmlns:p14="http://schemas.microsoft.com/office/powerpoint/2010/main" val="2298160155"/>
      </p:ext>
    </p:extLst>
  </p:cSld>
  <p:clrMapOvr>
    <a:masterClrMapping/>
  </p:clrMapOvr>
  <p:timing>
    <p:tnLst>
      <p:par>
        <p:cTn id="1" dur="indefinite" restart="never" nodeType="tmRoot"/>
      </p:par>
    </p:tnLst>
  </p:timing>
  <p:hf hd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Blue Line Under Logos"/>
          <p:cNvSpPr>
            <a:spLocks noChangeArrowheads="1"/>
          </p:cNvSpPr>
          <p:nvPr/>
        </p:nvSpPr>
        <p:spPr bwMode="auto">
          <a:xfrm>
            <a:off x="0" y="1091381"/>
            <a:ext cx="9144000" cy="45719"/>
          </a:xfrm>
          <a:prstGeom prst="rect">
            <a:avLst/>
          </a:prstGeom>
          <a:solidFill>
            <a:srgbClr val="000099"/>
          </a:solidFill>
          <a:ln w="9525">
            <a:noFill/>
            <a:miter lim="800000"/>
            <a:headEnd/>
            <a:tailEnd/>
          </a:ln>
          <a:effectLst/>
        </p:spPr>
        <p:txBody>
          <a:bodyPr lIns="121917" tIns="60958" rIns="121917" bIns="60958" anchor="ctr" anchorCtr="1"/>
          <a:lstStyle/>
          <a:p>
            <a:pPr algn="ctr"/>
            <a:endParaRPr lang="en-US" sz="2400" dirty="0"/>
          </a:p>
        </p:txBody>
      </p:sp>
      <p:pic>
        <p:nvPicPr>
          <p:cNvPr id="14" name="Picture 13" descr="blue_std"/>
          <p:cNvPicPr>
            <a:picLocks noChangeAspect="1" noChangeArrowheads="1"/>
          </p:cNvPicPr>
          <p:nvPr/>
        </p:nvPicPr>
        <p:blipFill>
          <a:blip r:embed="rId8" cstate="print"/>
          <a:srcRect l="14286" r="14286" b="19647"/>
          <a:stretch>
            <a:fillRect/>
          </a:stretch>
        </p:blipFill>
        <p:spPr bwMode="auto">
          <a:xfrm>
            <a:off x="83479" y="157588"/>
            <a:ext cx="831876" cy="758867"/>
          </a:xfrm>
          <a:prstGeom prst="rect">
            <a:avLst/>
          </a:prstGeom>
          <a:noFill/>
          <a:ln w="9525">
            <a:noFill/>
            <a:miter lim="800000"/>
            <a:headEnd/>
            <a:tailEnd/>
          </a:ln>
        </p:spPr>
      </p:pic>
      <p:sp>
        <p:nvSpPr>
          <p:cNvPr id="6" name="Page Number"/>
          <p:cNvSpPr txBox="1">
            <a:spLocks noChangeArrowheads="1"/>
          </p:cNvSpPr>
          <p:nvPr/>
        </p:nvSpPr>
        <p:spPr bwMode="auto">
          <a:xfrm>
            <a:off x="7315200" y="6445072"/>
            <a:ext cx="1828800" cy="415494"/>
          </a:xfrm>
          <a:prstGeom prst="rect">
            <a:avLst/>
          </a:prstGeom>
          <a:noFill/>
          <a:ln w="12700">
            <a:noFill/>
            <a:miter lim="800000"/>
            <a:headEnd type="none" w="sm" len="sm"/>
            <a:tailEnd type="none" w="sm" len="sm"/>
          </a:ln>
          <a:effectLst/>
        </p:spPr>
        <p:txBody>
          <a:bodyPr wrap="square" lIns="121917" tIns="60958" rIns="121917" bIns="60958" anchor="ctr">
            <a:spAutoFit/>
          </a:bodyPr>
          <a:lstStyle/>
          <a:p>
            <a:pPr algn="r">
              <a:spcBef>
                <a:spcPct val="50000"/>
              </a:spcBef>
            </a:pPr>
            <a:fld id="{FECCACFC-A1DF-4E05-81FF-9C3E99D1E2C5}" type="slidenum">
              <a:rPr lang="en-US" sz="1900">
                <a:solidFill>
                  <a:prstClr val="black"/>
                </a:solidFill>
                <a:latin typeface="Arial" pitchFamily="34" charset="0"/>
                <a:cs typeface="Arial" pitchFamily="34" charset="0"/>
              </a:rPr>
              <a:pPr algn="r">
                <a:spcBef>
                  <a:spcPct val="50000"/>
                </a:spcBef>
              </a:pPr>
              <a:t>‹#›</a:t>
            </a:fld>
            <a:endParaRPr lang="en-US" sz="1900" dirty="0">
              <a:solidFill>
                <a:prstClr val="black"/>
              </a:solidFill>
              <a:latin typeface="Arial" pitchFamily="34" charset="0"/>
              <a:cs typeface="Arial" pitchFamily="34" charset="0"/>
            </a:endParaRPr>
          </a:p>
        </p:txBody>
      </p:sp>
      <p:sp>
        <p:nvSpPr>
          <p:cNvPr id="7" name="TextBox 6"/>
          <p:cNvSpPr txBox="1"/>
          <p:nvPr/>
        </p:nvSpPr>
        <p:spPr>
          <a:xfrm>
            <a:off x="19467" y="-75459"/>
            <a:ext cx="9144000" cy="369332"/>
          </a:xfrm>
          <a:prstGeom prst="rect">
            <a:avLst/>
          </a:prstGeom>
          <a:noFill/>
        </p:spPr>
        <p:txBody>
          <a:bodyPr wrap="square" lIns="121917" tIns="60958" rIns="121917" bIns="60958" rtlCol="0">
            <a:spAutoFit/>
          </a:bodyPr>
          <a:lstStyle/>
          <a:p>
            <a:pPr algn="ctr"/>
            <a:r>
              <a:rPr lang="en-US" sz="1600" b="1" dirty="0" smtClean="0">
                <a:solidFill>
                  <a:srgbClr val="669900"/>
                </a:solidFill>
              </a:rPr>
              <a:t>UNCLASSIFIED</a:t>
            </a:r>
            <a:endParaRPr lang="en-US" sz="1600" b="1" dirty="0">
              <a:solidFill>
                <a:srgbClr val="669900"/>
              </a:solidFill>
            </a:endParaRPr>
          </a:p>
        </p:txBody>
      </p:sp>
      <p:pic>
        <p:nvPicPr>
          <p:cNvPr id="12" name="Picture 11"/>
          <p:cNvPicPr>
            <a:picLocks noChangeAspect="1"/>
          </p:cNvPicPr>
          <p:nvPr userDrawn="1"/>
        </p:nvPicPr>
        <p:blipFill>
          <a:blip r:embed="rId9"/>
          <a:stretch>
            <a:fillRect/>
          </a:stretch>
        </p:blipFill>
        <p:spPr>
          <a:xfrm>
            <a:off x="7848600" y="228600"/>
            <a:ext cx="1227248" cy="622582"/>
          </a:xfrm>
          <a:prstGeom prst="rect">
            <a:avLst/>
          </a:prstGeom>
        </p:spPr>
      </p:pic>
      <p:sp>
        <p:nvSpPr>
          <p:cNvPr id="9" name="Distribution Statement"/>
          <p:cNvSpPr txBox="1">
            <a:spLocks noChangeArrowheads="1"/>
          </p:cNvSpPr>
          <p:nvPr userDrawn="1"/>
        </p:nvSpPr>
        <p:spPr bwMode="auto">
          <a:xfrm>
            <a:off x="9733" y="6406600"/>
            <a:ext cx="9163467" cy="492438"/>
          </a:xfrm>
          <a:prstGeom prst="rect">
            <a:avLst/>
          </a:prstGeom>
          <a:noFill/>
          <a:ln w="38100" cmpd="dbl">
            <a:noFill/>
            <a:miter lim="800000"/>
            <a:headEnd/>
            <a:tailEnd/>
          </a:ln>
        </p:spPr>
        <p:txBody>
          <a:bodyPr wrap="square" lIns="121917" tIns="60958" rIns="121917" bIns="60958">
            <a:spAutoFit/>
          </a:bodyPr>
          <a:lstStyle/>
          <a:p>
            <a:pPr algn="ctr"/>
            <a:r>
              <a:rPr lang="en-US" sz="1200" b="1" kern="1200" dirty="0" smtClean="0">
                <a:solidFill>
                  <a:schemeClr val="tx1"/>
                </a:solidFill>
                <a:effectLst/>
                <a:latin typeface="+mn-lt"/>
                <a:ea typeface="+mn-ea"/>
                <a:cs typeface="+mn-cs"/>
              </a:rPr>
              <a:t>DISTRIBUTION C</a:t>
            </a:r>
            <a:r>
              <a:rPr lang="en-US" sz="1200" kern="1200" dirty="0" smtClean="0">
                <a:solidFill>
                  <a:schemeClr val="tx1"/>
                </a:solidFill>
                <a:effectLst/>
                <a:latin typeface="+mn-lt"/>
                <a:ea typeface="+mn-ea"/>
                <a:cs typeface="+mn-cs"/>
              </a:rPr>
              <a:t>. Distribution authorized to U.S. Government Agencies and their contractors, 9-Aug-19.</a:t>
            </a:r>
          </a:p>
          <a:p>
            <a:pPr algn="ctr"/>
            <a:r>
              <a:rPr lang="en-US" sz="1200" kern="1200" dirty="0" smtClean="0">
                <a:solidFill>
                  <a:schemeClr val="tx1"/>
                </a:solidFill>
                <a:effectLst/>
                <a:latin typeface="+mn-lt"/>
                <a:ea typeface="+mn-ea"/>
                <a:cs typeface="+mn-cs"/>
              </a:rPr>
              <a:t>Other requests for this document shall be referred to AFRL/RQQD.  </a:t>
            </a:r>
            <a:endParaRPr lang="en-US" sz="12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30682934"/>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Lst>
  <p:timing>
    <p:tnLst>
      <p:par>
        <p:cTn id="1" dur="indefinite" restart="never" nodeType="tmRoot"/>
      </p:par>
    </p:tnLst>
  </p:timing>
  <p:txStyles>
    <p:titleStyle>
      <a:lvl1pPr algn="ctr" defTabSz="1219139" rtl="0" eaLnBrk="1" latinLnBrk="0" hangingPunct="1">
        <a:spcBef>
          <a:spcPct val="0"/>
        </a:spcBef>
        <a:buNone/>
        <a:defRPr sz="5900" kern="1200">
          <a:solidFill>
            <a:schemeClr val="tx1"/>
          </a:solidFill>
          <a:latin typeface="+mj-lt"/>
          <a:ea typeface="+mj-ea"/>
          <a:cs typeface="+mj-cs"/>
        </a:defRPr>
      </a:lvl1pPr>
    </p:titleStyle>
    <p:bodyStyle>
      <a:lvl1pPr marL="457177" indent="-457177" algn="l" defTabSz="1219139" rtl="0" eaLnBrk="1" latinLnBrk="0" hangingPunct="1">
        <a:spcBef>
          <a:spcPct val="20000"/>
        </a:spcBef>
        <a:buFont typeface="Arial" pitchFamily="34" charset="0"/>
        <a:buChar char="•"/>
        <a:defRPr sz="4300" kern="1200">
          <a:solidFill>
            <a:schemeClr val="tx1"/>
          </a:solidFill>
          <a:latin typeface="+mn-lt"/>
          <a:ea typeface="+mn-ea"/>
          <a:cs typeface="+mn-cs"/>
        </a:defRPr>
      </a:lvl1pPr>
      <a:lvl2pPr marL="990551" indent="-380982" algn="l" defTabSz="1219139" rtl="0" eaLnBrk="1" latinLnBrk="0" hangingPunct="1">
        <a:spcBef>
          <a:spcPct val="20000"/>
        </a:spcBef>
        <a:buFont typeface="Arial" pitchFamily="34" charset="0"/>
        <a:buChar char="–"/>
        <a:defRPr sz="3700" kern="1200">
          <a:solidFill>
            <a:schemeClr val="tx1"/>
          </a:solidFill>
          <a:latin typeface="+mn-lt"/>
          <a:ea typeface="+mn-ea"/>
          <a:cs typeface="+mn-cs"/>
        </a:defRPr>
      </a:lvl2pPr>
      <a:lvl3pPr marL="1523923" indent="-304784" algn="l" defTabSz="1219139"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49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4pPr>
      <a:lvl5pPr marL="2743063"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5pPr>
      <a:lvl6pPr marL="335263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202"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77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341" indent="-304784" algn="l" defTabSz="1219139"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9139" rtl="0" eaLnBrk="1" latinLnBrk="0" hangingPunct="1">
        <a:defRPr sz="2400" kern="1200">
          <a:solidFill>
            <a:schemeClr val="tx1"/>
          </a:solidFill>
          <a:latin typeface="+mn-lt"/>
          <a:ea typeface="+mn-ea"/>
          <a:cs typeface="+mn-cs"/>
        </a:defRPr>
      </a:lvl1pPr>
      <a:lvl2pPr marL="609570" algn="l" defTabSz="1219139" rtl="0" eaLnBrk="1" latinLnBrk="0" hangingPunct="1">
        <a:defRPr sz="2400" kern="1200">
          <a:solidFill>
            <a:schemeClr val="tx1"/>
          </a:solidFill>
          <a:latin typeface="+mn-lt"/>
          <a:ea typeface="+mn-ea"/>
          <a:cs typeface="+mn-cs"/>
        </a:defRPr>
      </a:lvl2pPr>
      <a:lvl3pPr marL="1219139" algn="l" defTabSz="1219139" rtl="0" eaLnBrk="1" latinLnBrk="0" hangingPunct="1">
        <a:defRPr sz="2400" kern="1200">
          <a:solidFill>
            <a:schemeClr val="tx1"/>
          </a:solidFill>
          <a:latin typeface="+mn-lt"/>
          <a:ea typeface="+mn-ea"/>
          <a:cs typeface="+mn-cs"/>
        </a:defRPr>
      </a:lvl3pPr>
      <a:lvl4pPr marL="1828709" algn="l" defTabSz="1219139" rtl="0" eaLnBrk="1" latinLnBrk="0" hangingPunct="1">
        <a:defRPr sz="2400" kern="1200">
          <a:solidFill>
            <a:schemeClr val="tx1"/>
          </a:solidFill>
          <a:latin typeface="+mn-lt"/>
          <a:ea typeface="+mn-ea"/>
          <a:cs typeface="+mn-cs"/>
        </a:defRPr>
      </a:lvl4pPr>
      <a:lvl5pPr marL="2438278" algn="l" defTabSz="1219139" rtl="0" eaLnBrk="1" latinLnBrk="0" hangingPunct="1">
        <a:defRPr sz="2400" kern="1200">
          <a:solidFill>
            <a:schemeClr val="tx1"/>
          </a:solidFill>
          <a:latin typeface="+mn-lt"/>
          <a:ea typeface="+mn-ea"/>
          <a:cs typeface="+mn-cs"/>
        </a:defRPr>
      </a:lvl5pPr>
      <a:lvl6pPr marL="3047848" algn="l" defTabSz="1219139" rtl="0" eaLnBrk="1" latinLnBrk="0" hangingPunct="1">
        <a:defRPr sz="2400" kern="1200">
          <a:solidFill>
            <a:schemeClr val="tx1"/>
          </a:solidFill>
          <a:latin typeface="+mn-lt"/>
          <a:ea typeface="+mn-ea"/>
          <a:cs typeface="+mn-cs"/>
        </a:defRPr>
      </a:lvl6pPr>
      <a:lvl7pPr marL="3657417" algn="l" defTabSz="1219139" rtl="0" eaLnBrk="1" latinLnBrk="0" hangingPunct="1">
        <a:defRPr sz="2400" kern="1200">
          <a:solidFill>
            <a:schemeClr val="tx1"/>
          </a:solidFill>
          <a:latin typeface="+mn-lt"/>
          <a:ea typeface="+mn-ea"/>
          <a:cs typeface="+mn-cs"/>
        </a:defRPr>
      </a:lvl7pPr>
      <a:lvl8pPr marL="4266987" algn="l" defTabSz="1219139" rtl="0" eaLnBrk="1" latinLnBrk="0" hangingPunct="1">
        <a:defRPr sz="2400" kern="1200">
          <a:solidFill>
            <a:schemeClr val="tx1"/>
          </a:solidFill>
          <a:latin typeface="+mn-lt"/>
          <a:ea typeface="+mn-ea"/>
          <a:cs typeface="+mn-cs"/>
        </a:defRPr>
      </a:lvl8pPr>
      <a:lvl9pPr marL="4876557" algn="l" defTabSz="1219139"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3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2"/>
          </p:nvPr>
        </p:nvSpPr>
        <p:spPr/>
        <p:txBody>
          <a:bodyPr/>
          <a:lstStyle/>
          <a:p>
            <a:r>
              <a:rPr lang="en-US" dirty="0" smtClean="0"/>
              <a:t>AFSIM User Training</a:t>
            </a:r>
          </a:p>
          <a:p>
            <a:r>
              <a:rPr lang="en-US" dirty="0" smtClean="0"/>
              <a:t>8 – Scripting Language and Script Processors</a:t>
            </a:r>
            <a:endParaRPr lang="en-US" dirty="0"/>
          </a:p>
        </p:txBody>
      </p:sp>
      <p:sp>
        <p:nvSpPr>
          <p:cNvPr id="7" name="Content Placeholder 6"/>
          <p:cNvSpPr>
            <a:spLocks noGrp="1"/>
          </p:cNvSpPr>
          <p:nvPr>
            <p:ph sz="half" idx="11"/>
          </p:nvPr>
        </p:nvSpPr>
        <p:spPr/>
        <p:txBody>
          <a:bodyPr/>
          <a:lstStyle/>
          <a:p>
            <a:r>
              <a:rPr lang="en-US" dirty="0" smtClean="0"/>
              <a:t>AFRL/RQQD</a:t>
            </a:r>
            <a:endParaRPr lang="en-US" dirty="0"/>
          </a:p>
        </p:txBody>
      </p:sp>
    </p:spTree>
    <p:extLst>
      <p:ext uri="{BB962C8B-B14F-4D97-AF65-F5344CB8AC3E}">
        <p14:creationId xmlns:p14="http://schemas.microsoft.com/office/powerpoint/2010/main" val="3492560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String Methods </a:t>
            </a:r>
            <a:endParaRPr lang="en-US" dirty="0"/>
          </a:p>
        </p:txBody>
      </p:sp>
      <p:pic>
        <p:nvPicPr>
          <p:cNvPr id="3075" name="Picture 3"/>
          <p:cNvPicPr>
            <a:picLocks noGrp="1" noChangeAspect="1" noChangeArrowheads="1"/>
          </p:cNvPicPr>
          <p:nvPr>
            <p:ph idx="1"/>
          </p:nvPr>
        </p:nvPicPr>
        <p:blipFill>
          <a:blip r:embed="rId3" cstate="print"/>
          <a:srcRect/>
          <a:stretch>
            <a:fillRect/>
          </a:stretch>
        </p:blipFill>
        <p:spPr>
          <a:xfrm>
            <a:off x="1643062" y="1901031"/>
            <a:ext cx="5857875" cy="3924300"/>
          </a:xfrm>
          <a:ln>
            <a:solidFill>
              <a:schemeClr val="tx1"/>
            </a:solidFill>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304800" y="5399087"/>
            <a:ext cx="6600825" cy="885825"/>
          </a:xfrm>
          <a:prstGeom prst="rect">
            <a:avLst/>
          </a:prstGeom>
        </p:spPr>
      </p:pic>
      <p:sp>
        <p:nvSpPr>
          <p:cNvPr id="26625" name="Title 1"/>
          <p:cNvSpPr>
            <a:spLocks noGrp="1"/>
          </p:cNvSpPr>
          <p:nvPr>
            <p:ph type="title"/>
          </p:nvPr>
        </p:nvSpPr>
        <p:spPr/>
        <p:txBody>
          <a:bodyPr/>
          <a:lstStyle/>
          <a:p>
            <a:r>
              <a:rPr lang="en-US" smtClean="0"/>
              <a:t>Script Structs</a:t>
            </a:r>
            <a:endParaRPr lang="en-US" dirty="0" smtClean="0"/>
          </a:p>
        </p:txBody>
      </p:sp>
      <p:sp>
        <p:nvSpPr>
          <p:cNvPr id="26626" name="Content Placeholder 2"/>
          <p:cNvSpPr>
            <a:spLocks noGrp="1"/>
          </p:cNvSpPr>
          <p:nvPr>
            <p:ph idx="1"/>
          </p:nvPr>
        </p:nvSpPr>
        <p:spPr>
          <a:xfrm>
            <a:off x="457200" y="1600203"/>
            <a:ext cx="4419600" cy="3675513"/>
          </a:xfrm>
        </p:spPr>
        <p:txBody>
          <a:bodyPr/>
          <a:lstStyle/>
          <a:p>
            <a:r>
              <a:rPr lang="en-US" dirty="0" smtClean="0"/>
              <a:t>Defines an object type that can be used in other scripts.</a:t>
            </a:r>
          </a:p>
          <a:p>
            <a:pPr lvl="1"/>
            <a:r>
              <a:rPr lang="en-US" dirty="0" smtClean="0"/>
              <a:t>Must be Global</a:t>
            </a:r>
          </a:p>
        </p:txBody>
      </p:sp>
      <p:pic>
        <p:nvPicPr>
          <p:cNvPr id="3" name="Picture 2"/>
          <p:cNvPicPr>
            <a:picLocks noChangeAspect="1"/>
          </p:cNvPicPr>
          <p:nvPr/>
        </p:nvPicPr>
        <p:blipFill>
          <a:blip r:embed="rId4"/>
          <a:stretch>
            <a:fillRect/>
          </a:stretch>
        </p:blipFill>
        <p:spPr>
          <a:xfrm>
            <a:off x="5029200" y="1274477"/>
            <a:ext cx="3160273" cy="4394200"/>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extern</a:t>
            </a:r>
            <a:endParaRPr lang="en-US" dirty="0"/>
          </a:p>
        </p:txBody>
      </p:sp>
      <p:sp>
        <p:nvSpPr>
          <p:cNvPr id="3" name="Content Placeholder 2"/>
          <p:cNvSpPr>
            <a:spLocks noGrp="1"/>
          </p:cNvSpPr>
          <p:nvPr>
            <p:ph idx="1"/>
          </p:nvPr>
        </p:nvSpPr>
        <p:spPr/>
        <p:txBody>
          <a:bodyPr/>
          <a:lstStyle/>
          <a:p>
            <a:r>
              <a:rPr lang="en-US" smtClean="0"/>
              <a:t>extern required only if variable declared later</a:t>
            </a:r>
          </a:p>
          <a:p>
            <a:endParaRPr lang="en-US" dirty="0"/>
          </a:p>
        </p:txBody>
      </p:sp>
      <p:pic>
        <p:nvPicPr>
          <p:cNvPr id="4" name="Picture 2"/>
          <p:cNvPicPr>
            <a:picLocks noChangeAspect="1" noChangeArrowheads="1"/>
          </p:cNvPicPr>
          <p:nvPr/>
        </p:nvPicPr>
        <p:blipFill>
          <a:blip r:embed="rId3" cstate="print"/>
          <a:srcRect/>
          <a:stretch>
            <a:fillRect/>
          </a:stretch>
        </p:blipFill>
        <p:spPr bwMode="auto">
          <a:xfrm>
            <a:off x="1457325" y="2219325"/>
            <a:ext cx="6315075" cy="3267075"/>
          </a:xfrm>
          <a:prstGeom prst="rect">
            <a:avLst/>
          </a:prstGeom>
          <a:noFill/>
          <a:ln w="9525">
            <a:solidFill>
              <a:schemeClr val="tx1"/>
            </a:solid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Arrow (-&gt;) operator</a:t>
            </a:r>
            <a:endParaRPr lang="en-US" dirty="0"/>
          </a:p>
        </p:txBody>
      </p:sp>
      <p:sp>
        <p:nvSpPr>
          <p:cNvPr id="3" name="Content Placeholder 2"/>
          <p:cNvSpPr>
            <a:spLocks noGrp="1"/>
          </p:cNvSpPr>
          <p:nvPr>
            <p:ph idx="1"/>
          </p:nvPr>
        </p:nvSpPr>
        <p:spPr/>
        <p:txBody>
          <a:bodyPr/>
          <a:lstStyle/>
          <a:p>
            <a:r>
              <a:rPr lang="en-US" dirty="0" smtClean="0"/>
              <a:t>Used for accessing user variables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11" name="Rectangle 10"/>
          <p:cNvSpPr/>
          <p:nvPr/>
        </p:nvSpPr>
        <p:spPr>
          <a:xfrm>
            <a:off x="834025" y="5181600"/>
            <a:ext cx="7700375" cy="1200329"/>
          </a:xfrm>
          <a:prstGeom prst="rect">
            <a:avLst/>
          </a:prstGeom>
          <a:ln>
            <a:solidFill>
              <a:schemeClr val="tx1"/>
            </a:solidFill>
          </a:ln>
        </p:spPr>
        <p:txBody>
          <a:bodyPr wrap="square">
            <a:spAutoFit/>
          </a:bodyPr>
          <a:lstStyle/>
          <a:p>
            <a:pPr>
              <a:spcBef>
                <a:spcPts val="0"/>
              </a:spcBef>
              <a:buNone/>
            </a:pPr>
            <a:r>
              <a:rPr lang="en-US" dirty="0">
                <a:latin typeface="Consolas" pitchFamily="49" charset="0"/>
                <a:cs typeface="Consolas" pitchFamily="49" charset="0"/>
              </a:rPr>
              <a:t>Output:  1.75</a:t>
            </a:r>
          </a:p>
          <a:p>
            <a:pPr>
              <a:spcBef>
                <a:spcPts val="0"/>
              </a:spcBef>
              <a:buNone/>
            </a:pPr>
            <a:r>
              <a:rPr lang="en-US" dirty="0">
                <a:latin typeface="Consolas" pitchFamily="49" charset="0"/>
                <a:cs typeface="Consolas" pitchFamily="49" charset="0"/>
              </a:rPr>
              <a:t>ERROR: Attribute does not exist (y).</a:t>
            </a:r>
          </a:p>
          <a:p>
            <a:pPr>
              <a:spcBef>
                <a:spcPts val="0"/>
              </a:spcBef>
              <a:buNone/>
            </a:pPr>
            <a:r>
              <a:rPr lang="en-US" dirty="0">
                <a:latin typeface="Consolas" pitchFamily="49" charset="0"/>
                <a:cs typeface="Consolas" pitchFamily="49" charset="0"/>
              </a:rPr>
              <a:t>0 -&gt; void _execute_1() File: demo3.txt Line: 11 Col: 19</a:t>
            </a:r>
          </a:p>
          <a:p>
            <a:pPr>
              <a:spcBef>
                <a:spcPts val="0"/>
              </a:spcBef>
              <a:buNone/>
            </a:pPr>
            <a:r>
              <a:rPr lang="en-US" dirty="0">
                <a:latin typeface="Consolas" pitchFamily="49" charset="0"/>
                <a:cs typeface="Consolas" pitchFamily="49" charset="0"/>
              </a:rPr>
              <a:t>…</a:t>
            </a:r>
          </a:p>
        </p:txBody>
      </p:sp>
      <p:pic>
        <p:nvPicPr>
          <p:cNvPr id="6" name="Picture 5"/>
          <p:cNvPicPr>
            <a:picLocks noChangeAspect="1"/>
          </p:cNvPicPr>
          <p:nvPr/>
        </p:nvPicPr>
        <p:blipFill>
          <a:blip r:embed="rId3"/>
          <a:stretch>
            <a:fillRect/>
          </a:stretch>
        </p:blipFill>
        <p:spPr>
          <a:xfrm>
            <a:off x="1600200" y="2178490"/>
            <a:ext cx="5948082" cy="2887547"/>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smtClean="0"/>
              <a:t>Conditionals and Loops</a:t>
            </a:r>
            <a:endParaRPr lang="en-US" dirty="0" smtClean="0"/>
          </a:p>
        </p:txBody>
      </p:sp>
      <p:sp>
        <p:nvSpPr>
          <p:cNvPr id="28674" name="Content Placeholder 2"/>
          <p:cNvSpPr>
            <a:spLocks noGrp="1"/>
          </p:cNvSpPr>
          <p:nvPr>
            <p:ph idx="1"/>
          </p:nvPr>
        </p:nvSpPr>
        <p:spPr/>
        <p:txBody>
          <a:bodyPr/>
          <a:lstStyle/>
          <a:p>
            <a:r>
              <a:rPr lang="en-US" dirty="0" smtClean="0"/>
              <a:t>if , else if, else</a:t>
            </a:r>
          </a:p>
          <a:p>
            <a:r>
              <a:rPr lang="en-US" dirty="0" smtClean="0"/>
              <a:t>while, do while</a:t>
            </a:r>
          </a:p>
          <a:p>
            <a:r>
              <a:rPr lang="en-US" dirty="0" smtClean="0"/>
              <a:t>for, </a:t>
            </a:r>
            <a:r>
              <a:rPr lang="en-US" dirty="0" err="1" smtClean="0"/>
              <a:t>foreach</a:t>
            </a:r>
            <a:endParaRPr lang="en-US" dirty="0" smtClean="0"/>
          </a:p>
          <a:p>
            <a:r>
              <a:rPr lang="en-US" dirty="0" smtClean="0"/>
              <a:t>break, continue</a:t>
            </a:r>
          </a:p>
        </p:txBody>
      </p:sp>
      <p:sp>
        <p:nvSpPr>
          <p:cNvPr id="5" name="TextBox 4"/>
          <p:cNvSpPr txBox="1"/>
          <p:nvPr/>
        </p:nvSpPr>
        <p:spPr>
          <a:xfrm>
            <a:off x="381000" y="3756025"/>
            <a:ext cx="4191000" cy="2492375"/>
          </a:xfrm>
          <a:prstGeom prst="rect">
            <a:avLst/>
          </a:prstGeom>
          <a:solidFill>
            <a:schemeClr val="tx2">
              <a:lumMod val="20000"/>
              <a:lumOff val="80000"/>
            </a:schemeClr>
          </a:solidFill>
          <a:ln>
            <a:solidFill>
              <a:schemeClr val="accent1"/>
            </a:solidFill>
          </a:ln>
        </p:spPr>
        <p:txBody>
          <a:bodyPr>
            <a:spAutoFit/>
          </a:bodyPr>
          <a:lstStyle/>
          <a:p>
            <a:pPr fontAlgn="auto">
              <a:spcBef>
                <a:spcPts val="0"/>
              </a:spcBef>
              <a:spcAft>
                <a:spcPts val="0"/>
              </a:spcAft>
              <a:defRPr/>
            </a:pPr>
            <a:r>
              <a:rPr lang="en-US" sz="1200" b="1" dirty="0">
                <a:latin typeface="Courier New" pitchFamily="49" charset="0"/>
                <a:cs typeface="Courier New" pitchFamily="49" charset="0"/>
              </a:rPr>
              <a:t>string name = “platform-1”; </a:t>
            </a:r>
          </a:p>
          <a:p>
            <a:pPr fontAlgn="auto">
              <a:spcBef>
                <a:spcPts val="0"/>
              </a:spcBef>
              <a:spcAft>
                <a:spcPts val="0"/>
              </a:spcAft>
              <a:defRPr/>
            </a:pPr>
            <a:r>
              <a:rPr lang="en-US" sz="1200" b="1" dirty="0">
                <a:latin typeface="Courier New" pitchFamily="49" charset="0"/>
                <a:cs typeface="Courier New" pitchFamily="49" charset="0"/>
              </a:rPr>
              <a:t>if (name == “platform-2”) </a:t>
            </a:r>
          </a:p>
          <a:p>
            <a:pPr fontAlgn="auto">
              <a:spcBef>
                <a:spcPts val="0"/>
              </a:spcBef>
              <a:spcAft>
                <a:spcPts val="0"/>
              </a:spcAft>
              <a:defRPr/>
            </a:pPr>
            <a:r>
              <a:rPr lang="en-US" sz="1200" b="1" dirty="0">
                <a:latin typeface="Courier New" pitchFamily="49" charset="0"/>
                <a:cs typeface="Courier New" pitchFamily="49" charset="0"/>
              </a:rPr>
              <a:t>{ </a:t>
            </a:r>
          </a:p>
          <a:p>
            <a:pPr fontAlgn="auto">
              <a:spcBef>
                <a:spcPts val="0"/>
              </a:spcBef>
              <a:spcAft>
                <a:spcPts val="0"/>
              </a:spcAft>
              <a:defRPr/>
            </a:pPr>
            <a:r>
              <a:rPr lang="en-US" sz="1200" b="1" dirty="0">
                <a:latin typeface="Courier New" pitchFamily="49" charset="0"/>
                <a:cs typeface="Courier New" pitchFamily="49" charset="0"/>
              </a:rPr>
              <a:t>   print(“Found platform-2”); </a:t>
            </a:r>
          </a:p>
          <a:p>
            <a:pPr fontAlgn="auto">
              <a:spcBef>
                <a:spcPts val="0"/>
              </a:spcBef>
              <a:spcAft>
                <a:spcPts val="0"/>
              </a:spcAft>
              <a:defRPr/>
            </a:pPr>
            <a:r>
              <a:rPr lang="en-US" sz="1200" b="1" dirty="0">
                <a:latin typeface="Courier New" pitchFamily="49" charset="0"/>
                <a:cs typeface="Courier New" pitchFamily="49" charset="0"/>
              </a:rPr>
              <a:t>} </a:t>
            </a:r>
          </a:p>
          <a:p>
            <a:pPr fontAlgn="auto">
              <a:spcBef>
                <a:spcPts val="0"/>
              </a:spcBef>
              <a:spcAft>
                <a:spcPts val="0"/>
              </a:spcAft>
              <a:defRPr/>
            </a:pPr>
            <a:r>
              <a:rPr lang="en-US" sz="1200" b="1" dirty="0">
                <a:latin typeface="Courier New" pitchFamily="49" charset="0"/>
                <a:cs typeface="Courier New" pitchFamily="49" charset="0"/>
              </a:rPr>
              <a:t>else if (name == “platform-1”) </a:t>
            </a:r>
          </a:p>
          <a:p>
            <a:pPr fontAlgn="auto">
              <a:spcBef>
                <a:spcPts val="0"/>
              </a:spcBef>
              <a:spcAft>
                <a:spcPts val="0"/>
              </a:spcAft>
              <a:defRPr/>
            </a:pPr>
            <a:r>
              <a:rPr lang="en-US" sz="1200" b="1" dirty="0">
                <a:latin typeface="Courier New" pitchFamily="49" charset="0"/>
                <a:cs typeface="Courier New" pitchFamily="49" charset="0"/>
              </a:rPr>
              <a:t>{</a:t>
            </a:r>
          </a:p>
          <a:p>
            <a:pPr fontAlgn="auto">
              <a:spcBef>
                <a:spcPts val="0"/>
              </a:spcBef>
              <a:spcAft>
                <a:spcPts val="0"/>
              </a:spcAft>
              <a:defRPr/>
            </a:pPr>
            <a:r>
              <a:rPr lang="en-US" sz="1200" b="1" dirty="0">
                <a:latin typeface="Courier New" pitchFamily="49" charset="0"/>
                <a:cs typeface="Courier New" pitchFamily="49" charset="0"/>
              </a:rPr>
              <a:t>   print(“Found platform-1”); </a:t>
            </a:r>
          </a:p>
          <a:p>
            <a:pPr fontAlgn="auto">
              <a:spcBef>
                <a:spcPts val="0"/>
              </a:spcBef>
              <a:spcAft>
                <a:spcPts val="0"/>
              </a:spcAft>
              <a:defRPr/>
            </a:pPr>
            <a:r>
              <a:rPr lang="en-US" sz="1200" b="1" dirty="0">
                <a:latin typeface="Courier New" pitchFamily="49" charset="0"/>
                <a:cs typeface="Courier New" pitchFamily="49" charset="0"/>
              </a:rPr>
              <a:t>} </a:t>
            </a:r>
          </a:p>
          <a:p>
            <a:pPr fontAlgn="auto">
              <a:spcBef>
                <a:spcPts val="0"/>
              </a:spcBef>
              <a:spcAft>
                <a:spcPts val="0"/>
              </a:spcAft>
              <a:defRPr/>
            </a:pPr>
            <a:r>
              <a:rPr lang="en-US" sz="1200" b="1" dirty="0">
                <a:latin typeface="Courier New" pitchFamily="49" charset="0"/>
                <a:cs typeface="Courier New" pitchFamily="49" charset="0"/>
              </a:rPr>
              <a:t>else </a:t>
            </a:r>
          </a:p>
          <a:p>
            <a:pPr fontAlgn="auto">
              <a:spcBef>
                <a:spcPts val="0"/>
              </a:spcBef>
              <a:spcAft>
                <a:spcPts val="0"/>
              </a:spcAft>
              <a:defRPr/>
            </a:pPr>
            <a:r>
              <a:rPr lang="en-US" sz="1200" b="1" dirty="0">
                <a:latin typeface="Courier New" pitchFamily="49" charset="0"/>
                <a:cs typeface="Courier New" pitchFamily="49" charset="0"/>
              </a:rPr>
              <a:t>{ </a:t>
            </a:r>
          </a:p>
          <a:p>
            <a:pPr fontAlgn="auto">
              <a:spcBef>
                <a:spcPts val="0"/>
              </a:spcBef>
              <a:spcAft>
                <a:spcPts val="0"/>
              </a:spcAft>
              <a:defRPr/>
            </a:pPr>
            <a:r>
              <a:rPr lang="en-US" sz="1200" b="1" dirty="0">
                <a:latin typeface="Courier New" pitchFamily="49" charset="0"/>
                <a:cs typeface="Courier New" pitchFamily="49" charset="0"/>
              </a:rPr>
              <a:t>  print(“</a:t>
            </a:r>
            <a:r>
              <a:rPr lang="en-US" sz="1200" b="1" dirty="0" smtClean="0">
                <a:latin typeface="Courier New" pitchFamily="49" charset="0"/>
                <a:cs typeface="Courier New" pitchFamily="49" charset="0"/>
              </a:rPr>
              <a:t>Couldn’t </a:t>
            </a:r>
            <a:r>
              <a:rPr lang="en-US" sz="1200" b="1" dirty="0">
                <a:latin typeface="Courier New" pitchFamily="49" charset="0"/>
                <a:cs typeface="Courier New" pitchFamily="49" charset="0"/>
              </a:rPr>
              <a:t>find platform 1 or 2”); </a:t>
            </a:r>
          </a:p>
          <a:p>
            <a:pPr fontAlgn="auto">
              <a:spcBef>
                <a:spcPts val="0"/>
              </a:spcBef>
              <a:spcAft>
                <a:spcPts val="0"/>
              </a:spcAft>
              <a:defRPr/>
            </a:pPr>
            <a:r>
              <a:rPr lang="en-US" sz="1200" b="1" dirty="0">
                <a:latin typeface="Courier New" pitchFamily="49" charset="0"/>
                <a:cs typeface="Courier New" pitchFamily="49" charset="0"/>
              </a:rPr>
              <a:t>}</a:t>
            </a:r>
          </a:p>
        </p:txBody>
      </p:sp>
      <p:sp>
        <p:nvSpPr>
          <p:cNvPr id="6" name="TextBox 5"/>
          <p:cNvSpPr txBox="1"/>
          <p:nvPr/>
        </p:nvSpPr>
        <p:spPr>
          <a:xfrm>
            <a:off x="3581400" y="1447800"/>
            <a:ext cx="4876800" cy="3570288"/>
          </a:xfrm>
          <a:prstGeom prst="rect">
            <a:avLst/>
          </a:prstGeom>
          <a:solidFill>
            <a:schemeClr val="tx2">
              <a:lumMod val="20000"/>
              <a:lumOff val="80000"/>
            </a:schemeClr>
          </a:solidFill>
          <a:ln>
            <a:solidFill>
              <a:schemeClr val="accent1"/>
            </a:solidFill>
          </a:ln>
        </p:spPr>
        <p:txBody>
          <a:bodyPr>
            <a:spAutoFit/>
          </a:bodyPr>
          <a:lstStyle/>
          <a:p>
            <a:r>
              <a:rPr lang="en-US" sz="1200" b="1" dirty="0">
                <a:latin typeface="Courier New" pitchFamily="49" charset="0"/>
                <a:cs typeface="Courier New" pitchFamily="49" charset="0"/>
              </a:rPr>
              <a:t>Map&lt;string, double&gt; </a:t>
            </a:r>
            <a:r>
              <a:rPr lang="en-US" sz="1200" b="1" dirty="0" err="1">
                <a:latin typeface="Courier New" pitchFamily="49" charset="0"/>
                <a:cs typeface="Courier New" pitchFamily="49" charset="0"/>
              </a:rPr>
              <a:t>myMap</a:t>
            </a:r>
            <a:r>
              <a:rPr lang="en-US" sz="1200" b="1" dirty="0">
                <a:latin typeface="Courier New" pitchFamily="49" charset="0"/>
                <a:cs typeface="Courier New" pitchFamily="49" charset="0"/>
              </a:rPr>
              <a:t> = Map&lt;string, double&gt;(); </a:t>
            </a:r>
            <a:r>
              <a:rPr lang="en-US" sz="1200" b="1" dirty="0" err="1">
                <a:latin typeface="Courier New" pitchFamily="49" charset="0"/>
                <a:cs typeface="Courier New" pitchFamily="49" charset="0"/>
              </a:rPr>
              <a:t>myMap</a:t>
            </a:r>
            <a:r>
              <a:rPr lang="en-US" sz="1200" b="1" dirty="0">
                <a:latin typeface="Courier New" pitchFamily="49" charset="0"/>
                <a:cs typeface="Courier New" pitchFamily="49" charset="0"/>
              </a:rPr>
              <a:t>[“a”] = 1.1; </a:t>
            </a:r>
          </a:p>
          <a:p>
            <a:r>
              <a:rPr lang="en-US" sz="1200" b="1" dirty="0" err="1">
                <a:latin typeface="Courier New" pitchFamily="49" charset="0"/>
                <a:cs typeface="Courier New" pitchFamily="49" charset="0"/>
              </a:rPr>
              <a:t>myMap</a:t>
            </a:r>
            <a:r>
              <a:rPr lang="en-US" sz="1200" b="1" dirty="0">
                <a:latin typeface="Courier New" pitchFamily="49" charset="0"/>
                <a:cs typeface="Courier New" pitchFamily="49" charset="0"/>
              </a:rPr>
              <a:t>[“b”] = 2.2; </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If two loop variables are declared </a:t>
            </a:r>
          </a:p>
          <a:p>
            <a:r>
              <a:rPr lang="en-US" sz="1200" b="1" dirty="0">
                <a:latin typeface="Courier New" pitchFamily="49" charset="0"/>
                <a:cs typeface="Courier New" pitchFamily="49" charset="0"/>
              </a:rPr>
              <a:t>// (separated by a colon), the first must be </a:t>
            </a:r>
          </a:p>
          <a:p>
            <a:r>
              <a:rPr lang="en-US" sz="1200" b="1" dirty="0">
                <a:latin typeface="Courier New" pitchFamily="49" charset="0"/>
                <a:cs typeface="Courier New" pitchFamily="49" charset="0"/>
              </a:rPr>
              <a:t>// the key and the second must be the data. </a:t>
            </a:r>
          </a:p>
          <a:p>
            <a:r>
              <a:rPr lang="en-US" sz="1200" b="1" dirty="0" err="1">
                <a:latin typeface="Courier New" pitchFamily="49" charset="0"/>
                <a:cs typeface="Courier New" pitchFamily="49" charset="0"/>
              </a:rPr>
              <a:t>foreach</a:t>
            </a:r>
            <a:r>
              <a:rPr lang="en-US" sz="1200" b="1" dirty="0">
                <a:latin typeface="Courier New" pitchFamily="49" charset="0"/>
                <a:cs typeface="Courier New" pitchFamily="49" charset="0"/>
              </a:rPr>
              <a:t> (string </a:t>
            </a:r>
            <a:r>
              <a:rPr lang="en-US" sz="1200" b="1" dirty="0" err="1">
                <a:latin typeface="Courier New" pitchFamily="49" charset="0"/>
                <a:cs typeface="Courier New" pitchFamily="49" charset="0"/>
              </a:rPr>
              <a:t>aKey</a:t>
            </a:r>
            <a:r>
              <a:rPr lang="en-US" sz="1200" b="1" dirty="0">
                <a:latin typeface="Courier New" pitchFamily="49" charset="0"/>
                <a:cs typeface="Courier New" pitchFamily="49" charset="0"/>
              </a:rPr>
              <a:t> : double </a:t>
            </a:r>
            <a:r>
              <a:rPr lang="en-US" sz="1200" b="1" dirty="0" err="1">
                <a:latin typeface="Courier New" pitchFamily="49" charset="0"/>
                <a:cs typeface="Courier New" pitchFamily="49" charset="0"/>
              </a:rPr>
              <a:t>aData</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myMap</a:t>
            </a:r>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print(“key, data “, </a:t>
            </a:r>
            <a:r>
              <a:rPr lang="en-US" sz="1200" b="1" dirty="0" err="1">
                <a:latin typeface="Courier New" pitchFamily="49" charset="0"/>
                <a:cs typeface="Courier New" pitchFamily="49" charset="0"/>
              </a:rPr>
              <a:t>aKey</a:t>
            </a:r>
            <a:r>
              <a:rPr lang="en-US" sz="1200" b="1" dirty="0">
                <a:latin typeface="Courier New" pitchFamily="49" charset="0"/>
                <a:cs typeface="Courier New" pitchFamily="49" charset="0"/>
              </a:rPr>
              <a:t>, “, “, </a:t>
            </a:r>
            <a:r>
              <a:rPr lang="en-US" sz="1200" b="1" dirty="0" err="1">
                <a:latin typeface="Courier New" pitchFamily="49" charset="0"/>
                <a:cs typeface="Courier New" pitchFamily="49" charset="0"/>
              </a:rPr>
              <a:t>aData</a:t>
            </a:r>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a:t>
            </a: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 If one loop variable is declared </a:t>
            </a:r>
          </a:p>
          <a:p>
            <a:r>
              <a:rPr lang="en-US" sz="1200" b="1" dirty="0">
                <a:latin typeface="Courier New" pitchFamily="49" charset="0"/>
                <a:cs typeface="Courier New" pitchFamily="49" charset="0"/>
              </a:rPr>
              <a:t>// it must be the data. </a:t>
            </a:r>
          </a:p>
          <a:p>
            <a:r>
              <a:rPr lang="en-US" sz="1200" b="1" dirty="0" err="1">
                <a:latin typeface="Courier New" pitchFamily="49" charset="0"/>
                <a:cs typeface="Courier New" pitchFamily="49" charset="0"/>
              </a:rPr>
              <a:t>foreach</a:t>
            </a:r>
            <a:r>
              <a:rPr lang="en-US" sz="1200" b="1" dirty="0">
                <a:latin typeface="Courier New" pitchFamily="49" charset="0"/>
                <a:cs typeface="Courier New" pitchFamily="49" charset="0"/>
              </a:rPr>
              <a:t> (double </a:t>
            </a:r>
            <a:r>
              <a:rPr lang="en-US" sz="1200" b="1" dirty="0" err="1">
                <a:latin typeface="Courier New" pitchFamily="49" charset="0"/>
                <a:cs typeface="Courier New" pitchFamily="49" charset="0"/>
              </a:rPr>
              <a:t>aData</a:t>
            </a:r>
            <a:r>
              <a:rPr lang="en-US" sz="1200" b="1" dirty="0">
                <a:latin typeface="Courier New" pitchFamily="49" charset="0"/>
                <a:cs typeface="Courier New" pitchFamily="49" charset="0"/>
              </a:rPr>
              <a:t> in </a:t>
            </a:r>
            <a:r>
              <a:rPr lang="en-US" sz="1200" b="1" dirty="0" err="1">
                <a:latin typeface="Courier New" pitchFamily="49" charset="0"/>
                <a:cs typeface="Courier New" pitchFamily="49" charset="0"/>
              </a:rPr>
              <a:t>myMap</a:t>
            </a:r>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print(“data “, </a:t>
            </a:r>
            <a:r>
              <a:rPr lang="en-US" sz="1200" b="1" dirty="0" err="1">
                <a:latin typeface="Courier New" pitchFamily="49" charset="0"/>
                <a:cs typeface="Courier New" pitchFamily="49" charset="0"/>
              </a:rPr>
              <a:t>aData</a:t>
            </a:r>
            <a:r>
              <a:rPr lang="en-US" sz="1200" b="1" dirty="0">
                <a:latin typeface="Courier New" pitchFamily="49" charset="0"/>
                <a:cs typeface="Courier New" pitchFamily="49" charset="0"/>
              </a:rPr>
              <a:t>); </a:t>
            </a:r>
          </a:p>
          <a:p>
            <a:r>
              <a:rPr lang="en-US" sz="1200" b="1" dirty="0">
                <a:latin typeface="Courier New" pitchFamily="49" charset="0"/>
                <a:cs typeface="Courier New" pitchFamily="49" charset="0"/>
              </a:rPr>
              <a:t>   if (</a:t>
            </a:r>
            <a:r>
              <a:rPr lang="en-US" sz="1200" b="1" dirty="0" err="1">
                <a:latin typeface="Courier New" pitchFamily="49" charset="0"/>
                <a:cs typeface="Courier New" pitchFamily="49" charset="0"/>
              </a:rPr>
              <a:t>aData</a:t>
            </a:r>
            <a:r>
              <a:rPr lang="en-US" sz="1200" b="1" dirty="0">
                <a:latin typeface="Courier New" pitchFamily="49" charset="0"/>
                <a:cs typeface="Courier New" pitchFamily="49" charset="0"/>
              </a:rPr>
              <a:t> &gt; 2.0) break;</a:t>
            </a:r>
          </a:p>
          <a:p>
            <a:r>
              <a:rPr lang="en-US" sz="1200" b="1" dirty="0">
                <a:latin typeface="Courier New" pitchFamily="49" charset="0"/>
                <a:cs typeface="Courier New" pitchFamily="49" charset="0"/>
              </a:rPr>
              <a:t>}</a:t>
            </a:r>
          </a:p>
        </p:txBody>
      </p:sp>
      <p:sp>
        <p:nvSpPr>
          <p:cNvPr id="7" name="TextBox 6"/>
          <p:cNvSpPr txBox="1"/>
          <p:nvPr/>
        </p:nvSpPr>
        <p:spPr>
          <a:xfrm>
            <a:off x="5410200" y="4940300"/>
            <a:ext cx="3429000" cy="1384300"/>
          </a:xfrm>
          <a:prstGeom prst="rect">
            <a:avLst/>
          </a:prstGeom>
          <a:solidFill>
            <a:schemeClr val="tx2">
              <a:lumMod val="20000"/>
              <a:lumOff val="80000"/>
            </a:schemeClr>
          </a:solidFill>
          <a:ln>
            <a:solidFill>
              <a:schemeClr val="accent1"/>
            </a:solidFill>
          </a:ln>
        </p:spPr>
        <p:txBody>
          <a:bodyPr>
            <a:spAutoFit/>
          </a:bodyPr>
          <a:lstStyle/>
          <a:p>
            <a:pPr fontAlgn="auto">
              <a:spcBef>
                <a:spcPts val="0"/>
              </a:spcBef>
              <a:spcAft>
                <a:spcPts val="0"/>
              </a:spcAft>
              <a:defRPr/>
            </a:pPr>
            <a:r>
              <a:rPr lang="nn-NO" sz="1200" b="1" dirty="0">
                <a:latin typeface="Courier New" pitchFamily="49" charset="0"/>
                <a:cs typeface="Courier New" pitchFamily="49" charset="0"/>
              </a:rPr>
              <a:t>for (int i = 0; i &lt; 10; i = i + 1) </a:t>
            </a:r>
          </a:p>
          <a:p>
            <a:pPr fontAlgn="auto">
              <a:spcBef>
                <a:spcPts val="0"/>
              </a:spcBef>
              <a:spcAft>
                <a:spcPts val="0"/>
              </a:spcAft>
              <a:defRPr/>
            </a:pPr>
            <a:r>
              <a:rPr lang="nn-NO" sz="1200" b="1" dirty="0">
                <a:latin typeface="Courier New" pitchFamily="49" charset="0"/>
                <a:cs typeface="Courier New" pitchFamily="49" charset="0"/>
              </a:rPr>
              <a:t>{ </a:t>
            </a:r>
          </a:p>
          <a:p>
            <a:pPr fontAlgn="auto">
              <a:spcBef>
                <a:spcPts val="0"/>
              </a:spcBef>
              <a:spcAft>
                <a:spcPts val="0"/>
              </a:spcAft>
              <a:defRPr/>
            </a:pPr>
            <a:r>
              <a:rPr lang="nn-NO" sz="1200" b="1" dirty="0">
                <a:latin typeface="Courier New" pitchFamily="49" charset="0"/>
                <a:cs typeface="Courier New" pitchFamily="49" charset="0"/>
              </a:rPr>
              <a:t>   if (i == 5) </a:t>
            </a:r>
          </a:p>
          <a:p>
            <a:pPr fontAlgn="auto">
              <a:spcBef>
                <a:spcPts val="0"/>
              </a:spcBef>
              <a:spcAft>
                <a:spcPts val="0"/>
              </a:spcAft>
              <a:defRPr/>
            </a:pPr>
            <a:r>
              <a:rPr lang="nn-NO" sz="1200" b="1" dirty="0">
                <a:latin typeface="Courier New" pitchFamily="49" charset="0"/>
                <a:cs typeface="Courier New" pitchFamily="49" charset="0"/>
              </a:rPr>
              <a:t>   { </a:t>
            </a:r>
          </a:p>
          <a:p>
            <a:pPr fontAlgn="auto">
              <a:spcBef>
                <a:spcPts val="0"/>
              </a:spcBef>
              <a:spcAft>
                <a:spcPts val="0"/>
              </a:spcAft>
              <a:defRPr/>
            </a:pPr>
            <a:r>
              <a:rPr lang="nn-NO" sz="1200" b="1" dirty="0">
                <a:latin typeface="Courier New" pitchFamily="49" charset="0"/>
                <a:cs typeface="Courier New" pitchFamily="49" charset="0"/>
              </a:rPr>
              <a:t>      continue; </a:t>
            </a:r>
          </a:p>
          <a:p>
            <a:pPr fontAlgn="auto">
              <a:spcBef>
                <a:spcPts val="0"/>
              </a:spcBef>
              <a:spcAft>
                <a:spcPts val="0"/>
              </a:spcAft>
              <a:defRPr/>
            </a:pPr>
            <a:r>
              <a:rPr lang="nn-NO" sz="1200" b="1" dirty="0">
                <a:latin typeface="Courier New" pitchFamily="49" charset="0"/>
                <a:cs typeface="Courier New" pitchFamily="49" charset="0"/>
              </a:rPr>
              <a:t>   } </a:t>
            </a:r>
          </a:p>
          <a:p>
            <a:pPr fontAlgn="auto">
              <a:spcBef>
                <a:spcPts val="0"/>
              </a:spcBef>
              <a:spcAft>
                <a:spcPts val="0"/>
              </a:spcAft>
              <a:defRPr/>
            </a:pPr>
            <a:r>
              <a:rPr lang="nn-NO" sz="1200" b="1" dirty="0">
                <a:latin typeface="Courier New" pitchFamily="49" charset="0"/>
                <a:cs typeface="Courier New" pitchFamily="49" charset="0"/>
              </a:rPr>
              <a:t>}</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67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867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4" grpId="0" uiExpand="1" build="p"/>
      <p:bldP spid="5" grpId="0" animBg="1"/>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smtClean="0"/>
              <a:t>Script Blocks</a:t>
            </a:r>
          </a:p>
        </p:txBody>
      </p:sp>
      <p:sp>
        <p:nvSpPr>
          <p:cNvPr id="29698" name="Content Placeholder 2"/>
          <p:cNvSpPr>
            <a:spLocks noGrp="1"/>
          </p:cNvSpPr>
          <p:nvPr>
            <p:ph idx="1"/>
          </p:nvPr>
        </p:nvSpPr>
        <p:spPr/>
        <p:txBody>
          <a:bodyPr/>
          <a:lstStyle/>
          <a:p>
            <a:endParaRPr lang="en-US" dirty="0" smtClean="0"/>
          </a:p>
          <a:p>
            <a:r>
              <a:rPr lang="en-US" dirty="0" smtClean="0"/>
              <a:t>Script Methods</a:t>
            </a:r>
          </a:p>
          <a:p>
            <a:endParaRPr lang="en-US" dirty="0" smtClean="0"/>
          </a:p>
          <a:p>
            <a:endParaRPr lang="en-US" dirty="0" smtClean="0"/>
          </a:p>
          <a:p>
            <a:r>
              <a:rPr lang="en-US" dirty="0" smtClean="0"/>
              <a:t>Script Variables</a:t>
            </a:r>
          </a:p>
          <a:p>
            <a:endParaRPr lang="en-US" dirty="0" smtClean="0"/>
          </a:p>
          <a:p>
            <a:endParaRPr lang="en-US" dirty="0" smtClean="0"/>
          </a:p>
          <a:p>
            <a:r>
              <a:rPr lang="en-US" dirty="0" smtClean="0"/>
              <a:t>Execute</a:t>
            </a:r>
          </a:p>
          <a:p>
            <a:endParaRPr lang="en-US" dirty="0" smtClean="0"/>
          </a:p>
          <a:p>
            <a:endParaRPr lang="en-US" dirty="0" smtClean="0"/>
          </a:p>
          <a:p>
            <a:endParaRPr lang="en-US" dirty="0" smtClean="0"/>
          </a:p>
          <a:p>
            <a:endParaRPr lang="en-US" dirty="0" smtClean="0"/>
          </a:p>
          <a:p>
            <a:endParaRPr lang="en-US" dirty="0" smtClean="0"/>
          </a:p>
        </p:txBody>
      </p:sp>
      <p:sp>
        <p:nvSpPr>
          <p:cNvPr id="4" name="TextBox 3"/>
          <p:cNvSpPr txBox="1"/>
          <p:nvPr/>
        </p:nvSpPr>
        <p:spPr>
          <a:xfrm>
            <a:off x="3429000" y="1816100"/>
            <a:ext cx="5562600" cy="1379538"/>
          </a:xfrm>
          <a:prstGeom prst="rect">
            <a:avLst/>
          </a:prstGeom>
          <a:solidFill>
            <a:schemeClr val="tx2">
              <a:lumMod val="20000"/>
              <a:lumOff val="80000"/>
            </a:schemeClr>
          </a:solidFill>
          <a:ln>
            <a:solidFill>
              <a:schemeClr val="accent1"/>
            </a:solidFill>
          </a:ln>
        </p:spPr>
        <p:txBody>
          <a:bodyPr wrap="square">
            <a:spAutoFit/>
          </a:bodyPr>
          <a:lstStyle/>
          <a:p>
            <a:r>
              <a:rPr lang="en-US" sz="1200" b="1" dirty="0">
                <a:latin typeface="Courier New" pitchFamily="49" charset="0"/>
                <a:cs typeface="Courier New" pitchFamily="49" charset="0"/>
              </a:rPr>
              <a:t>script &lt;type&gt; &lt;script-name&gt;([&lt;variable-declaration-list&gt;]) </a:t>
            </a:r>
          </a:p>
          <a:p>
            <a:r>
              <a:rPr lang="en-US" sz="1200" b="1" dirty="0">
                <a:latin typeface="Courier New" pitchFamily="49" charset="0"/>
                <a:cs typeface="Courier New" pitchFamily="49" charset="0"/>
              </a:rPr>
              <a:t>   &lt;script-commands...&gt; </a:t>
            </a:r>
          </a:p>
          <a:p>
            <a:r>
              <a:rPr lang="en-US" sz="1200" b="1" dirty="0" err="1">
                <a:latin typeface="Courier New" pitchFamily="49" charset="0"/>
                <a:cs typeface="Courier New" pitchFamily="49" charset="0"/>
              </a:rPr>
              <a:t>end_script</a:t>
            </a:r>
            <a:endParaRPr lang="en-US" sz="1200" b="1" dirty="0">
              <a:latin typeface="Courier New" pitchFamily="49" charset="0"/>
              <a:cs typeface="Courier New" pitchFamily="49" charset="0"/>
            </a:endParaRPr>
          </a:p>
          <a:p>
            <a:endParaRPr lang="en-US" sz="1200" b="1" dirty="0">
              <a:latin typeface="Courier New" pitchFamily="49" charset="0"/>
              <a:cs typeface="Courier New" pitchFamily="49" charset="0"/>
            </a:endParaRPr>
          </a:p>
          <a:p>
            <a:r>
              <a:rPr lang="en-US" sz="1200" b="1" dirty="0">
                <a:latin typeface="Courier New" pitchFamily="49" charset="0"/>
                <a:cs typeface="Courier New" pitchFamily="49" charset="0"/>
              </a:rPr>
              <a:t>script bool </a:t>
            </a:r>
            <a:r>
              <a:rPr lang="en-US" sz="1200" b="1" dirty="0" err="1">
                <a:latin typeface="Courier New" pitchFamily="49" charset="0"/>
                <a:cs typeface="Courier New" pitchFamily="49" charset="0"/>
              </a:rPr>
              <a:t>IsScriptingFun</a:t>
            </a:r>
            <a:r>
              <a:rPr lang="en-US" sz="1200" b="1" dirty="0">
                <a:latin typeface="Courier New" pitchFamily="49" charset="0"/>
                <a:cs typeface="Courier New" pitchFamily="49" charset="0"/>
              </a:rPr>
              <a:t>()</a:t>
            </a:r>
          </a:p>
          <a:p>
            <a:r>
              <a:rPr lang="en-US" sz="1200" b="1" dirty="0">
                <a:latin typeface="Courier New" pitchFamily="49" charset="0"/>
                <a:cs typeface="Courier New" pitchFamily="49" charset="0"/>
              </a:rPr>
              <a:t>   return true;</a:t>
            </a:r>
          </a:p>
          <a:p>
            <a:r>
              <a:rPr lang="en-US" sz="1200" b="1" dirty="0" err="1">
                <a:latin typeface="Courier New" pitchFamily="49" charset="0"/>
                <a:cs typeface="Courier New" pitchFamily="49" charset="0"/>
              </a:rPr>
              <a:t>end_script</a:t>
            </a:r>
            <a:endParaRPr lang="en-US" sz="1200" b="1" dirty="0">
              <a:latin typeface="Courier New" pitchFamily="49" charset="0"/>
              <a:cs typeface="Courier New" pitchFamily="49" charset="0"/>
            </a:endParaRPr>
          </a:p>
        </p:txBody>
      </p:sp>
      <p:sp>
        <p:nvSpPr>
          <p:cNvPr id="5" name="TextBox 4"/>
          <p:cNvSpPr txBox="1"/>
          <p:nvPr/>
        </p:nvSpPr>
        <p:spPr>
          <a:xfrm>
            <a:off x="3429000" y="3544888"/>
            <a:ext cx="5562600" cy="646112"/>
          </a:xfrm>
          <a:prstGeom prst="rect">
            <a:avLst/>
          </a:prstGeom>
          <a:solidFill>
            <a:schemeClr val="tx2">
              <a:lumMod val="20000"/>
              <a:lumOff val="80000"/>
            </a:schemeClr>
          </a:solidFill>
          <a:ln>
            <a:solidFill>
              <a:schemeClr val="accent1"/>
            </a:solidFill>
          </a:ln>
        </p:spPr>
        <p:txBody>
          <a:bodyPr wrap="square">
            <a:spAutoFit/>
          </a:bodyPr>
          <a:lstStyle/>
          <a:p>
            <a:pPr fontAlgn="auto">
              <a:spcBef>
                <a:spcPts val="0"/>
              </a:spcBef>
              <a:spcAft>
                <a:spcPts val="0"/>
              </a:spcAft>
              <a:defRPr/>
            </a:pPr>
            <a:r>
              <a:rPr lang="fr-FR" sz="1200" b="1" dirty="0" err="1">
                <a:latin typeface="Courier New" pitchFamily="49" charset="0"/>
                <a:cs typeface="Courier New" pitchFamily="49" charset="0"/>
              </a:rPr>
              <a:t>script_variables</a:t>
            </a:r>
            <a:r>
              <a:rPr lang="fr-FR" sz="1200" b="1" dirty="0">
                <a:latin typeface="Courier New" pitchFamily="49" charset="0"/>
                <a:cs typeface="Courier New" pitchFamily="49" charset="0"/>
              </a:rPr>
              <a:t> </a:t>
            </a:r>
          </a:p>
          <a:p>
            <a:pPr fontAlgn="auto">
              <a:spcBef>
                <a:spcPts val="0"/>
              </a:spcBef>
              <a:spcAft>
                <a:spcPts val="0"/>
              </a:spcAft>
              <a:defRPr/>
            </a:pPr>
            <a:r>
              <a:rPr lang="fr-FR" sz="1200" b="1" dirty="0">
                <a:latin typeface="Courier New" pitchFamily="49" charset="0"/>
                <a:cs typeface="Courier New" pitchFamily="49" charset="0"/>
              </a:rPr>
              <a:t>   double x = 1.0; </a:t>
            </a:r>
          </a:p>
          <a:p>
            <a:pPr fontAlgn="auto">
              <a:spcBef>
                <a:spcPts val="0"/>
              </a:spcBef>
              <a:spcAft>
                <a:spcPts val="0"/>
              </a:spcAft>
              <a:defRPr/>
            </a:pPr>
            <a:r>
              <a:rPr lang="fr-FR" sz="1200" b="1" dirty="0" err="1">
                <a:latin typeface="Courier New" pitchFamily="49" charset="0"/>
                <a:cs typeface="Courier New" pitchFamily="49" charset="0"/>
              </a:rPr>
              <a:t>end_script_variables</a:t>
            </a:r>
            <a:endParaRPr lang="en-US" sz="1200" b="1" dirty="0">
              <a:latin typeface="Courier New" pitchFamily="49" charset="0"/>
              <a:cs typeface="Courier New" pitchFamily="49" charset="0"/>
            </a:endParaRPr>
          </a:p>
        </p:txBody>
      </p:sp>
      <p:sp>
        <p:nvSpPr>
          <p:cNvPr id="6" name="TextBox 5"/>
          <p:cNvSpPr txBox="1"/>
          <p:nvPr/>
        </p:nvSpPr>
        <p:spPr>
          <a:xfrm>
            <a:off x="3429000" y="4711700"/>
            <a:ext cx="5562600" cy="1384300"/>
          </a:xfrm>
          <a:prstGeom prst="rect">
            <a:avLst/>
          </a:prstGeom>
          <a:solidFill>
            <a:schemeClr val="tx2">
              <a:lumMod val="20000"/>
              <a:lumOff val="80000"/>
            </a:schemeClr>
          </a:solidFill>
          <a:ln>
            <a:solidFill>
              <a:schemeClr val="accent1"/>
            </a:solidFill>
          </a:ln>
        </p:spPr>
        <p:txBody>
          <a:bodyPr wrap="square">
            <a:spAutoFit/>
          </a:bodyPr>
          <a:lstStyle/>
          <a:p>
            <a:pPr fontAlgn="auto">
              <a:spcBef>
                <a:spcPts val="0"/>
              </a:spcBef>
              <a:spcAft>
                <a:spcPts val="0"/>
              </a:spcAft>
              <a:defRPr/>
            </a:pPr>
            <a:r>
              <a:rPr lang="en-US" sz="1200" b="1" dirty="0">
                <a:latin typeface="Courier New" pitchFamily="49" charset="0"/>
                <a:cs typeface="Courier New" pitchFamily="49" charset="0"/>
              </a:rPr>
              <a:t>execute </a:t>
            </a:r>
            <a:r>
              <a:rPr lang="en-US" sz="1200" b="1" dirty="0" err="1">
                <a:latin typeface="Courier New" pitchFamily="49" charset="0"/>
                <a:cs typeface="Courier New" pitchFamily="49" charset="0"/>
              </a:rPr>
              <a:t>at_time</a:t>
            </a:r>
            <a:r>
              <a:rPr lang="en-US" sz="1200" b="1" dirty="0">
                <a:latin typeface="Courier New" pitchFamily="49" charset="0"/>
                <a:cs typeface="Courier New" pitchFamily="49" charset="0"/>
              </a:rPr>
              <a:t> </a:t>
            </a:r>
            <a:r>
              <a:rPr lang="en-US" sz="1200" b="1" i="1" dirty="0">
                <a:latin typeface="Courier New" pitchFamily="49" charset="0"/>
                <a:cs typeface="Courier New" pitchFamily="49" charset="0"/>
              </a:rPr>
              <a:t>&lt;time-reference&gt;</a:t>
            </a:r>
            <a:r>
              <a:rPr lang="en-US" sz="1200" b="1" dirty="0">
                <a:latin typeface="Courier New" pitchFamily="49" charset="0"/>
                <a:cs typeface="Courier New" pitchFamily="49" charset="0"/>
              </a:rPr>
              <a:t> [ absolute | relative ]     </a:t>
            </a:r>
          </a:p>
          <a:p>
            <a:pPr fontAlgn="auto">
              <a:spcBef>
                <a:spcPts val="0"/>
              </a:spcBef>
              <a:spcAft>
                <a:spcPts val="0"/>
              </a:spcAft>
              <a:defRPr/>
            </a:pPr>
            <a:r>
              <a:rPr lang="en-US" sz="1200" b="1" i="1" dirty="0">
                <a:latin typeface="Courier New" pitchFamily="49" charset="0"/>
                <a:cs typeface="Courier New" pitchFamily="49" charset="0"/>
              </a:rPr>
              <a:t>...script commands...</a:t>
            </a:r>
            <a:r>
              <a:rPr lang="en-US" sz="1200" b="1" dirty="0">
                <a:latin typeface="Courier New" pitchFamily="49" charset="0"/>
                <a:cs typeface="Courier New" pitchFamily="49" charset="0"/>
              </a:rPr>
              <a:t> </a:t>
            </a:r>
          </a:p>
          <a:p>
            <a:pPr fontAlgn="auto">
              <a:spcBef>
                <a:spcPts val="0"/>
              </a:spcBef>
              <a:spcAft>
                <a:spcPts val="0"/>
              </a:spcAft>
              <a:defRPr/>
            </a:pPr>
            <a:r>
              <a:rPr lang="en-US" sz="1200" b="1" dirty="0" err="1">
                <a:latin typeface="Courier New" pitchFamily="49" charset="0"/>
                <a:cs typeface="Courier New" pitchFamily="49" charset="0"/>
              </a:rPr>
              <a:t>end_execute</a:t>
            </a:r>
            <a:r>
              <a:rPr lang="en-US" sz="1200" b="1" dirty="0">
                <a:latin typeface="Courier New" pitchFamily="49" charset="0"/>
                <a:cs typeface="Courier New" pitchFamily="49" charset="0"/>
              </a:rPr>
              <a:t> </a:t>
            </a:r>
          </a:p>
          <a:p>
            <a:pPr fontAlgn="auto">
              <a:spcBef>
                <a:spcPts val="0"/>
              </a:spcBef>
              <a:spcAft>
                <a:spcPts val="0"/>
              </a:spcAft>
              <a:defRPr/>
            </a:pPr>
            <a:endParaRPr lang="en-US" sz="1200" b="1" dirty="0">
              <a:latin typeface="Courier New" pitchFamily="49" charset="0"/>
              <a:cs typeface="Courier New" pitchFamily="49" charset="0"/>
            </a:endParaRPr>
          </a:p>
          <a:p>
            <a:pPr fontAlgn="auto">
              <a:spcBef>
                <a:spcPts val="0"/>
              </a:spcBef>
              <a:spcAft>
                <a:spcPts val="0"/>
              </a:spcAft>
              <a:defRPr/>
            </a:pPr>
            <a:r>
              <a:rPr lang="en-US" sz="1200" b="1" dirty="0">
                <a:latin typeface="Courier New" pitchFamily="49" charset="0"/>
                <a:cs typeface="Courier New" pitchFamily="49" charset="0"/>
              </a:rPr>
              <a:t>execute </a:t>
            </a:r>
            <a:r>
              <a:rPr lang="en-US" sz="1200" b="1" dirty="0" err="1">
                <a:latin typeface="Courier New" pitchFamily="49" charset="0"/>
                <a:cs typeface="Courier New" pitchFamily="49" charset="0"/>
              </a:rPr>
              <a:t>at_interval_of</a:t>
            </a:r>
            <a:r>
              <a:rPr lang="en-US" sz="1200" b="1" dirty="0">
                <a:latin typeface="Courier New" pitchFamily="49" charset="0"/>
                <a:cs typeface="Courier New" pitchFamily="49" charset="0"/>
              </a:rPr>
              <a:t> </a:t>
            </a:r>
            <a:r>
              <a:rPr lang="en-US" sz="1200" b="1" i="1" dirty="0">
                <a:latin typeface="Courier New" pitchFamily="49" charset="0"/>
                <a:cs typeface="Courier New" pitchFamily="49" charset="0"/>
              </a:rPr>
              <a:t>&lt;time-reference&gt;</a:t>
            </a:r>
            <a:r>
              <a:rPr lang="en-US" sz="1200" b="1" dirty="0">
                <a:latin typeface="Courier New" pitchFamily="49" charset="0"/>
                <a:cs typeface="Courier New" pitchFamily="49" charset="0"/>
              </a:rPr>
              <a:t> </a:t>
            </a:r>
          </a:p>
          <a:p>
            <a:pPr fontAlgn="auto">
              <a:spcBef>
                <a:spcPts val="0"/>
              </a:spcBef>
              <a:spcAft>
                <a:spcPts val="0"/>
              </a:spcAft>
              <a:defRPr/>
            </a:pPr>
            <a:r>
              <a:rPr lang="en-US" sz="1200" b="1" i="1" dirty="0">
                <a:latin typeface="Courier New" pitchFamily="49" charset="0"/>
                <a:cs typeface="Courier New" pitchFamily="49" charset="0"/>
              </a:rPr>
              <a:t>...script commands...</a:t>
            </a:r>
            <a:r>
              <a:rPr lang="en-US" sz="1200" b="1" dirty="0">
                <a:latin typeface="Courier New" pitchFamily="49" charset="0"/>
                <a:cs typeface="Courier New" pitchFamily="49" charset="0"/>
              </a:rPr>
              <a:t> </a:t>
            </a:r>
          </a:p>
          <a:p>
            <a:pPr fontAlgn="auto">
              <a:spcBef>
                <a:spcPts val="0"/>
              </a:spcBef>
              <a:spcAft>
                <a:spcPts val="0"/>
              </a:spcAft>
              <a:defRPr/>
            </a:pPr>
            <a:r>
              <a:rPr lang="en-US" sz="1200" b="1" dirty="0" err="1">
                <a:latin typeface="Courier New" pitchFamily="49" charset="0"/>
                <a:cs typeface="Courier New" pitchFamily="49" charset="0"/>
              </a:rPr>
              <a:t>end_execute</a:t>
            </a:r>
            <a:endParaRPr lang="en-US" sz="1200" b="1" dirty="0">
              <a:latin typeface="Courier New" pitchFamily="49" charset="0"/>
              <a:cs typeface="Courier New" pitchFamily="49" charset="0"/>
            </a:endParaRPr>
          </a:p>
        </p:txBody>
      </p:sp>
      <p:sp>
        <p:nvSpPr>
          <p:cNvPr id="29702" name="TextBox 7"/>
          <p:cNvSpPr txBox="1">
            <a:spLocks noChangeArrowheads="1"/>
          </p:cNvSpPr>
          <p:nvPr/>
        </p:nvSpPr>
        <p:spPr bwMode="auto">
          <a:xfrm>
            <a:off x="457200" y="1219200"/>
            <a:ext cx="6532563" cy="369888"/>
          </a:xfrm>
          <a:prstGeom prst="rect">
            <a:avLst/>
          </a:prstGeom>
          <a:noFill/>
          <a:ln w="9525">
            <a:noFill/>
            <a:miter lim="800000"/>
            <a:headEnd/>
            <a:tailEnd/>
          </a:ln>
        </p:spPr>
        <p:txBody>
          <a:bodyPr wrap="none">
            <a:spAutoFit/>
          </a:bodyPr>
          <a:lstStyle/>
          <a:p>
            <a:r>
              <a:rPr lang="en-US" dirty="0">
                <a:solidFill>
                  <a:srgbClr val="FF0000"/>
                </a:solidFill>
              </a:rPr>
              <a:t>Context is important … Where you place these blocks matters!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Common Script Interface</a:t>
            </a:r>
          </a:p>
        </p:txBody>
      </p:sp>
      <p:sp>
        <p:nvSpPr>
          <p:cNvPr id="30722" name="Content Placeholder 2"/>
          <p:cNvSpPr>
            <a:spLocks noGrp="1"/>
          </p:cNvSpPr>
          <p:nvPr>
            <p:ph idx="1"/>
          </p:nvPr>
        </p:nvSpPr>
        <p:spPr/>
        <p:txBody>
          <a:bodyPr>
            <a:normAutofit fontScale="92500" lnSpcReduction="20000"/>
          </a:bodyPr>
          <a:lstStyle/>
          <a:p>
            <a:r>
              <a:rPr lang="en-US" smtClean="0"/>
              <a:t>AFSIM components currently implementing the common script interface</a:t>
            </a:r>
          </a:p>
          <a:p>
            <a:pPr lvl="1"/>
            <a:r>
              <a:rPr lang="en-US" smtClean="0"/>
              <a:t>Simulation, platforms, processors, weapons</a:t>
            </a:r>
          </a:p>
          <a:p>
            <a:r>
              <a:rPr lang="en-US" smtClean="0"/>
              <a:t>Elements of the interface</a:t>
            </a:r>
          </a:p>
          <a:p>
            <a:pPr lvl="1"/>
            <a:r>
              <a:rPr lang="en-US" smtClean="0"/>
              <a:t>Script variable block</a:t>
            </a:r>
          </a:p>
          <a:p>
            <a:pPr lvl="1"/>
            <a:r>
              <a:rPr lang="en-US" smtClean="0"/>
              <a:t>Script method block</a:t>
            </a:r>
          </a:p>
          <a:p>
            <a:pPr lvl="1"/>
            <a:r>
              <a:rPr lang="en-US" smtClean="0"/>
              <a:t>Script control commands</a:t>
            </a:r>
          </a:p>
          <a:p>
            <a:pPr lvl="1"/>
            <a:r>
              <a:rPr lang="en-US" smtClean="0"/>
              <a:t>Common Script Blocks</a:t>
            </a:r>
          </a:p>
          <a:p>
            <a:pPr lvl="2"/>
            <a:r>
              <a:rPr lang="en-US" smtClean="0"/>
              <a:t>execute</a:t>
            </a:r>
          </a:p>
          <a:p>
            <a:pPr lvl="2"/>
            <a:r>
              <a:rPr lang="en-US" smtClean="0"/>
              <a:t>on_initialize 	</a:t>
            </a:r>
          </a:p>
          <a:p>
            <a:pPr lvl="2"/>
            <a:r>
              <a:rPr lang="en-US" smtClean="0"/>
              <a:t>on_initialize2</a:t>
            </a:r>
          </a:p>
          <a:p>
            <a:pPr lvl="2"/>
            <a:r>
              <a:rPr lang="en-US" smtClean="0"/>
              <a:t>on_update</a:t>
            </a:r>
          </a:p>
          <a:p>
            <a:pPr lvl="2"/>
            <a:r>
              <a:rPr lang="en-US" smtClean="0"/>
              <a:t>on_message</a:t>
            </a:r>
          </a:p>
          <a:p>
            <a:pPr lvl="1"/>
            <a:r>
              <a:rPr lang="en-US" smtClean="0"/>
              <a:t>Predefined Variables</a:t>
            </a:r>
            <a:endParaRPr lang="en-US"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smtClean="0"/>
              <a:t>Predefined Variables</a:t>
            </a:r>
            <a:endParaRPr lang="en-US" dirty="0" smtClean="0"/>
          </a:p>
        </p:txBody>
      </p:sp>
      <p:sp>
        <p:nvSpPr>
          <p:cNvPr id="30722" name="Content Placeholder 2"/>
          <p:cNvSpPr>
            <a:spLocks noGrp="1"/>
          </p:cNvSpPr>
          <p:nvPr>
            <p:ph idx="1"/>
          </p:nvPr>
        </p:nvSpPr>
        <p:spPr/>
        <p:txBody>
          <a:bodyPr>
            <a:normAutofit fontScale="77500" lnSpcReduction="20000"/>
          </a:bodyPr>
          <a:lstStyle/>
          <a:p>
            <a:r>
              <a:rPr lang="en-US" dirty="0" err="1" smtClean="0"/>
              <a:t>WsfSimulation</a:t>
            </a:r>
            <a:r>
              <a:rPr lang="en-US" dirty="0" smtClean="0"/>
              <a:t> – access to simulation level methods (see Documentation)</a:t>
            </a:r>
          </a:p>
          <a:p>
            <a:r>
              <a:rPr lang="en-US" dirty="0" smtClean="0"/>
              <a:t>TIME_NOW – current time in the simulation</a:t>
            </a:r>
          </a:p>
          <a:p>
            <a:r>
              <a:rPr lang="en-US" dirty="0" smtClean="0"/>
              <a:t>MATH – access to specialized math functions (see Documentation)</a:t>
            </a:r>
          </a:p>
          <a:p>
            <a:endParaRPr lang="en-US" dirty="0" smtClean="0"/>
          </a:p>
          <a:p>
            <a:r>
              <a:rPr lang="en-US" dirty="0" smtClean="0"/>
              <a:t>These are context specific!</a:t>
            </a:r>
          </a:p>
          <a:p>
            <a:pPr lvl="1"/>
            <a:r>
              <a:rPr lang="en-US" dirty="0" smtClean="0"/>
              <a:t>PLATFORM – current platform </a:t>
            </a:r>
          </a:p>
          <a:p>
            <a:pPr lvl="1"/>
            <a:r>
              <a:rPr lang="en-US" dirty="0" smtClean="0"/>
              <a:t>WEAPON – the current weapon (similar to PLATFORM)</a:t>
            </a:r>
          </a:p>
          <a:p>
            <a:pPr lvl="1"/>
            <a:endParaRPr lang="en-US" dirty="0" smtClean="0"/>
          </a:p>
          <a:p>
            <a:pPr lvl="1"/>
            <a:r>
              <a:rPr lang="en-US" dirty="0" smtClean="0"/>
              <a:t>PROCESSOR – the current acting processor </a:t>
            </a:r>
          </a:p>
          <a:p>
            <a:pPr lvl="1"/>
            <a:endParaRPr lang="en-US" dirty="0" smtClean="0"/>
          </a:p>
          <a:p>
            <a:pPr lvl="1"/>
            <a:r>
              <a:rPr lang="en-US" dirty="0" smtClean="0"/>
              <a:t>TRACK – current track being processed in the state machine</a:t>
            </a:r>
          </a:p>
          <a:p>
            <a:pPr lvl="1"/>
            <a:r>
              <a:rPr lang="en-US" dirty="0" smtClean="0"/>
              <a:t>MESSAGE – current message in </a:t>
            </a:r>
            <a:r>
              <a:rPr lang="en-US" dirty="0" err="1" smtClean="0"/>
              <a:t>on_message</a:t>
            </a:r>
            <a:r>
              <a:rPr lang="en-US" dirty="0" smtClean="0"/>
              <a:t> block</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Platform Initialization</a:t>
            </a:r>
            <a:endParaRPr lang="en-US"/>
          </a:p>
        </p:txBody>
      </p:sp>
      <p:sp>
        <p:nvSpPr>
          <p:cNvPr id="3" name="Content Placeholder 2"/>
          <p:cNvSpPr>
            <a:spLocks noGrp="1"/>
          </p:cNvSpPr>
          <p:nvPr>
            <p:ph idx="1"/>
          </p:nvPr>
        </p:nvSpPr>
        <p:spPr/>
        <p:txBody>
          <a:bodyPr>
            <a:normAutofit fontScale="70000" lnSpcReduction="20000"/>
          </a:bodyPr>
          <a:lstStyle/>
          <a:p>
            <a:r>
              <a:rPr lang="en-US" dirty="0" smtClean="0"/>
              <a:t>Initial position from input file (LLA with terrain, orientation NED)</a:t>
            </a:r>
          </a:p>
          <a:p>
            <a:r>
              <a:rPr lang="en-US" dirty="0" smtClean="0"/>
              <a:t>Reference earth angle for ECI coordinate frame</a:t>
            </a:r>
          </a:p>
          <a:p>
            <a:r>
              <a:rPr lang="en-US" dirty="0" smtClean="0"/>
              <a:t>Organize any groups that exists (optional)</a:t>
            </a:r>
          </a:p>
          <a:p>
            <a:r>
              <a:rPr lang="en-US" dirty="0" err="1" smtClean="0">
                <a:solidFill>
                  <a:srgbClr val="FF0000"/>
                </a:solidFill>
              </a:rPr>
              <a:t>on_initialize</a:t>
            </a:r>
            <a:endParaRPr lang="en-US" dirty="0" smtClean="0">
              <a:solidFill>
                <a:srgbClr val="FF0000"/>
              </a:solidFill>
            </a:endParaRPr>
          </a:p>
          <a:p>
            <a:r>
              <a:rPr lang="en-US" dirty="0" smtClean="0"/>
              <a:t>Signatures, height, length, width, mass (empty, fuel, payload) (optional)</a:t>
            </a:r>
          </a:p>
          <a:p>
            <a:r>
              <a:rPr lang="en-US" dirty="0" smtClean="0"/>
              <a:t>Command chains</a:t>
            </a:r>
          </a:p>
          <a:p>
            <a:r>
              <a:rPr lang="en-US" dirty="0" smtClean="0"/>
              <a:t>Track manager (All platforms have a track list)</a:t>
            </a:r>
          </a:p>
          <a:p>
            <a:r>
              <a:rPr lang="en-US" dirty="0" smtClean="0"/>
              <a:t>Mover (assume land domain if no mover is attached!)</a:t>
            </a:r>
          </a:p>
          <a:p>
            <a:r>
              <a:rPr lang="en-US" dirty="0" smtClean="0"/>
              <a:t>Fuel (optional)</a:t>
            </a:r>
          </a:p>
          <a:p>
            <a:r>
              <a:rPr lang="en-US" dirty="0" smtClean="0"/>
              <a:t>Navigation Error (optional)</a:t>
            </a:r>
          </a:p>
          <a:p>
            <a:r>
              <a:rPr lang="en-US" dirty="0" smtClean="0"/>
              <a:t>Platform parts initialization</a:t>
            </a:r>
          </a:p>
          <a:p>
            <a:r>
              <a:rPr lang="en-US" dirty="0" smtClean="0">
                <a:solidFill>
                  <a:srgbClr val="FF0000"/>
                </a:solidFill>
              </a:rPr>
              <a:t>on_initialize2</a:t>
            </a:r>
          </a:p>
          <a:p>
            <a:endParaRPr lang="en-US" dirty="0" smtClean="0"/>
          </a:p>
          <a:p>
            <a:endParaRPr lang="en-US" dirty="0"/>
          </a:p>
        </p:txBody>
      </p:sp>
      <p:sp>
        <p:nvSpPr>
          <p:cNvPr id="4" name="TextBox 3"/>
          <p:cNvSpPr txBox="1"/>
          <p:nvPr/>
        </p:nvSpPr>
        <p:spPr>
          <a:xfrm>
            <a:off x="4114800" y="4953000"/>
            <a:ext cx="4800600" cy="369332"/>
          </a:xfrm>
          <a:prstGeom prst="rect">
            <a:avLst/>
          </a:prstGeom>
          <a:noFill/>
        </p:spPr>
        <p:txBody>
          <a:bodyPr wrap="square" rtlCol="0">
            <a:spAutoFit/>
          </a:bodyPr>
          <a:lstStyle/>
          <a:p>
            <a:endParaRPr lang="en-US" dirty="0"/>
          </a:p>
        </p:txBody>
      </p:sp>
      <p:sp>
        <p:nvSpPr>
          <p:cNvPr id="5" name="TextBox 4"/>
          <p:cNvSpPr txBox="1"/>
          <p:nvPr/>
        </p:nvSpPr>
        <p:spPr>
          <a:xfrm>
            <a:off x="457200" y="1172029"/>
            <a:ext cx="7772400" cy="461665"/>
          </a:xfrm>
          <a:prstGeom prst="rect">
            <a:avLst/>
          </a:prstGeom>
          <a:solidFill>
            <a:srgbClr val="FFFF00"/>
          </a:solidFill>
        </p:spPr>
        <p:txBody>
          <a:bodyPr wrap="square" rtlCol="0">
            <a:spAutoFit/>
          </a:bodyPr>
          <a:lstStyle/>
          <a:p>
            <a:pPr algn="ctr"/>
            <a:r>
              <a:rPr lang="en-US" sz="2400" b="1" dirty="0" smtClean="0">
                <a:solidFill>
                  <a:srgbClr val="FF0000"/>
                </a:solidFill>
              </a:rPr>
              <a:t>Per Each Platform in the order they appear in the scenario</a:t>
            </a:r>
            <a:endParaRPr lang="en-US" sz="2400" b="1" dirty="0">
              <a:solidFill>
                <a:srgbClr val="FF0000"/>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Launch Weapon When Within Range</a:t>
            </a:r>
            <a:endParaRPr lang="en-US" dirty="0"/>
          </a:p>
        </p:txBody>
      </p:sp>
      <p:sp>
        <p:nvSpPr>
          <p:cNvPr id="3" name="Content Placeholder 2"/>
          <p:cNvSpPr>
            <a:spLocks noGrp="1"/>
          </p:cNvSpPr>
          <p:nvPr>
            <p:ph idx="1"/>
          </p:nvPr>
        </p:nvSpPr>
        <p:spPr/>
        <p:txBody>
          <a:bodyPr/>
          <a:lstStyle/>
          <a:p>
            <a:r>
              <a:rPr lang="en-US" dirty="0" smtClean="0"/>
              <a:t>Launch weapons at tanks when the BOMBER is within range</a:t>
            </a:r>
          </a:p>
          <a:p>
            <a:r>
              <a:rPr lang="en-US" dirty="0" smtClean="0"/>
              <a:t>Use a script processor to do this</a:t>
            </a:r>
          </a:p>
          <a:p>
            <a:pPr lvl="1"/>
            <a:r>
              <a:rPr lang="en-US" dirty="0" smtClean="0"/>
              <a:t>Check range to target</a:t>
            </a:r>
          </a:p>
          <a:p>
            <a:pPr lvl="1"/>
            <a:r>
              <a:rPr lang="en-US" dirty="0" smtClean="0"/>
              <a:t>Launch weapon</a:t>
            </a:r>
          </a:p>
          <a:p>
            <a:pPr lvl="1"/>
            <a:r>
              <a:rPr lang="en-US" dirty="0" smtClean="0"/>
              <a:t>Remember engagement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dirty="0"/>
          </a:p>
        </p:txBody>
      </p:sp>
      <p:sp>
        <p:nvSpPr>
          <p:cNvPr id="3" name="Content Placeholder 2"/>
          <p:cNvSpPr>
            <a:spLocks noGrp="1"/>
          </p:cNvSpPr>
          <p:nvPr>
            <p:ph idx="1"/>
          </p:nvPr>
        </p:nvSpPr>
        <p:spPr/>
        <p:txBody>
          <a:bodyPr/>
          <a:lstStyle/>
          <a:p>
            <a:r>
              <a:rPr lang="en-US" dirty="0" smtClean="0"/>
              <a:t>You gain hands-on knowledge about:</a:t>
            </a:r>
          </a:p>
          <a:p>
            <a:pPr lvl="1"/>
            <a:r>
              <a:rPr lang="en-US" dirty="0" smtClean="0"/>
              <a:t>The AFSIM scripting language</a:t>
            </a:r>
          </a:p>
          <a:p>
            <a:pPr lvl="1"/>
            <a:r>
              <a:rPr lang="en-US" dirty="0" smtClean="0"/>
              <a:t>Using a script processor</a:t>
            </a:r>
          </a:p>
          <a:p>
            <a:pPr lvl="1"/>
            <a:endParaRPr lang="en-US" dirty="0" smtClean="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New Script Processor Definition</a:t>
            </a:r>
            <a:endParaRPr lang="en-US" dirty="0"/>
          </a:p>
        </p:txBody>
      </p:sp>
      <p:sp>
        <p:nvSpPr>
          <p:cNvPr id="3" name="Content Placeholder 2"/>
          <p:cNvSpPr>
            <a:spLocks noGrp="1"/>
          </p:cNvSpPr>
          <p:nvPr>
            <p:ph idx="1"/>
          </p:nvPr>
        </p:nvSpPr>
        <p:spPr/>
        <p:txBody>
          <a:bodyPr>
            <a:normAutofit fontScale="77500" lnSpcReduction="20000"/>
          </a:bodyPr>
          <a:lstStyle/>
          <a:p>
            <a:pPr lvl="0"/>
            <a:r>
              <a:rPr lang="en-US" dirty="0" smtClean="0"/>
              <a:t>Steps to create a new processor file:</a:t>
            </a:r>
          </a:p>
          <a:p>
            <a:pPr lvl="1"/>
            <a:r>
              <a:rPr lang="en-US" dirty="0" smtClean="0"/>
              <a:t>In the “bomber.txt” file in Wizard, add the following line “</a:t>
            </a:r>
            <a:r>
              <a:rPr lang="en-US" dirty="0" err="1" smtClean="0"/>
              <a:t>include_once</a:t>
            </a:r>
            <a:r>
              <a:rPr lang="en-US" dirty="0" smtClean="0"/>
              <a:t> processors/bomber_weapon_release.txt”</a:t>
            </a:r>
          </a:p>
          <a:p>
            <a:pPr lvl="1"/>
            <a:r>
              <a:rPr lang="en-US" dirty="0" smtClean="0"/>
              <a:t>Create and open the new file</a:t>
            </a:r>
          </a:p>
          <a:p>
            <a:pPr lvl="0"/>
            <a:endParaRPr lang="en-US" dirty="0" smtClean="0"/>
          </a:p>
          <a:p>
            <a:pPr lvl="0"/>
            <a:endParaRPr lang="en-US" dirty="0" smtClean="0"/>
          </a:p>
          <a:p>
            <a:pPr lvl="0"/>
            <a:endParaRPr lang="en-US" dirty="0" smtClean="0"/>
          </a:p>
          <a:p>
            <a:pPr lvl="0"/>
            <a:r>
              <a:rPr lang="en-US" dirty="0" smtClean="0"/>
              <a:t>Type: WSF_SCRIPT_PROCESSOR</a:t>
            </a:r>
          </a:p>
          <a:p>
            <a:pPr lvl="0"/>
            <a:r>
              <a:rPr lang="en-US" dirty="0" smtClean="0"/>
              <a:t>Name: BOMBER_WEAPON_RELEASE</a:t>
            </a:r>
          </a:p>
          <a:p>
            <a:pPr lvl="0"/>
            <a:r>
              <a:rPr lang="en-US" dirty="0" smtClean="0"/>
              <a:t>Contains four blocks</a:t>
            </a:r>
          </a:p>
          <a:p>
            <a:pPr lvl="1"/>
            <a:r>
              <a:rPr lang="en-US" dirty="0" smtClean="0"/>
              <a:t>Variables</a:t>
            </a:r>
          </a:p>
          <a:p>
            <a:pPr lvl="1"/>
            <a:r>
              <a:rPr lang="en-US" dirty="0" smtClean="0"/>
              <a:t>Initialize2</a:t>
            </a:r>
          </a:p>
          <a:p>
            <a:pPr lvl="1"/>
            <a:r>
              <a:rPr lang="en-US" dirty="0" smtClean="0"/>
              <a:t>Script</a:t>
            </a:r>
          </a:p>
          <a:p>
            <a:pPr lvl="1"/>
            <a:r>
              <a:rPr lang="en-US" dirty="0" smtClean="0"/>
              <a:t>On update</a:t>
            </a:r>
          </a:p>
          <a:p>
            <a:endParaRPr lang="en-US" dirty="0" smtClean="0"/>
          </a:p>
          <a:p>
            <a:endParaRPr lang="en-US" dirty="0"/>
          </a:p>
        </p:txBody>
      </p:sp>
      <p:pic>
        <p:nvPicPr>
          <p:cNvPr id="4" name="Picture 3"/>
          <p:cNvPicPr>
            <a:picLocks noChangeAspect="1"/>
          </p:cNvPicPr>
          <p:nvPr/>
        </p:nvPicPr>
        <p:blipFill>
          <a:blip r:embed="rId3"/>
          <a:stretch>
            <a:fillRect/>
          </a:stretch>
        </p:blipFill>
        <p:spPr>
          <a:xfrm>
            <a:off x="4073630" y="2717586"/>
            <a:ext cx="4433888" cy="1145598"/>
          </a:xfrm>
          <a:prstGeom prst="rect">
            <a:avLst/>
          </a:prstGeom>
          <a:ln>
            <a:solidFill>
              <a:schemeClr val="tx1"/>
            </a:solidFill>
          </a:ln>
        </p:spPr>
      </p:pic>
      <p:sp>
        <p:nvSpPr>
          <p:cNvPr id="5" name="Rectangle 7"/>
          <p:cNvSpPr>
            <a:spLocks noChangeArrowheads="1"/>
          </p:cNvSpPr>
          <p:nvPr/>
        </p:nvSpPr>
        <p:spPr bwMode="auto">
          <a:xfrm>
            <a:off x="4521740" y="3352800"/>
            <a:ext cx="3886200" cy="292768"/>
          </a:xfrm>
          <a:prstGeom prst="rect">
            <a:avLst/>
          </a:prstGeom>
          <a:noFill/>
          <a:ln w="25400" algn="ctr">
            <a:solidFill>
              <a:srgbClr val="FF0000"/>
            </a:solidFill>
            <a:miter lim="800000"/>
            <a:headEnd/>
            <a:tailEnd/>
          </a:ln>
          <a:effectLst/>
        </p:spPr>
        <p:txBody>
          <a:bodyPr wrap="none" anchor="ctr"/>
          <a:lstStyle/>
          <a:p>
            <a:endParaRPr lang="en-US"/>
          </a:p>
        </p:txBody>
      </p:sp>
      <p:pic>
        <p:nvPicPr>
          <p:cNvPr id="6" name="Picture 5"/>
          <p:cNvPicPr>
            <a:picLocks noChangeAspect="1"/>
          </p:cNvPicPr>
          <p:nvPr/>
        </p:nvPicPr>
        <p:blipFill rotWithShape="1">
          <a:blip r:embed="rId4"/>
          <a:srcRect t="20714"/>
          <a:stretch/>
        </p:blipFill>
        <p:spPr>
          <a:xfrm>
            <a:off x="3733800" y="5181600"/>
            <a:ext cx="4775339" cy="838200"/>
          </a:xfrm>
          <a:prstGeom prst="rect">
            <a:avLst/>
          </a:prstGeom>
          <a:ln>
            <a:solidFill>
              <a:schemeClr val="tx1"/>
            </a:solidFill>
          </a:ln>
        </p:spPr>
      </p:pic>
      <p:sp>
        <p:nvSpPr>
          <p:cNvPr id="10" name="Rectangle 9"/>
          <p:cNvSpPr/>
          <p:nvPr/>
        </p:nvSpPr>
        <p:spPr>
          <a:xfrm>
            <a:off x="5474953" y="2379032"/>
            <a:ext cx="1979773" cy="338554"/>
          </a:xfrm>
          <a:prstGeom prst="rect">
            <a:avLst/>
          </a:prstGeom>
        </p:spPr>
        <p:txBody>
          <a:bodyPr wrap="none">
            <a:spAutoFit/>
          </a:bodyPr>
          <a:lstStyle/>
          <a:p>
            <a:r>
              <a:rPr lang="en-US" sz="1600" dirty="0"/>
              <a:t>platforms/bomber.txt</a:t>
            </a:r>
          </a:p>
        </p:txBody>
      </p:sp>
      <p:sp>
        <p:nvSpPr>
          <p:cNvPr id="8" name="Rectangle 7"/>
          <p:cNvSpPr/>
          <p:nvPr/>
        </p:nvSpPr>
        <p:spPr>
          <a:xfrm>
            <a:off x="4338352" y="4843046"/>
            <a:ext cx="3566233" cy="338554"/>
          </a:xfrm>
          <a:prstGeom prst="rect">
            <a:avLst/>
          </a:prstGeom>
        </p:spPr>
        <p:txBody>
          <a:bodyPr wrap="none">
            <a:spAutoFit/>
          </a:bodyPr>
          <a:lstStyle/>
          <a:p>
            <a:r>
              <a:rPr lang="en-US" sz="1600" dirty="0"/>
              <a:t>p</a:t>
            </a:r>
            <a:r>
              <a:rPr lang="en-US" sz="1600" dirty="0" smtClean="0"/>
              <a:t>rocessors/bomber_weapon_release.txt</a:t>
            </a:r>
            <a:endParaRPr lang="en-US" sz="1600" dirty="0"/>
          </a:p>
        </p:txBody>
      </p:sp>
      <p:sp>
        <p:nvSpPr>
          <p:cNvPr id="7" name="Rectangle 6"/>
          <p:cNvSpPr/>
          <p:nvPr/>
        </p:nvSpPr>
        <p:spPr>
          <a:xfrm>
            <a:off x="4073630" y="5181600"/>
            <a:ext cx="4334310" cy="533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10" grpId="0"/>
      <p:bldP spid="8" grpId="0"/>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00B050"/>
                </a:solidFill>
              </a:rPr>
              <a:t>Exercise: Script Variables</a:t>
            </a:r>
            <a:endParaRPr lang="en-US" dirty="0">
              <a:solidFill>
                <a:srgbClr val="00B050"/>
              </a:solidFill>
            </a:endParaRPr>
          </a:p>
        </p:txBody>
      </p:sp>
      <p:sp>
        <p:nvSpPr>
          <p:cNvPr id="3" name="Content Placeholder 2"/>
          <p:cNvSpPr>
            <a:spLocks noGrp="1"/>
          </p:cNvSpPr>
          <p:nvPr>
            <p:ph idx="1"/>
          </p:nvPr>
        </p:nvSpPr>
        <p:spPr/>
        <p:txBody>
          <a:bodyPr/>
          <a:lstStyle/>
          <a:p>
            <a:pPr lvl="0"/>
            <a:r>
              <a:rPr lang="en-US" dirty="0" smtClean="0"/>
              <a:t>Add </a:t>
            </a:r>
            <a:r>
              <a:rPr lang="en-US" dirty="0" err="1" smtClean="0"/>
              <a:t>script_variables</a:t>
            </a:r>
            <a:r>
              <a:rPr lang="en-US" dirty="0" smtClean="0"/>
              <a:t> block with:</a:t>
            </a:r>
          </a:p>
          <a:p>
            <a:pPr lvl="1"/>
            <a:r>
              <a:rPr lang="en-US" dirty="0" smtClean="0"/>
              <a:t>string named </a:t>
            </a:r>
            <a:r>
              <a:rPr lang="en-US" dirty="0" err="1" smtClean="0">
                <a:solidFill>
                  <a:srgbClr val="FF0000"/>
                </a:solidFill>
              </a:rPr>
              <a:t>weaponName</a:t>
            </a:r>
            <a:r>
              <a:rPr lang="en-US" dirty="0" smtClean="0"/>
              <a:t> </a:t>
            </a:r>
          </a:p>
          <a:p>
            <a:pPr lvl="2"/>
            <a:r>
              <a:rPr lang="en-US" dirty="0" smtClean="0"/>
              <a:t>Value: </a:t>
            </a:r>
            <a:r>
              <a:rPr lang="en-US" dirty="0" smtClean="0">
                <a:solidFill>
                  <a:srgbClr val="FF0000"/>
                </a:solidFill>
              </a:rPr>
              <a:t>“red_gps_bomb_1”</a:t>
            </a:r>
          </a:p>
          <a:p>
            <a:pPr lvl="1"/>
            <a:r>
              <a:rPr lang="en-US" dirty="0" smtClean="0"/>
              <a:t>string </a:t>
            </a:r>
            <a:r>
              <a:rPr lang="en-US" dirty="0"/>
              <a:t>named </a:t>
            </a:r>
            <a:r>
              <a:rPr lang="en-US" dirty="0" err="1">
                <a:solidFill>
                  <a:srgbClr val="FF0000"/>
                </a:solidFill>
              </a:rPr>
              <a:t>LARmeters</a:t>
            </a:r>
            <a:r>
              <a:rPr lang="en-US" dirty="0"/>
              <a:t> </a:t>
            </a:r>
          </a:p>
          <a:p>
            <a:pPr lvl="2"/>
            <a:r>
              <a:rPr lang="en-US" dirty="0"/>
              <a:t>Value: </a:t>
            </a:r>
            <a:r>
              <a:rPr lang="en-US" dirty="0">
                <a:solidFill>
                  <a:srgbClr val="FF0000"/>
                </a:solidFill>
              </a:rPr>
              <a:t>“</a:t>
            </a:r>
            <a:r>
              <a:rPr lang="en-US" dirty="0" err="1">
                <a:solidFill>
                  <a:srgbClr val="FF0000"/>
                </a:solidFill>
              </a:rPr>
              <a:t>lar_meters</a:t>
            </a:r>
            <a:r>
              <a:rPr lang="en-US" dirty="0" smtClean="0">
                <a:solidFill>
                  <a:srgbClr val="FF0000"/>
                </a:solidFill>
              </a:rPr>
              <a:t>”</a:t>
            </a:r>
          </a:p>
          <a:p>
            <a:pPr lvl="1"/>
            <a:r>
              <a:rPr lang="en-US" dirty="0" smtClean="0"/>
              <a:t>array of </a:t>
            </a:r>
            <a:r>
              <a:rPr lang="en-US" dirty="0" err="1" smtClean="0"/>
              <a:t>booleans</a:t>
            </a:r>
            <a:r>
              <a:rPr lang="en-US" dirty="0" smtClean="0"/>
              <a:t> named </a:t>
            </a:r>
            <a:r>
              <a:rPr lang="en-US" dirty="0" err="1" smtClean="0">
                <a:solidFill>
                  <a:srgbClr val="FF0000"/>
                </a:solidFill>
              </a:rPr>
              <a:t>tgt_engaged</a:t>
            </a:r>
            <a:r>
              <a:rPr lang="en-US" dirty="0" smtClean="0"/>
              <a:t> </a:t>
            </a:r>
          </a:p>
          <a:p>
            <a:pPr lvl="2"/>
            <a:r>
              <a:rPr lang="en-US" dirty="0" smtClean="0"/>
              <a:t>initialize with the default constructor (must call explicitly!)</a:t>
            </a:r>
          </a:p>
          <a:p>
            <a:endParaRPr lang="en-US" dirty="0"/>
          </a:p>
        </p:txBody>
      </p:sp>
      <p:sp>
        <p:nvSpPr>
          <p:cNvPr id="4" name="Rectangle 3"/>
          <p:cNvSpPr/>
          <p:nvPr/>
        </p:nvSpPr>
        <p:spPr>
          <a:xfrm>
            <a:off x="2577383" y="1154668"/>
            <a:ext cx="3989234" cy="369332"/>
          </a:xfrm>
          <a:prstGeom prst="rect">
            <a:avLst/>
          </a:prstGeom>
        </p:spPr>
        <p:txBody>
          <a:bodyPr wrap="none">
            <a:spAutoFit/>
          </a:bodyPr>
          <a:lstStyle/>
          <a:p>
            <a:r>
              <a:rPr lang="en-US" dirty="0"/>
              <a:t>processors/bomber_weapon_release.txt</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28699" y="2471971"/>
            <a:ext cx="7086600" cy="2837355"/>
          </a:xfrm>
          <a:prstGeom prst="rect">
            <a:avLst/>
          </a:prstGeom>
          <a:ln>
            <a:solidFill>
              <a:schemeClr val="tx1"/>
            </a:solidFill>
          </a:ln>
        </p:spPr>
      </p:pic>
      <p:sp>
        <p:nvSpPr>
          <p:cNvPr id="2" name="Title 1"/>
          <p:cNvSpPr>
            <a:spLocks noGrp="1"/>
          </p:cNvSpPr>
          <p:nvPr>
            <p:ph type="title"/>
          </p:nvPr>
        </p:nvSpPr>
        <p:spPr/>
        <p:txBody>
          <a:bodyPr/>
          <a:lstStyle/>
          <a:p>
            <a:r>
              <a:rPr lang="en-US" dirty="0" smtClean="0">
                <a:solidFill>
                  <a:srgbClr val="00B050"/>
                </a:solidFill>
              </a:rPr>
              <a:t>Solution: Script Variables</a:t>
            </a:r>
            <a:endParaRPr lang="en-US" dirty="0">
              <a:solidFill>
                <a:srgbClr val="00B050"/>
              </a:solidFill>
            </a:endParaRPr>
          </a:p>
        </p:txBody>
      </p:sp>
      <p:sp>
        <p:nvSpPr>
          <p:cNvPr id="3" name="Content Placeholder 2"/>
          <p:cNvSpPr>
            <a:spLocks noGrp="1"/>
          </p:cNvSpPr>
          <p:nvPr>
            <p:ph idx="1"/>
          </p:nvPr>
        </p:nvSpPr>
        <p:spPr>
          <a:xfrm>
            <a:off x="457200" y="1202461"/>
            <a:ext cx="8229600" cy="4525963"/>
          </a:xfrm>
        </p:spPr>
        <p:txBody>
          <a:bodyPr/>
          <a:lstStyle/>
          <a:p>
            <a:pPr lvl="0"/>
            <a:r>
              <a:rPr lang="en-US" dirty="0" smtClean="0"/>
              <a:t>Variables “global” to the processor</a:t>
            </a:r>
          </a:p>
        </p:txBody>
      </p:sp>
      <p:sp>
        <p:nvSpPr>
          <p:cNvPr id="6" name="Rectangle 5"/>
          <p:cNvSpPr/>
          <p:nvPr/>
        </p:nvSpPr>
        <p:spPr>
          <a:xfrm>
            <a:off x="1905000" y="3124201"/>
            <a:ext cx="5638800" cy="16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577382" y="2040046"/>
            <a:ext cx="3989234" cy="369332"/>
          </a:xfrm>
          <a:prstGeom prst="rect">
            <a:avLst/>
          </a:prstGeom>
        </p:spPr>
        <p:txBody>
          <a:bodyPr wrap="none">
            <a:spAutoFit/>
          </a:bodyPr>
          <a:lstStyle/>
          <a:p>
            <a:r>
              <a:rPr lang="en-US" dirty="0"/>
              <a:t>processors/bomber_weapon_release.txt</a:t>
            </a:r>
          </a:p>
        </p:txBody>
      </p:sp>
    </p:spTree>
    <p:extLst>
      <p:ext uri="{BB962C8B-B14F-4D97-AF65-F5344CB8AC3E}">
        <p14:creationId xmlns:p14="http://schemas.microsoft.com/office/powerpoint/2010/main" val="3208923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533399" y="3352799"/>
            <a:ext cx="8077200" cy="2605181"/>
          </a:xfrm>
          <a:prstGeom prst="rect">
            <a:avLst/>
          </a:prstGeom>
          <a:ln>
            <a:solidFill>
              <a:schemeClr val="tx1"/>
            </a:solidFill>
          </a:ln>
        </p:spPr>
      </p:pic>
      <p:sp>
        <p:nvSpPr>
          <p:cNvPr id="2" name="Title 1"/>
          <p:cNvSpPr>
            <a:spLocks noGrp="1"/>
          </p:cNvSpPr>
          <p:nvPr>
            <p:ph type="title"/>
          </p:nvPr>
        </p:nvSpPr>
        <p:spPr/>
        <p:txBody>
          <a:bodyPr/>
          <a:lstStyle/>
          <a:p>
            <a:r>
              <a:rPr lang="en-US" dirty="0" smtClean="0"/>
              <a:t>on_initialize2</a:t>
            </a:r>
            <a:endParaRPr lang="en-US" dirty="0"/>
          </a:p>
        </p:txBody>
      </p:sp>
      <p:sp>
        <p:nvSpPr>
          <p:cNvPr id="3" name="Content Placeholder 2"/>
          <p:cNvSpPr>
            <a:spLocks noGrp="1"/>
          </p:cNvSpPr>
          <p:nvPr>
            <p:ph idx="1"/>
          </p:nvPr>
        </p:nvSpPr>
        <p:spPr/>
        <p:txBody>
          <a:bodyPr/>
          <a:lstStyle/>
          <a:p>
            <a:pPr lvl="0"/>
            <a:r>
              <a:rPr lang="en-US" dirty="0" smtClean="0"/>
              <a:t>Initializes “target engagement” array</a:t>
            </a:r>
          </a:p>
          <a:p>
            <a:pPr lvl="1"/>
            <a:r>
              <a:rPr lang="en-US" dirty="0" smtClean="0"/>
              <a:t>Sets “false” for each track</a:t>
            </a:r>
          </a:p>
          <a:p>
            <a:pPr lvl="1"/>
            <a:r>
              <a:rPr lang="en-US" dirty="0" smtClean="0"/>
              <a:t>Used “initialize2” to ensure that tracks were set up </a:t>
            </a:r>
          </a:p>
          <a:p>
            <a:endParaRPr lang="en-US" dirty="0"/>
          </a:p>
        </p:txBody>
      </p:sp>
      <p:sp>
        <p:nvSpPr>
          <p:cNvPr id="6" name="Rectangle 5"/>
          <p:cNvSpPr/>
          <p:nvPr/>
        </p:nvSpPr>
        <p:spPr>
          <a:xfrm>
            <a:off x="1228463" y="3984673"/>
            <a:ext cx="7305937" cy="1371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577382" y="2983467"/>
            <a:ext cx="3989234" cy="369332"/>
          </a:xfrm>
          <a:prstGeom prst="rect">
            <a:avLst/>
          </a:prstGeom>
        </p:spPr>
        <p:txBody>
          <a:bodyPr wrap="none">
            <a:spAutoFit/>
          </a:bodyPr>
          <a:lstStyle/>
          <a:p>
            <a:r>
              <a:rPr lang="en-US" dirty="0"/>
              <a:t>processors/bomber_weapon_release.txt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Script </a:t>
            </a:r>
            <a:r>
              <a:rPr lang="en-US" i="1" dirty="0" err="1" smtClean="0"/>
              <a:t>fireWeapon</a:t>
            </a:r>
            <a:r>
              <a:rPr lang="en-US" dirty="0" smtClean="0"/>
              <a:t> </a:t>
            </a:r>
            <a:endParaRPr lang="en-US" dirty="0"/>
          </a:p>
        </p:txBody>
      </p:sp>
      <p:sp>
        <p:nvSpPr>
          <p:cNvPr id="3" name="Content Placeholder 2"/>
          <p:cNvSpPr>
            <a:spLocks noGrp="1"/>
          </p:cNvSpPr>
          <p:nvPr>
            <p:ph idx="1"/>
          </p:nvPr>
        </p:nvSpPr>
        <p:spPr/>
        <p:txBody>
          <a:bodyPr/>
          <a:lstStyle/>
          <a:p>
            <a:pPr lvl="0"/>
            <a:r>
              <a:rPr lang="en-US" smtClean="0"/>
              <a:t>Fires a weapon</a:t>
            </a:r>
          </a:p>
          <a:p>
            <a:pPr lvl="1"/>
            <a:r>
              <a:rPr lang="en-US" smtClean="0"/>
              <a:t>Confirms weapon valid, range to target</a:t>
            </a:r>
          </a:p>
          <a:p>
            <a:pPr lvl="1"/>
            <a:r>
              <a:rPr lang="en-US" smtClean="0"/>
              <a:t>Returns status of firing attempt</a:t>
            </a: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349498" y="1828800"/>
            <a:ext cx="8445003" cy="3962400"/>
          </a:xfrm>
          <a:prstGeom prst="rect">
            <a:avLst/>
          </a:prstGeom>
          <a:ln>
            <a:solidFill>
              <a:schemeClr val="tx1"/>
            </a:solidFill>
          </a:ln>
        </p:spPr>
      </p:pic>
      <p:sp>
        <p:nvSpPr>
          <p:cNvPr id="2" name="Title 1"/>
          <p:cNvSpPr>
            <a:spLocks noGrp="1"/>
          </p:cNvSpPr>
          <p:nvPr>
            <p:ph type="title"/>
          </p:nvPr>
        </p:nvSpPr>
        <p:spPr/>
        <p:txBody>
          <a:bodyPr/>
          <a:lstStyle/>
          <a:p>
            <a:r>
              <a:rPr lang="en-US" dirty="0" smtClean="0"/>
              <a:t>Script </a:t>
            </a:r>
            <a:r>
              <a:rPr lang="en-US" i="1" dirty="0" err="1" smtClean="0"/>
              <a:t>fireWeapon</a:t>
            </a:r>
            <a:r>
              <a:rPr lang="en-US" dirty="0" smtClean="0"/>
              <a:t> </a:t>
            </a:r>
            <a:endParaRPr lang="en-US" dirty="0"/>
          </a:p>
        </p:txBody>
      </p:sp>
      <p:sp>
        <p:nvSpPr>
          <p:cNvPr id="4" name="Rectangle 3"/>
          <p:cNvSpPr/>
          <p:nvPr/>
        </p:nvSpPr>
        <p:spPr>
          <a:xfrm>
            <a:off x="914400" y="1943100"/>
            <a:ext cx="7956300" cy="3733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577383" y="1339334"/>
            <a:ext cx="3989234" cy="369332"/>
          </a:xfrm>
          <a:prstGeom prst="rect">
            <a:avLst/>
          </a:prstGeom>
        </p:spPr>
        <p:txBody>
          <a:bodyPr wrap="none">
            <a:spAutoFit/>
          </a:bodyPr>
          <a:lstStyle/>
          <a:p>
            <a:r>
              <a:rPr lang="en-US" dirty="0"/>
              <a:t>processors/bomber_weapon_release.txt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214116" y="4532459"/>
            <a:ext cx="6715767" cy="1537661"/>
          </a:xfrm>
          <a:prstGeom prst="rect">
            <a:avLst/>
          </a:prstGeom>
          <a:ln>
            <a:solidFill>
              <a:schemeClr val="tx1"/>
            </a:solidFill>
          </a:ln>
        </p:spPr>
      </p:pic>
      <p:sp>
        <p:nvSpPr>
          <p:cNvPr id="2" name="Title 1"/>
          <p:cNvSpPr>
            <a:spLocks noGrp="1"/>
          </p:cNvSpPr>
          <p:nvPr>
            <p:ph type="title"/>
          </p:nvPr>
        </p:nvSpPr>
        <p:spPr/>
        <p:txBody>
          <a:bodyPr/>
          <a:lstStyle/>
          <a:p>
            <a:r>
              <a:rPr lang="en-US" dirty="0" smtClean="0">
                <a:solidFill>
                  <a:srgbClr val="00B050"/>
                </a:solidFill>
              </a:rPr>
              <a:t>Exercise: </a:t>
            </a:r>
            <a:r>
              <a:rPr lang="en-US" i="1" dirty="0" err="1" smtClean="0">
                <a:solidFill>
                  <a:srgbClr val="00B050"/>
                </a:solidFill>
              </a:rPr>
              <a:t>fireWeapon</a:t>
            </a:r>
            <a:r>
              <a:rPr lang="en-US" dirty="0" smtClean="0">
                <a:solidFill>
                  <a:srgbClr val="00B050"/>
                </a:solidFill>
              </a:rPr>
              <a:t> Output</a:t>
            </a:r>
            <a:endParaRPr lang="en-US" dirty="0">
              <a:solidFill>
                <a:srgbClr val="00B050"/>
              </a:solidFill>
            </a:endParaRPr>
          </a:p>
        </p:txBody>
      </p:sp>
      <p:sp>
        <p:nvSpPr>
          <p:cNvPr id="6" name="Content Placeholder 2"/>
          <p:cNvSpPr>
            <a:spLocks noGrp="1"/>
          </p:cNvSpPr>
          <p:nvPr>
            <p:ph idx="1"/>
          </p:nvPr>
        </p:nvSpPr>
        <p:spPr/>
        <p:txBody>
          <a:bodyPr/>
          <a:lstStyle/>
          <a:p>
            <a:pPr lvl="0"/>
            <a:r>
              <a:rPr lang="en-US" dirty="0" smtClean="0"/>
              <a:t>Add </a:t>
            </a:r>
            <a:r>
              <a:rPr lang="en-US" dirty="0" smtClean="0">
                <a:solidFill>
                  <a:srgbClr val="FF0000"/>
                </a:solidFill>
              </a:rPr>
              <a:t>if</a:t>
            </a:r>
            <a:r>
              <a:rPr lang="en-US" dirty="0" smtClean="0"/>
              <a:t> statement</a:t>
            </a:r>
          </a:p>
          <a:p>
            <a:pPr lvl="1"/>
            <a:r>
              <a:rPr lang="en-US" dirty="0" smtClean="0"/>
              <a:t>Condition: </a:t>
            </a:r>
            <a:r>
              <a:rPr lang="en-US" dirty="0" smtClean="0">
                <a:solidFill>
                  <a:srgbClr val="FF0000"/>
                </a:solidFill>
              </a:rPr>
              <a:t>shot</a:t>
            </a:r>
            <a:r>
              <a:rPr lang="en-US" dirty="0" smtClean="0"/>
              <a:t> (true/false)</a:t>
            </a:r>
          </a:p>
          <a:p>
            <a:pPr lvl="1"/>
            <a:r>
              <a:rPr lang="en-US" dirty="0" smtClean="0"/>
              <a:t>Print to output: </a:t>
            </a:r>
          </a:p>
          <a:p>
            <a:pPr lvl="2"/>
            <a:r>
              <a:rPr lang="en-US" dirty="0" smtClean="0"/>
              <a:t>Name of firing platform (current platform)</a:t>
            </a:r>
          </a:p>
          <a:p>
            <a:pPr lvl="2"/>
            <a:r>
              <a:rPr lang="en-US" dirty="0" smtClean="0"/>
              <a:t>Name of weapon fired</a:t>
            </a:r>
          </a:p>
          <a:p>
            <a:pPr lvl="2"/>
            <a:r>
              <a:rPr lang="en-US" dirty="0" smtClean="0"/>
              <a:t>Desired Target</a:t>
            </a:r>
          </a:p>
          <a:p>
            <a:pPr lvl="2"/>
            <a:r>
              <a:rPr lang="en-US" dirty="0" smtClean="0"/>
              <a:t>Current Time</a:t>
            </a:r>
          </a:p>
          <a:p>
            <a:endParaRPr lang="en-US" dirty="0"/>
          </a:p>
        </p:txBody>
      </p:sp>
      <p:sp>
        <p:nvSpPr>
          <p:cNvPr id="7" name="Left Arrow 6"/>
          <p:cNvSpPr/>
          <p:nvPr/>
        </p:nvSpPr>
        <p:spPr>
          <a:xfrm rot="10800000">
            <a:off x="1066800" y="5301289"/>
            <a:ext cx="1600200" cy="338138"/>
          </a:xfrm>
          <a:prstGeom prst="leftArrow">
            <a:avLst>
              <a:gd name="adj1" fmla="val 50000"/>
              <a:gd name="adj2" fmla="val 84159"/>
            </a:avLst>
          </a:prstGeom>
          <a:solidFill>
            <a:srgbClr val="FF000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2577383" y="1143000"/>
            <a:ext cx="3989234" cy="369332"/>
          </a:xfrm>
          <a:prstGeom prst="rect">
            <a:avLst/>
          </a:prstGeom>
        </p:spPr>
        <p:txBody>
          <a:bodyPr wrap="none">
            <a:spAutoFit/>
          </a:bodyPr>
          <a:lstStyle/>
          <a:p>
            <a:r>
              <a:rPr lang="en-US" dirty="0"/>
              <a:t>processors/bomber_weapon_release.txt</a:t>
            </a:r>
          </a:p>
        </p:txBody>
      </p:sp>
    </p:spTree>
    <p:extLst>
      <p:ext uri="{BB962C8B-B14F-4D97-AF65-F5344CB8AC3E}">
        <p14:creationId xmlns:p14="http://schemas.microsoft.com/office/powerpoint/2010/main" val="2619980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676236" y="2000250"/>
            <a:ext cx="7791527" cy="3124200"/>
          </a:xfrm>
          <a:prstGeom prst="rect">
            <a:avLst/>
          </a:prstGeom>
          <a:ln>
            <a:solidFill>
              <a:schemeClr val="tx1"/>
            </a:solidFill>
          </a:ln>
        </p:spPr>
      </p:pic>
      <p:sp>
        <p:nvSpPr>
          <p:cNvPr id="2" name="Title 1"/>
          <p:cNvSpPr>
            <a:spLocks noGrp="1"/>
          </p:cNvSpPr>
          <p:nvPr>
            <p:ph type="title"/>
          </p:nvPr>
        </p:nvSpPr>
        <p:spPr/>
        <p:txBody>
          <a:bodyPr/>
          <a:lstStyle/>
          <a:p>
            <a:r>
              <a:rPr lang="en-US" dirty="0" smtClean="0">
                <a:solidFill>
                  <a:srgbClr val="00B050"/>
                </a:solidFill>
              </a:rPr>
              <a:t>Solution: </a:t>
            </a:r>
            <a:r>
              <a:rPr lang="en-US" i="1" dirty="0" err="1" smtClean="0">
                <a:solidFill>
                  <a:srgbClr val="00B050"/>
                </a:solidFill>
              </a:rPr>
              <a:t>fireWeapon</a:t>
            </a:r>
            <a:r>
              <a:rPr lang="en-US" dirty="0" smtClean="0">
                <a:solidFill>
                  <a:srgbClr val="00B050"/>
                </a:solidFill>
              </a:rPr>
              <a:t> Output</a:t>
            </a:r>
            <a:endParaRPr lang="en-US" dirty="0">
              <a:solidFill>
                <a:srgbClr val="00B050"/>
              </a:solidFill>
            </a:endParaRPr>
          </a:p>
        </p:txBody>
      </p:sp>
      <p:sp>
        <p:nvSpPr>
          <p:cNvPr id="7" name="Rectangle 6"/>
          <p:cNvSpPr/>
          <p:nvPr/>
        </p:nvSpPr>
        <p:spPr>
          <a:xfrm>
            <a:off x="1676400" y="2895600"/>
            <a:ext cx="6629400" cy="152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2577383" y="1548884"/>
            <a:ext cx="3989234" cy="369332"/>
          </a:xfrm>
          <a:prstGeom prst="rect">
            <a:avLst/>
          </a:prstGeom>
        </p:spPr>
        <p:txBody>
          <a:bodyPr wrap="none">
            <a:spAutoFit/>
          </a:bodyPr>
          <a:lstStyle/>
          <a:p>
            <a:r>
              <a:rPr lang="en-US" dirty="0"/>
              <a:t>processors/bomber_weapon_release.txt</a:t>
            </a:r>
          </a:p>
        </p:txBody>
      </p:sp>
    </p:spTree>
    <p:extLst>
      <p:ext uri="{BB962C8B-B14F-4D97-AF65-F5344CB8AC3E}">
        <p14:creationId xmlns:p14="http://schemas.microsoft.com/office/powerpoint/2010/main" val="147221746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On Update Block</a:t>
            </a:r>
            <a:endParaRPr lang="en-US" dirty="0"/>
          </a:p>
        </p:txBody>
      </p:sp>
      <p:sp>
        <p:nvSpPr>
          <p:cNvPr id="3" name="Content Placeholder 2"/>
          <p:cNvSpPr>
            <a:spLocks noGrp="1"/>
          </p:cNvSpPr>
          <p:nvPr>
            <p:ph idx="1"/>
          </p:nvPr>
        </p:nvSpPr>
        <p:spPr/>
        <p:txBody>
          <a:bodyPr/>
          <a:lstStyle/>
          <a:p>
            <a:pPr lvl="0"/>
            <a:r>
              <a:rPr lang="en-US" dirty="0" smtClean="0"/>
              <a:t>Processes every 3 seconds</a:t>
            </a:r>
          </a:p>
          <a:p>
            <a:pPr lvl="0"/>
            <a:r>
              <a:rPr lang="en-US" dirty="0" smtClean="0"/>
              <a:t>Loops through all of the current tracks</a:t>
            </a:r>
          </a:p>
          <a:p>
            <a:pPr lvl="0"/>
            <a:r>
              <a:rPr lang="en-US" dirty="0" smtClean="0"/>
              <a:t>Confirms target not already engaged</a:t>
            </a:r>
          </a:p>
          <a:p>
            <a:pPr lvl="0"/>
            <a:r>
              <a:rPr lang="en-US" dirty="0" smtClean="0"/>
              <a:t>Tries to fire weapon</a:t>
            </a:r>
          </a:p>
          <a:p>
            <a:r>
              <a:rPr lang="en-US" dirty="0" smtClean="0"/>
              <a:t>Records that target is engaged</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319419" y="2025116"/>
            <a:ext cx="8505161" cy="3949657"/>
          </a:xfrm>
          <a:prstGeom prst="rect">
            <a:avLst/>
          </a:prstGeom>
          <a:ln>
            <a:solidFill>
              <a:schemeClr val="tx1"/>
            </a:solidFill>
          </a:ln>
        </p:spPr>
      </p:pic>
      <p:sp>
        <p:nvSpPr>
          <p:cNvPr id="2" name="Title 1"/>
          <p:cNvSpPr>
            <a:spLocks noGrp="1"/>
          </p:cNvSpPr>
          <p:nvPr>
            <p:ph type="title"/>
          </p:nvPr>
        </p:nvSpPr>
        <p:spPr/>
        <p:txBody>
          <a:bodyPr/>
          <a:lstStyle/>
          <a:p>
            <a:r>
              <a:rPr lang="en-US" dirty="0" smtClean="0"/>
              <a:t>On Update Block Script </a:t>
            </a:r>
            <a:endParaRPr lang="en-US" dirty="0"/>
          </a:p>
        </p:txBody>
      </p:sp>
      <p:sp>
        <p:nvSpPr>
          <p:cNvPr id="3" name="Rectangle 2"/>
          <p:cNvSpPr/>
          <p:nvPr/>
        </p:nvSpPr>
        <p:spPr>
          <a:xfrm>
            <a:off x="1066800" y="2133600"/>
            <a:ext cx="7696200" cy="3276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577382" y="1558636"/>
            <a:ext cx="3989234" cy="369332"/>
          </a:xfrm>
          <a:prstGeom prst="rect">
            <a:avLst/>
          </a:prstGeom>
        </p:spPr>
        <p:txBody>
          <a:bodyPr wrap="none">
            <a:spAutoFit/>
          </a:bodyPr>
          <a:lstStyle/>
          <a:p>
            <a:r>
              <a:rPr lang="en-US" dirty="0"/>
              <a:t>processors/bomber_weapon_release.txt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r>
              <a:rPr lang="en-US" smtClean="0"/>
              <a:t>Overview</a:t>
            </a:r>
          </a:p>
        </p:txBody>
      </p:sp>
      <p:sp>
        <p:nvSpPr>
          <p:cNvPr id="23554" name="Content Placeholder 2"/>
          <p:cNvSpPr>
            <a:spLocks noGrp="1"/>
          </p:cNvSpPr>
          <p:nvPr>
            <p:ph idx="1"/>
          </p:nvPr>
        </p:nvSpPr>
        <p:spPr/>
        <p:txBody>
          <a:bodyPr>
            <a:normAutofit fontScale="85000" lnSpcReduction="20000"/>
          </a:bodyPr>
          <a:lstStyle/>
          <a:p>
            <a:r>
              <a:rPr lang="en-US" dirty="0" smtClean="0"/>
              <a:t>Users can execute complex instructions based upon simulation events.</a:t>
            </a:r>
          </a:p>
          <a:p>
            <a:r>
              <a:rPr lang="en-US" dirty="0" smtClean="0"/>
              <a:t>Similar to C# and Java in syntax.</a:t>
            </a:r>
          </a:p>
          <a:p>
            <a:r>
              <a:rPr lang="en-US" dirty="0" smtClean="0"/>
              <a:t>Requires basic programming skills.</a:t>
            </a:r>
          </a:p>
          <a:p>
            <a:r>
              <a:rPr lang="en-US" dirty="0" smtClean="0"/>
              <a:t>Block-structured </a:t>
            </a:r>
          </a:p>
          <a:p>
            <a:pPr lvl="1"/>
            <a:r>
              <a:rPr lang="en-US" dirty="0" smtClean="0"/>
              <a:t>No rules about indentation, newlines, etc. </a:t>
            </a:r>
          </a:p>
          <a:p>
            <a:pPr lvl="1"/>
            <a:r>
              <a:rPr lang="en-US" dirty="0" smtClean="0"/>
              <a:t>Lines end with semicolons.</a:t>
            </a:r>
          </a:p>
          <a:p>
            <a:pPr lvl="1"/>
            <a:r>
              <a:rPr lang="en-US" dirty="0" smtClean="0"/>
              <a:t>Variables must be declared before using.</a:t>
            </a:r>
          </a:p>
          <a:p>
            <a:pPr lvl="1"/>
            <a:r>
              <a:rPr lang="en-US" dirty="0" smtClean="0"/>
              <a:t>Comment lines start with a pound sign (#) or C++ style (//, /*...*/)</a:t>
            </a:r>
          </a:p>
          <a:p>
            <a:r>
              <a:rPr lang="en-US" dirty="0" smtClean="0"/>
              <a:t>Scope</a:t>
            </a:r>
          </a:p>
          <a:p>
            <a:pPr lvl="1"/>
            <a:r>
              <a:rPr lang="en-US" dirty="0" smtClean="0"/>
              <a:t>Levels: Global, Platform, Processor, or Behavior.</a:t>
            </a:r>
          </a:p>
          <a:p>
            <a:pPr lvl="1"/>
            <a:r>
              <a:rPr lang="en-US" dirty="0" smtClean="0"/>
              <a:t>Valid insertion points for script blocks in many locations throughout the simulation input.</a:t>
            </a:r>
          </a:p>
        </p:txBody>
      </p:sp>
      <p:sp>
        <p:nvSpPr>
          <p:cNvPr id="6" name="Rectangle 5"/>
          <p:cNvSpPr/>
          <p:nvPr/>
        </p:nvSpPr>
        <p:spPr>
          <a:xfrm>
            <a:off x="1012343" y="1153180"/>
            <a:ext cx="6760057" cy="523220"/>
          </a:xfrm>
          <a:prstGeom prst="rect">
            <a:avLst/>
          </a:prstGeom>
        </p:spPr>
        <p:txBody>
          <a:bodyPr wrap="none">
            <a:spAutoFit/>
          </a:bodyPr>
          <a:lstStyle/>
          <a:p>
            <a:pPr algn="ctr">
              <a:buNone/>
            </a:pPr>
            <a:r>
              <a:rPr lang="en-US" sz="2800" b="1" i="1" dirty="0"/>
              <a:t>AFSIM </a:t>
            </a:r>
            <a:r>
              <a:rPr lang="en-US" sz="2800" b="1" i="1" u="sng" dirty="0"/>
              <a:t>provides a custom scripting language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1090858" y="3627684"/>
            <a:ext cx="6648450" cy="2682245"/>
          </a:xfrm>
          <a:prstGeom prst="rect">
            <a:avLst/>
          </a:prstGeom>
          <a:ln>
            <a:solidFill>
              <a:schemeClr val="tx1"/>
            </a:solidFill>
          </a:ln>
        </p:spPr>
      </p:pic>
      <p:sp>
        <p:nvSpPr>
          <p:cNvPr id="2" name="Title 1"/>
          <p:cNvSpPr>
            <a:spLocks noGrp="1"/>
          </p:cNvSpPr>
          <p:nvPr>
            <p:ph type="title"/>
          </p:nvPr>
        </p:nvSpPr>
        <p:spPr/>
        <p:txBody>
          <a:bodyPr/>
          <a:lstStyle/>
          <a:p>
            <a:r>
              <a:rPr lang="en-US" smtClean="0"/>
              <a:t>Attaching Processor to Platform</a:t>
            </a:r>
            <a:endParaRPr lang="en-US" dirty="0"/>
          </a:p>
        </p:txBody>
      </p:sp>
      <p:sp>
        <p:nvSpPr>
          <p:cNvPr id="3" name="Content Placeholder 2"/>
          <p:cNvSpPr>
            <a:spLocks noGrp="1"/>
          </p:cNvSpPr>
          <p:nvPr>
            <p:ph idx="1"/>
          </p:nvPr>
        </p:nvSpPr>
        <p:spPr>
          <a:xfrm>
            <a:off x="300284" y="1364703"/>
            <a:ext cx="8229600" cy="4525963"/>
          </a:xfrm>
        </p:spPr>
        <p:txBody>
          <a:bodyPr>
            <a:normAutofit/>
          </a:bodyPr>
          <a:lstStyle/>
          <a:p>
            <a:r>
              <a:rPr lang="en-US" sz="2000" dirty="0" smtClean="0"/>
              <a:t>Processor name: fire-</a:t>
            </a:r>
            <a:r>
              <a:rPr lang="en-US" sz="2000" dirty="0" err="1" smtClean="0"/>
              <a:t>em</a:t>
            </a:r>
            <a:endParaRPr lang="en-US" sz="2000" dirty="0" smtClean="0"/>
          </a:p>
          <a:p>
            <a:r>
              <a:rPr lang="en-US" sz="2000" dirty="0" smtClean="0"/>
              <a:t>Processor type: BOMBER_WEAPON_RELEASE</a:t>
            </a:r>
          </a:p>
          <a:p>
            <a:r>
              <a:rPr lang="en-US" sz="2000" dirty="0" smtClean="0"/>
              <a:t>Comment out the execute block</a:t>
            </a:r>
          </a:p>
          <a:p>
            <a:r>
              <a:rPr lang="en-US" sz="2000" dirty="0" smtClean="0"/>
              <a:t>Run !!! </a:t>
            </a:r>
            <a:endParaRPr lang="en-US" sz="2000" dirty="0"/>
          </a:p>
        </p:txBody>
      </p:sp>
      <p:sp>
        <p:nvSpPr>
          <p:cNvPr id="6" name="Rectangle 7"/>
          <p:cNvSpPr>
            <a:spLocks noChangeArrowheads="1"/>
          </p:cNvSpPr>
          <p:nvPr/>
        </p:nvSpPr>
        <p:spPr bwMode="auto">
          <a:xfrm>
            <a:off x="1257300" y="4495800"/>
            <a:ext cx="6515100" cy="1445758"/>
          </a:xfrm>
          <a:prstGeom prst="rect">
            <a:avLst/>
          </a:prstGeom>
          <a:noFill/>
          <a:ln w="25400" algn="ctr">
            <a:solidFill>
              <a:srgbClr val="FF0000"/>
            </a:solidFill>
            <a:miter lim="800000"/>
            <a:headEnd/>
            <a:tailEnd/>
          </a:ln>
          <a:effectLst/>
        </p:spPr>
        <p:txBody>
          <a:bodyPr wrap="none" anchor="ctr"/>
          <a:lstStyle/>
          <a:p>
            <a:endParaRPr lang="en-US"/>
          </a:p>
        </p:txBody>
      </p:sp>
      <p:sp>
        <p:nvSpPr>
          <p:cNvPr id="5" name="Rectangle 4"/>
          <p:cNvSpPr/>
          <p:nvPr/>
        </p:nvSpPr>
        <p:spPr>
          <a:xfrm>
            <a:off x="3312441" y="3221315"/>
            <a:ext cx="2205284" cy="369332"/>
          </a:xfrm>
          <a:prstGeom prst="rect">
            <a:avLst/>
          </a:prstGeom>
        </p:spPr>
        <p:txBody>
          <a:bodyPr wrap="none">
            <a:spAutoFit/>
          </a:bodyPr>
          <a:lstStyle/>
          <a:p>
            <a:r>
              <a:rPr lang="en-US" dirty="0"/>
              <a:t>platforms/bomber.txt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533270" y="1673773"/>
            <a:ext cx="4048125" cy="4019550"/>
          </a:xfrm>
          <a:prstGeom prst="rect">
            <a:avLst/>
          </a:prstGeom>
          <a:ln>
            <a:solidFill>
              <a:schemeClr val="tx1"/>
            </a:solidFill>
          </a:ln>
        </p:spPr>
      </p:pic>
      <p:sp>
        <p:nvSpPr>
          <p:cNvPr id="2" name="Title 1"/>
          <p:cNvSpPr>
            <a:spLocks noGrp="1"/>
          </p:cNvSpPr>
          <p:nvPr>
            <p:ph type="title"/>
          </p:nvPr>
        </p:nvSpPr>
        <p:spPr/>
        <p:txBody>
          <a:bodyPr/>
          <a:lstStyle/>
          <a:p>
            <a:r>
              <a:rPr lang="en-US" smtClean="0"/>
              <a:t>Scenario Execution</a:t>
            </a:r>
            <a:endParaRPr lang="en-US" dirty="0"/>
          </a:p>
        </p:txBody>
      </p:sp>
      <p:pic>
        <p:nvPicPr>
          <p:cNvPr id="5" name="Picture 4"/>
          <p:cNvPicPr>
            <a:picLocks noChangeAspect="1"/>
          </p:cNvPicPr>
          <p:nvPr/>
        </p:nvPicPr>
        <p:blipFill>
          <a:blip r:embed="rId4"/>
          <a:stretch>
            <a:fillRect/>
          </a:stretch>
        </p:blipFill>
        <p:spPr>
          <a:xfrm>
            <a:off x="5029200" y="1867429"/>
            <a:ext cx="3429000" cy="3632239"/>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Add another bomber</a:t>
            </a:r>
            <a:endParaRPr lang="en-US" dirty="0"/>
          </a:p>
        </p:txBody>
      </p:sp>
      <p:sp>
        <p:nvSpPr>
          <p:cNvPr id="3" name="Content Placeholder 2"/>
          <p:cNvSpPr>
            <a:spLocks noGrp="1"/>
          </p:cNvSpPr>
          <p:nvPr>
            <p:ph idx="1"/>
          </p:nvPr>
        </p:nvSpPr>
        <p:spPr>
          <a:xfrm>
            <a:off x="228600" y="1493837"/>
            <a:ext cx="8077200" cy="4525963"/>
          </a:xfrm>
        </p:spPr>
        <p:txBody>
          <a:bodyPr/>
          <a:lstStyle/>
          <a:p>
            <a:r>
              <a:rPr lang="en-US" sz="2000" dirty="0" smtClean="0"/>
              <a:t>Add ‘bomber_2’ to the Map Display in Wizard</a:t>
            </a:r>
          </a:p>
          <a:p>
            <a:r>
              <a:rPr lang="en-US" sz="2000" dirty="0" smtClean="0"/>
              <a:t>Select file scenarios/red_laydown.txt</a:t>
            </a:r>
          </a:p>
          <a:p>
            <a:r>
              <a:rPr lang="en-US" sz="2000" dirty="0"/>
              <a:t>Change side to ‘red’</a:t>
            </a:r>
          </a:p>
          <a:p>
            <a:r>
              <a:rPr lang="en-US" sz="2000" dirty="0" smtClean="0"/>
              <a:t>Altitude 30,000 </a:t>
            </a:r>
            <a:r>
              <a:rPr lang="en-US" sz="2000" dirty="0" err="1" smtClean="0"/>
              <a:t>ft</a:t>
            </a:r>
            <a:endParaRPr lang="en-US" sz="2000" dirty="0" smtClean="0"/>
          </a:p>
          <a:p>
            <a:r>
              <a:rPr lang="en-US" sz="2000" dirty="0" smtClean="0"/>
              <a:t>Heading 270 </a:t>
            </a:r>
            <a:r>
              <a:rPr lang="en-US" sz="2000" dirty="0" err="1" smtClean="0"/>
              <a:t>deg</a:t>
            </a:r>
            <a:endParaRPr lang="en-US" sz="2000" dirty="0" smtClean="0"/>
          </a:p>
          <a:p>
            <a:r>
              <a:rPr lang="en-US" sz="2000" dirty="0" smtClean="0"/>
              <a:t>Give it a route similar to </a:t>
            </a:r>
            <a:endParaRPr lang="en-US" sz="2000" dirty="0"/>
          </a:p>
          <a:p>
            <a:pPr marL="226473" indent="0">
              <a:buNone/>
            </a:pPr>
            <a:r>
              <a:rPr lang="en-US" sz="2000" dirty="0" smtClean="0"/>
              <a:t>	bomber_1 </a:t>
            </a:r>
          </a:p>
          <a:p>
            <a:endParaRPr lang="en-US" dirty="0" smtClean="0"/>
          </a:p>
        </p:txBody>
      </p:sp>
      <p:pic>
        <p:nvPicPr>
          <p:cNvPr id="8" name="Picture 7"/>
          <p:cNvPicPr>
            <a:picLocks noChangeAspect="1"/>
          </p:cNvPicPr>
          <p:nvPr/>
        </p:nvPicPr>
        <p:blipFill>
          <a:blip r:embed="rId3"/>
          <a:stretch>
            <a:fillRect/>
          </a:stretch>
        </p:blipFill>
        <p:spPr>
          <a:xfrm>
            <a:off x="3886200" y="2590800"/>
            <a:ext cx="4898369" cy="3581400"/>
          </a:xfrm>
          <a:prstGeom prst="rect">
            <a:avLst/>
          </a:prstGeom>
          <a:ln>
            <a:solidFill>
              <a:schemeClr val="tx1"/>
            </a:solidFill>
          </a:ln>
        </p:spPr>
      </p:pic>
    </p:spTree>
    <p:extLst>
      <p:ext uri="{BB962C8B-B14F-4D97-AF65-F5344CB8AC3E}">
        <p14:creationId xmlns:p14="http://schemas.microsoft.com/office/powerpoint/2010/main" val="39262931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2133600" y="2144716"/>
            <a:ext cx="6248400" cy="4165600"/>
          </a:xfrm>
          <a:prstGeom prst="rect">
            <a:avLst/>
          </a:prstGeom>
          <a:ln>
            <a:solidFill>
              <a:schemeClr val="tx1"/>
            </a:solidFill>
          </a:ln>
        </p:spPr>
      </p:pic>
      <p:sp>
        <p:nvSpPr>
          <p:cNvPr id="2" name="Title 1"/>
          <p:cNvSpPr>
            <a:spLocks noGrp="1"/>
          </p:cNvSpPr>
          <p:nvPr>
            <p:ph type="title"/>
          </p:nvPr>
        </p:nvSpPr>
        <p:spPr/>
        <p:txBody>
          <a:bodyPr/>
          <a:lstStyle/>
          <a:p>
            <a:r>
              <a:rPr lang="en-US" dirty="0" smtClean="0"/>
              <a:t>Add tracks</a:t>
            </a:r>
            <a:endParaRPr lang="en-US" dirty="0"/>
          </a:p>
        </p:txBody>
      </p:sp>
      <p:sp>
        <p:nvSpPr>
          <p:cNvPr id="3" name="Content Placeholder 2"/>
          <p:cNvSpPr>
            <a:spLocks noGrp="1"/>
          </p:cNvSpPr>
          <p:nvPr>
            <p:ph idx="1"/>
          </p:nvPr>
        </p:nvSpPr>
        <p:spPr>
          <a:xfrm>
            <a:off x="238125" y="1194955"/>
            <a:ext cx="8229600" cy="4525963"/>
          </a:xfrm>
        </p:spPr>
        <p:txBody>
          <a:bodyPr/>
          <a:lstStyle/>
          <a:p>
            <a:r>
              <a:rPr lang="en-US" dirty="0" smtClean="0"/>
              <a:t>Pre-brief tracks to both tanks again.</a:t>
            </a:r>
          </a:p>
          <a:p>
            <a:r>
              <a:rPr lang="en-US" dirty="0" smtClean="0"/>
              <a:t>Run!!!</a:t>
            </a:r>
            <a:endParaRPr lang="en-US" dirty="0"/>
          </a:p>
        </p:txBody>
      </p:sp>
      <p:sp>
        <p:nvSpPr>
          <p:cNvPr id="5" name="Rectangle 4"/>
          <p:cNvSpPr/>
          <p:nvPr/>
        </p:nvSpPr>
        <p:spPr>
          <a:xfrm>
            <a:off x="3429000" y="2307093"/>
            <a:ext cx="838200" cy="24319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895600" y="3429000"/>
            <a:ext cx="2914650" cy="457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3917080" y="1816948"/>
            <a:ext cx="2681440" cy="369332"/>
          </a:xfrm>
          <a:prstGeom prst="rect">
            <a:avLst/>
          </a:prstGeom>
        </p:spPr>
        <p:txBody>
          <a:bodyPr wrap="none">
            <a:spAutoFit/>
          </a:bodyPr>
          <a:lstStyle/>
          <a:p>
            <a:r>
              <a:rPr lang="en-US" dirty="0"/>
              <a:t>scenarios/red_laydown.txt</a:t>
            </a:r>
          </a:p>
        </p:txBody>
      </p:sp>
    </p:spTree>
    <p:extLst>
      <p:ext uri="{BB962C8B-B14F-4D97-AF65-F5344CB8AC3E}">
        <p14:creationId xmlns:p14="http://schemas.microsoft.com/office/powerpoint/2010/main" val="37378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a:t>
            </a:r>
            <a:endParaRPr lang="en-US" dirty="0"/>
          </a:p>
        </p:txBody>
      </p:sp>
      <p:pic>
        <p:nvPicPr>
          <p:cNvPr id="7" name="Content Placeholder 6"/>
          <p:cNvPicPr>
            <a:picLocks noGrp="1" noChangeAspect="1"/>
          </p:cNvPicPr>
          <p:nvPr>
            <p:ph sz="half" idx="2"/>
          </p:nvPr>
        </p:nvPicPr>
        <p:blipFill>
          <a:blip r:embed="rId3"/>
          <a:stretch>
            <a:fillRect/>
          </a:stretch>
        </p:blipFill>
        <p:spPr>
          <a:xfrm>
            <a:off x="4648200" y="1692353"/>
            <a:ext cx="4038600" cy="4189257"/>
          </a:xfrm>
          <a:prstGeom prst="rect">
            <a:avLst/>
          </a:prstGeom>
        </p:spPr>
      </p:pic>
      <p:pic>
        <p:nvPicPr>
          <p:cNvPr id="4" name="Content Placeholder 3"/>
          <p:cNvPicPr>
            <a:picLocks noGrp="1" noChangeAspect="1"/>
          </p:cNvPicPr>
          <p:nvPr>
            <p:ph sz="half" idx="1"/>
          </p:nvPr>
        </p:nvPicPr>
        <p:blipFill>
          <a:blip r:embed="rId4"/>
          <a:stretch>
            <a:fillRect/>
          </a:stretch>
        </p:blipFill>
        <p:spPr>
          <a:xfrm>
            <a:off x="476250" y="1781969"/>
            <a:ext cx="4000500" cy="4010025"/>
          </a:xfrm>
          <a:prstGeom prst="rect">
            <a:avLst/>
          </a:prstGeom>
          <a:ln>
            <a:solidFill>
              <a:schemeClr val="tx1"/>
            </a:solidFill>
          </a:ln>
        </p:spPr>
      </p:pic>
    </p:spTree>
    <p:extLst>
      <p:ext uri="{BB962C8B-B14F-4D97-AF65-F5344CB8AC3E}">
        <p14:creationId xmlns:p14="http://schemas.microsoft.com/office/powerpoint/2010/main" val="58354462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Learning Objectives</a:t>
            </a:r>
            <a:endParaRPr lang="en-US" dirty="0"/>
          </a:p>
        </p:txBody>
      </p:sp>
      <p:sp>
        <p:nvSpPr>
          <p:cNvPr id="3" name="Content Placeholder 2"/>
          <p:cNvSpPr>
            <a:spLocks noGrp="1"/>
          </p:cNvSpPr>
          <p:nvPr>
            <p:ph idx="1"/>
          </p:nvPr>
        </p:nvSpPr>
        <p:spPr/>
        <p:txBody>
          <a:bodyPr/>
          <a:lstStyle/>
          <a:p>
            <a:r>
              <a:rPr lang="en-US" dirty="0" smtClean="0"/>
              <a:t>You gain hands-on knowledge about:</a:t>
            </a:r>
          </a:p>
          <a:p>
            <a:pPr lvl="1"/>
            <a:r>
              <a:rPr lang="en-US" dirty="0" smtClean="0"/>
              <a:t>The AFSIM scripting language</a:t>
            </a:r>
          </a:p>
          <a:p>
            <a:pPr lvl="1"/>
            <a:r>
              <a:rPr lang="en-US" dirty="0" smtClean="0"/>
              <a:t>Using a script processor</a:t>
            </a:r>
          </a:p>
          <a:p>
            <a:pPr lvl="1"/>
            <a:endParaRPr lang="en-US" dirty="0" smtClean="0"/>
          </a:p>
        </p:txBody>
      </p:sp>
      <p:pic>
        <p:nvPicPr>
          <p:cNvPr id="5" name="Picture 4" descr="MCj02991330000[1]"/>
          <p:cNvPicPr>
            <a:picLocks noChangeAspect="1" noChangeArrowheads="1"/>
          </p:cNvPicPr>
          <p:nvPr/>
        </p:nvPicPr>
        <p:blipFill>
          <a:blip r:embed="rId3" cstate="print"/>
          <a:srcRect/>
          <a:stretch>
            <a:fillRect/>
          </a:stretch>
        </p:blipFill>
        <p:spPr bwMode="auto">
          <a:xfrm>
            <a:off x="6838950" y="4203700"/>
            <a:ext cx="1285875" cy="1809750"/>
          </a:xfrm>
          <a:prstGeom prst="rect">
            <a:avLst/>
          </a:prstGeom>
          <a:noFill/>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smtClean="0"/>
              <a:t>Basic Types and Operators</a:t>
            </a:r>
          </a:p>
        </p:txBody>
      </p:sp>
      <p:sp>
        <p:nvSpPr>
          <p:cNvPr id="3" name="Content Placeholder 2"/>
          <p:cNvSpPr>
            <a:spLocks noGrp="1"/>
          </p:cNvSpPr>
          <p:nvPr>
            <p:ph idx="1"/>
          </p:nvPr>
        </p:nvSpPr>
        <p:spPr/>
        <p:txBody>
          <a:bodyPr>
            <a:normAutofit fontScale="92500"/>
          </a:bodyPr>
          <a:lstStyle/>
          <a:p>
            <a:r>
              <a:rPr lang="en-US" dirty="0" smtClean="0"/>
              <a:t>Basic Types </a:t>
            </a:r>
          </a:p>
          <a:p>
            <a:pPr lvl="1"/>
            <a:r>
              <a:rPr lang="en-US" dirty="0" err="1" smtClean="0"/>
              <a:t>int</a:t>
            </a:r>
            <a:r>
              <a:rPr lang="en-US" dirty="0" smtClean="0"/>
              <a:t> – A 32-bit integer (i.e. </a:t>
            </a:r>
            <a:r>
              <a:rPr lang="en-US" dirty="0" err="1" smtClean="0">
                <a:solidFill>
                  <a:schemeClr val="accent3">
                    <a:lumMod val="75000"/>
                  </a:schemeClr>
                </a:solidFill>
              </a:rPr>
              <a:t>int</a:t>
            </a:r>
            <a:r>
              <a:rPr lang="en-US" dirty="0" smtClean="0"/>
              <a:t> </a:t>
            </a:r>
            <a:r>
              <a:rPr lang="en-US" dirty="0" smtClean="0">
                <a:solidFill>
                  <a:schemeClr val="accent6">
                    <a:lumMod val="50000"/>
                  </a:schemeClr>
                </a:solidFill>
              </a:rPr>
              <a:t>prime5</a:t>
            </a:r>
            <a:r>
              <a:rPr lang="en-US" dirty="0" smtClean="0"/>
              <a:t> = </a:t>
            </a:r>
            <a:r>
              <a:rPr lang="en-US" dirty="0" smtClean="0">
                <a:solidFill>
                  <a:schemeClr val="accent2">
                    <a:lumMod val="60000"/>
                    <a:lumOff val="40000"/>
                  </a:schemeClr>
                </a:solidFill>
              </a:rPr>
              <a:t>11</a:t>
            </a:r>
            <a:r>
              <a:rPr lang="en-US" dirty="0" smtClean="0"/>
              <a:t>; )</a:t>
            </a:r>
          </a:p>
          <a:p>
            <a:pPr lvl="1"/>
            <a:r>
              <a:rPr lang="en-US" dirty="0" smtClean="0"/>
              <a:t>bool – A </a:t>
            </a:r>
            <a:r>
              <a:rPr lang="en-US" dirty="0" err="1" smtClean="0"/>
              <a:t>boolean</a:t>
            </a:r>
            <a:r>
              <a:rPr lang="en-US" dirty="0" smtClean="0"/>
              <a:t> value (true or false)</a:t>
            </a:r>
          </a:p>
          <a:p>
            <a:pPr lvl="1"/>
            <a:r>
              <a:rPr lang="en-US" dirty="0" smtClean="0"/>
              <a:t>double – A double-precision floating-point value</a:t>
            </a:r>
          </a:p>
          <a:p>
            <a:pPr lvl="1"/>
            <a:r>
              <a:rPr lang="en-US" dirty="0" smtClean="0"/>
              <a:t>string – A string of </a:t>
            </a:r>
            <a:r>
              <a:rPr lang="en-US" dirty="0" smtClean="0"/>
              <a:t>characters</a:t>
            </a:r>
            <a:endParaRPr lang="en-US" dirty="0" smtClean="0"/>
          </a:p>
          <a:p>
            <a:r>
              <a:rPr lang="en-US" dirty="0" smtClean="0"/>
              <a:t>Operators</a:t>
            </a:r>
          </a:p>
          <a:p>
            <a:pPr lvl="1"/>
            <a:r>
              <a:rPr lang="en-US" dirty="0" smtClean="0"/>
              <a:t>Methods			., -&gt;</a:t>
            </a:r>
          </a:p>
          <a:p>
            <a:pPr lvl="1"/>
            <a:r>
              <a:rPr lang="en-US" dirty="0" smtClean="0"/>
              <a:t>Unary 			!, +, -</a:t>
            </a:r>
          </a:p>
          <a:p>
            <a:pPr lvl="1"/>
            <a:r>
              <a:rPr lang="en-US" dirty="0" smtClean="0"/>
              <a:t>Arithmetic			*, /, +, -	</a:t>
            </a:r>
          </a:p>
          <a:p>
            <a:pPr lvl="1"/>
            <a:r>
              <a:rPr lang="en-US" dirty="0" smtClean="0"/>
              <a:t>Relational, Equality		&lt;, &lt;=, &gt;, &gt;=, ==, !=</a:t>
            </a:r>
          </a:p>
          <a:p>
            <a:pPr lvl="1"/>
            <a:r>
              <a:rPr lang="en-US" dirty="0" smtClean="0"/>
              <a:t>Logical			&amp;&amp;, ||</a:t>
            </a:r>
          </a:p>
          <a:p>
            <a:pPr lvl="1"/>
            <a:r>
              <a:rPr lang="en-US" dirty="0" smtClean="0"/>
              <a:t>Assignment		                   = ,+=, -=, *=, /=</a:t>
            </a:r>
          </a:p>
          <a:p>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Static Complex Types</a:t>
            </a:r>
            <a:endParaRPr lang="en-US" dirty="0"/>
          </a:p>
        </p:txBody>
      </p:sp>
      <p:sp>
        <p:nvSpPr>
          <p:cNvPr id="6" name="Content Placeholder 5"/>
          <p:cNvSpPr>
            <a:spLocks noGrp="1"/>
          </p:cNvSpPr>
          <p:nvPr>
            <p:ph idx="1"/>
          </p:nvPr>
        </p:nvSpPr>
        <p:spPr/>
        <p:txBody>
          <a:bodyPr/>
          <a:lstStyle/>
          <a:p>
            <a:pPr lvl="0"/>
            <a:r>
              <a:rPr lang="en-US" smtClean="0"/>
              <a:t>_BUILTIN_</a:t>
            </a:r>
          </a:p>
          <a:p>
            <a:pPr lvl="0"/>
            <a:r>
              <a:rPr lang="en-US" smtClean="0"/>
              <a:t>Calendar</a:t>
            </a:r>
          </a:p>
          <a:p>
            <a:pPr lvl="0"/>
            <a:r>
              <a:rPr lang="en-US" smtClean="0"/>
              <a:t>Earth</a:t>
            </a:r>
          </a:p>
          <a:p>
            <a:pPr lvl="0"/>
            <a:r>
              <a:rPr lang="en-US" smtClean="0"/>
              <a:t>Math</a:t>
            </a:r>
          </a:p>
          <a:p>
            <a:pPr lvl="0"/>
            <a:r>
              <a:rPr lang="en-US" smtClean="0"/>
              <a:t>Moon</a:t>
            </a:r>
          </a:p>
          <a:p>
            <a:pPr lvl="0"/>
            <a:r>
              <a:rPr lang="en-US" smtClean="0"/>
              <a:t>Sun</a:t>
            </a:r>
          </a:p>
          <a:p>
            <a:pPr lvl="0"/>
            <a:r>
              <a:rPr lang="en-US" smtClean="0"/>
              <a:t>System</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2"/>
          <p:cNvPicPr>
            <a:picLocks noChangeAspect="1" noChangeArrowheads="1"/>
          </p:cNvPicPr>
          <p:nvPr/>
        </p:nvPicPr>
        <p:blipFill>
          <a:blip r:embed="rId3" cstate="print"/>
          <a:srcRect/>
          <a:stretch>
            <a:fillRect/>
          </a:stretch>
        </p:blipFill>
        <p:spPr bwMode="auto">
          <a:xfrm>
            <a:off x="304800" y="1524000"/>
            <a:ext cx="2042160" cy="1363980"/>
          </a:xfrm>
          <a:prstGeom prst="rect">
            <a:avLst/>
          </a:prstGeom>
          <a:noFill/>
          <a:ln w="9525">
            <a:solidFill>
              <a:schemeClr val="tx1"/>
            </a:solidFill>
            <a:miter lim="800000"/>
            <a:headEnd/>
            <a:tailEnd/>
          </a:ln>
        </p:spPr>
      </p:pic>
      <p:sp>
        <p:nvSpPr>
          <p:cNvPr id="31745" name="Title 1"/>
          <p:cNvSpPr>
            <a:spLocks noGrp="1"/>
          </p:cNvSpPr>
          <p:nvPr>
            <p:ph type="title"/>
          </p:nvPr>
        </p:nvSpPr>
        <p:spPr/>
        <p:txBody>
          <a:bodyPr/>
          <a:lstStyle/>
          <a:p>
            <a:r>
              <a:rPr lang="en-US" smtClean="0"/>
              <a:t>Math</a:t>
            </a:r>
            <a:endParaRPr lang="en-US" dirty="0" smtClean="0"/>
          </a:p>
        </p:txBody>
      </p:sp>
      <p:pic>
        <p:nvPicPr>
          <p:cNvPr id="4099" name="Picture 3"/>
          <p:cNvPicPr>
            <a:picLocks noChangeAspect="1" noChangeArrowheads="1"/>
          </p:cNvPicPr>
          <p:nvPr/>
        </p:nvPicPr>
        <p:blipFill>
          <a:blip r:embed="rId4" cstate="print"/>
          <a:srcRect/>
          <a:stretch>
            <a:fillRect/>
          </a:stretch>
        </p:blipFill>
        <p:spPr bwMode="auto">
          <a:xfrm>
            <a:off x="1676400" y="2333625"/>
            <a:ext cx="4086225" cy="2619375"/>
          </a:xfrm>
          <a:prstGeom prst="rect">
            <a:avLst/>
          </a:prstGeom>
          <a:noFill/>
          <a:ln w="9525">
            <a:solidFill>
              <a:schemeClr val="tx1"/>
            </a:solidFill>
            <a:miter lim="800000"/>
            <a:headEnd/>
            <a:tailEnd/>
          </a:ln>
        </p:spPr>
      </p:pic>
      <p:pic>
        <p:nvPicPr>
          <p:cNvPr id="4100" name="Picture 4"/>
          <p:cNvPicPr>
            <a:picLocks noChangeAspect="1" noChangeArrowheads="1"/>
          </p:cNvPicPr>
          <p:nvPr/>
        </p:nvPicPr>
        <p:blipFill>
          <a:blip r:embed="rId5" cstate="print"/>
          <a:srcRect/>
          <a:stretch>
            <a:fillRect/>
          </a:stretch>
        </p:blipFill>
        <p:spPr bwMode="auto">
          <a:xfrm>
            <a:off x="3581400" y="3657600"/>
            <a:ext cx="5067300" cy="2562225"/>
          </a:xfrm>
          <a:prstGeom prst="rect">
            <a:avLst/>
          </a:prstGeom>
          <a:noFill/>
          <a:ln w="9525">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mtClean="0"/>
              <a:t>Variable Complex Types</a:t>
            </a:r>
            <a:endParaRPr lang="en-US" dirty="0"/>
          </a:p>
        </p:txBody>
      </p:sp>
      <p:sp>
        <p:nvSpPr>
          <p:cNvPr id="6" name="Content Placeholder 5"/>
          <p:cNvSpPr>
            <a:spLocks noGrp="1"/>
          </p:cNvSpPr>
          <p:nvPr>
            <p:ph sz="half" idx="1"/>
          </p:nvPr>
        </p:nvSpPr>
        <p:spPr/>
        <p:txBody>
          <a:bodyPr/>
          <a:lstStyle/>
          <a:p>
            <a:r>
              <a:rPr lang="en-US" dirty="0" smtClean="0"/>
              <a:t>Containers</a:t>
            </a:r>
          </a:p>
          <a:p>
            <a:pPr lvl="1"/>
            <a:r>
              <a:rPr lang="en-US" dirty="0" smtClean="0"/>
              <a:t>Array</a:t>
            </a:r>
          </a:p>
          <a:p>
            <a:pPr lvl="1"/>
            <a:r>
              <a:rPr lang="en-US" dirty="0" smtClean="0"/>
              <a:t>Map</a:t>
            </a:r>
          </a:p>
          <a:p>
            <a:pPr lvl="1"/>
            <a:r>
              <a:rPr lang="en-US" dirty="0" smtClean="0"/>
              <a:t>Set</a:t>
            </a:r>
          </a:p>
          <a:p>
            <a:pPr lvl="1"/>
            <a:r>
              <a:rPr lang="en-US" dirty="0" smtClean="0"/>
              <a:t>Vec3</a:t>
            </a:r>
          </a:p>
        </p:txBody>
      </p:sp>
      <p:sp>
        <p:nvSpPr>
          <p:cNvPr id="12" name="Content Placeholder 11"/>
          <p:cNvSpPr>
            <a:spLocks noGrp="1"/>
          </p:cNvSpPr>
          <p:nvPr>
            <p:ph sz="half" idx="2"/>
          </p:nvPr>
        </p:nvSpPr>
        <p:spPr/>
        <p:txBody>
          <a:bodyPr/>
          <a:lstStyle/>
          <a:p>
            <a:r>
              <a:rPr lang="en-US" dirty="0" smtClean="0"/>
              <a:t>Other</a:t>
            </a:r>
          </a:p>
          <a:p>
            <a:pPr lvl="1"/>
            <a:r>
              <a:rPr lang="en-US" dirty="0" err="1" smtClean="0"/>
              <a:t>QuadTree</a:t>
            </a:r>
            <a:endParaRPr lang="en-US" dirty="0" smtClean="0"/>
          </a:p>
          <a:p>
            <a:pPr lvl="1"/>
            <a:r>
              <a:rPr lang="en-US" dirty="0" smtClean="0"/>
              <a:t>Calendar </a:t>
            </a:r>
          </a:p>
          <a:p>
            <a:pPr lvl="1"/>
            <a:r>
              <a:rPr lang="en-US" dirty="0" smtClean="0"/>
              <a:t>Signal</a:t>
            </a:r>
          </a:p>
          <a:p>
            <a:pPr lvl="1"/>
            <a:r>
              <a:rPr lang="en-US" dirty="0" err="1" smtClean="0"/>
              <a:t>Struct</a:t>
            </a:r>
            <a:endParaRPr lang="en-US" dirty="0" smtClean="0"/>
          </a:p>
          <a:p>
            <a:pPr lvl="1"/>
            <a:r>
              <a:rPr lang="en-US" dirty="0" err="1" smtClean="0"/>
              <a:t>FileIO</a:t>
            </a:r>
            <a:endParaRPr lang="en-US" dirty="0" smtClean="0"/>
          </a:p>
          <a:p>
            <a:pPr lvl="1"/>
            <a:r>
              <a:rPr lang="en-US" dirty="0" smtClean="0"/>
              <a:t>string</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smtClean="0"/>
              <a:t>Containers</a:t>
            </a:r>
          </a:p>
        </p:txBody>
      </p:sp>
      <p:sp>
        <p:nvSpPr>
          <p:cNvPr id="27650" name="Content Placeholder 2"/>
          <p:cNvSpPr>
            <a:spLocks noGrp="1"/>
          </p:cNvSpPr>
          <p:nvPr>
            <p:ph idx="1"/>
          </p:nvPr>
        </p:nvSpPr>
        <p:spPr/>
        <p:txBody>
          <a:bodyPr>
            <a:normAutofit fontScale="85000" lnSpcReduction="20000"/>
          </a:bodyPr>
          <a:lstStyle/>
          <a:p>
            <a:r>
              <a:rPr lang="en-US" smtClean="0"/>
              <a:t>Array &lt; T &gt;</a:t>
            </a:r>
          </a:p>
          <a:p>
            <a:pPr lvl="1"/>
            <a:r>
              <a:rPr lang="en-US" smtClean="0"/>
              <a:t>Similar to C++ Standard Template Library (STL) vector.</a:t>
            </a:r>
          </a:p>
          <a:p>
            <a:pPr lvl="1"/>
            <a:r>
              <a:rPr lang="en-US" smtClean="0"/>
              <a:t>Template type T specifies the type of the elements stored in array.</a:t>
            </a:r>
          </a:p>
          <a:p>
            <a:pPr lvl="1"/>
            <a:endParaRPr lang="en-US" smtClean="0"/>
          </a:p>
          <a:p>
            <a:pPr lvl="1"/>
            <a:endParaRPr lang="en-US" smtClean="0"/>
          </a:p>
          <a:p>
            <a:endParaRPr lang="en-US" smtClean="0"/>
          </a:p>
          <a:p>
            <a:endParaRPr lang="en-US" smtClean="0"/>
          </a:p>
          <a:p>
            <a:r>
              <a:rPr lang="en-US" smtClean="0"/>
              <a:t>Map &lt; T1, T2 &gt;</a:t>
            </a:r>
          </a:p>
          <a:p>
            <a:pPr lvl="1"/>
            <a:r>
              <a:rPr lang="en-US" smtClean="0"/>
              <a:t>Similar to C++ STL map.</a:t>
            </a:r>
          </a:p>
          <a:p>
            <a:pPr lvl="1"/>
            <a:r>
              <a:rPr lang="en-US" smtClean="0"/>
              <a:t>Template types T1 and T2 specifies the type of the key and data.</a:t>
            </a:r>
          </a:p>
          <a:p>
            <a:r>
              <a:rPr lang="en-US" smtClean="0"/>
              <a:t>Set &lt; T &gt;</a:t>
            </a:r>
          </a:p>
          <a:p>
            <a:pPr lvl="1"/>
            <a:r>
              <a:rPr lang="en-US" smtClean="0"/>
              <a:t>Similar to C++ STL set.</a:t>
            </a:r>
          </a:p>
          <a:p>
            <a:pPr lvl="1"/>
            <a:r>
              <a:rPr lang="en-US" smtClean="0"/>
              <a:t>Stores a sorted range of elements of type T.</a:t>
            </a:r>
            <a:endParaRPr lang="en-US" dirty="0" smtClean="0"/>
          </a:p>
        </p:txBody>
      </p:sp>
      <p:sp>
        <p:nvSpPr>
          <p:cNvPr id="5" name="TextBox 4"/>
          <p:cNvSpPr txBox="1"/>
          <p:nvPr/>
        </p:nvSpPr>
        <p:spPr>
          <a:xfrm>
            <a:off x="1143000" y="2836863"/>
            <a:ext cx="6781800" cy="1201737"/>
          </a:xfrm>
          <a:prstGeom prst="rect">
            <a:avLst/>
          </a:prstGeom>
          <a:solidFill>
            <a:schemeClr val="tx2">
              <a:lumMod val="20000"/>
              <a:lumOff val="80000"/>
            </a:schemeClr>
          </a:solidFill>
          <a:ln>
            <a:solidFill>
              <a:schemeClr val="accent1"/>
            </a:solidFill>
          </a:ln>
        </p:spPr>
        <p:txBody>
          <a:bodyPr>
            <a:spAutoFit/>
          </a:bodyPr>
          <a:lstStyle/>
          <a:p>
            <a:pPr fontAlgn="auto">
              <a:spcBef>
                <a:spcPts val="0"/>
              </a:spcBef>
              <a:spcAft>
                <a:spcPts val="0"/>
              </a:spcAft>
              <a:defRPr/>
            </a:pPr>
            <a:r>
              <a:rPr lang="en-US" sz="1200" b="1" dirty="0">
                <a:latin typeface="Courier New" pitchFamily="49" charset="0"/>
                <a:cs typeface="Courier New" pitchFamily="49" charset="0"/>
              </a:rPr>
              <a:t>Array &lt;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&gt; </a:t>
            </a:r>
            <a:r>
              <a:rPr lang="en-US" sz="1200" b="1" dirty="0" err="1">
                <a:latin typeface="Courier New" pitchFamily="49" charset="0"/>
                <a:cs typeface="Courier New" pitchFamily="49" charset="0"/>
              </a:rPr>
              <a:t>myIntArray</a:t>
            </a:r>
            <a:r>
              <a:rPr lang="en-US" sz="1200" b="1" dirty="0">
                <a:latin typeface="Courier New" pitchFamily="49" charset="0"/>
                <a:cs typeface="Courier New" pitchFamily="49" charset="0"/>
              </a:rPr>
              <a:t> = Array &lt;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&gt;();</a:t>
            </a:r>
          </a:p>
          <a:p>
            <a:pPr fontAlgn="auto">
              <a:spcBef>
                <a:spcPts val="0"/>
              </a:spcBef>
              <a:spcAft>
                <a:spcPts val="0"/>
              </a:spcAft>
              <a:defRPr/>
            </a:pPr>
            <a:r>
              <a:rPr lang="en-US" sz="1200" b="1" dirty="0" err="1">
                <a:latin typeface="Courier New" pitchFamily="49" charset="0"/>
                <a:cs typeface="Courier New" pitchFamily="49" charset="0"/>
              </a:rPr>
              <a:t>myIntArray.PushBack</a:t>
            </a:r>
            <a:r>
              <a:rPr lang="en-US" sz="1200" b="1" dirty="0">
                <a:latin typeface="Courier New" pitchFamily="49" charset="0"/>
                <a:cs typeface="Courier New" pitchFamily="49" charset="0"/>
              </a:rPr>
              <a:t>(42);</a:t>
            </a:r>
          </a:p>
          <a:p>
            <a:pPr fontAlgn="auto">
              <a:spcBef>
                <a:spcPts val="0"/>
              </a:spcBef>
              <a:spcAft>
                <a:spcPts val="0"/>
              </a:spcAft>
              <a:defRPr/>
            </a:pPr>
            <a:r>
              <a:rPr lang="en-US" sz="1200" b="1" dirty="0" err="1">
                <a:latin typeface="Courier New" pitchFamily="49" charset="0"/>
                <a:cs typeface="Courier New" pitchFamily="49" charset="0"/>
              </a:rPr>
              <a:t>writeln</a:t>
            </a:r>
            <a:r>
              <a:rPr lang="en-US" sz="1200" b="1" dirty="0">
                <a:latin typeface="Courier New" pitchFamily="49" charset="0"/>
                <a:cs typeface="Courier New" pitchFamily="49" charset="0"/>
              </a:rPr>
              <a:t>(“Array size= “,  </a:t>
            </a:r>
            <a:r>
              <a:rPr lang="en-US" sz="1200" b="1" dirty="0" err="1" smtClean="0">
                <a:latin typeface="Courier New" pitchFamily="49" charset="0"/>
                <a:cs typeface="Courier New" pitchFamily="49" charset="0"/>
              </a:rPr>
              <a:t>myIntArray.Size</a:t>
            </a:r>
            <a:r>
              <a:rPr lang="en-US" sz="1200" b="1" dirty="0">
                <a:latin typeface="Courier New" pitchFamily="49" charset="0"/>
                <a:cs typeface="Courier New" pitchFamily="49" charset="0"/>
              </a:rPr>
              <a:t>(), </a:t>
            </a:r>
          </a:p>
          <a:p>
            <a:pPr fontAlgn="auto">
              <a:spcBef>
                <a:spcPts val="0"/>
              </a:spcBef>
              <a:spcAft>
                <a:spcPts val="0"/>
              </a:spcAft>
              <a:defRPr/>
            </a:pPr>
            <a:r>
              <a:rPr lang="en-US" sz="1200" b="1" dirty="0">
                <a:latin typeface="Courier New" pitchFamily="49" charset="0"/>
                <a:cs typeface="Courier New" pitchFamily="49" charset="0"/>
              </a:rPr>
              <a:t>        “ and the first value= “, </a:t>
            </a:r>
            <a:r>
              <a:rPr lang="en-US" sz="1200" b="1" dirty="0" err="1" smtClean="0">
                <a:latin typeface="Courier New" pitchFamily="49" charset="0"/>
                <a:cs typeface="Courier New" pitchFamily="49" charset="0"/>
              </a:rPr>
              <a:t>myIntArray.Front</a:t>
            </a:r>
            <a:r>
              <a:rPr lang="en-US" sz="1200" b="1" dirty="0">
                <a:latin typeface="Courier New" pitchFamily="49" charset="0"/>
                <a:cs typeface="Courier New" pitchFamily="49" charset="0"/>
              </a:rPr>
              <a:t>());</a:t>
            </a:r>
          </a:p>
          <a:p>
            <a:pPr fontAlgn="auto">
              <a:spcBef>
                <a:spcPts val="0"/>
              </a:spcBef>
              <a:spcAft>
                <a:spcPts val="0"/>
              </a:spcAft>
              <a:defRPr/>
            </a:pPr>
            <a:endParaRPr lang="en-US" sz="1200" b="1" dirty="0">
              <a:latin typeface="Courier New" pitchFamily="49" charset="0"/>
              <a:cs typeface="Courier New" pitchFamily="49" charset="0"/>
            </a:endParaRPr>
          </a:p>
          <a:p>
            <a:pPr fontAlgn="auto">
              <a:spcBef>
                <a:spcPts val="0"/>
              </a:spcBef>
              <a:spcAft>
                <a:spcPts val="0"/>
              </a:spcAft>
              <a:defRPr/>
            </a:pPr>
            <a:r>
              <a:rPr lang="en-US" sz="1200" b="1" dirty="0">
                <a:latin typeface="Courier New" pitchFamily="49" charset="0"/>
                <a:cs typeface="Courier New" pitchFamily="49" charset="0"/>
              </a:rPr>
              <a:t>// Array size= 1 and the first value= 42</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smtClean="0"/>
              <a:t>More Script types …</a:t>
            </a:r>
          </a:p>
        </p:txBody>
      </p:sp>
      <p:sp>
        <p:nvSpPr>
          <p:cNvPr id="31746" name="Content Placeholder 2"/>
          <p:cNvSpPr>
            <a:spLocks noGrp="1"/>
          </p:cNvSpPr>
          <p:nvPr>
            <p:ph idx="1"/>
          </p:nvPr>
        </p:nvSpPr>
        <p:spPr/>
        <p:txBody>
          <a:bodyPr/>
          <a:lstStyle/>
          <a:p>
            <a:endParaRPr lang="en-US" dirty="0" smtClean="0"/>
          </a:p>
          <a:p>
            <a:r>
              <a:rPr lang="en-US" dirty="0" smtClean="0"/>
              <a:t>string</a:t>
            </a:r>
          </a:p>
          <a:p>
            <a:endParaRPr lang="en-US" dirty="0" smtClean="0"/>
          </a:p>
          <a:p>
            <a:endParaRPr lang="en-US" dirty="0" smtClean="0"/>
          </a:p>
          <a:p>
            <a:endParaRPr lang="en-US" dirty="0" smtClean="0"/>
          </a:p>
          <a:p>
            <a:r>
              <a:rPr lang="en-US" dirty="0" err="1" smtClean="0"/>
              <a:t>FileIO</a:t>
            </a:r>
            <a:endParaRPr lang="en-US" dirty="0" smtClean="0"/>
          </a:p>
        </p:txBody>
      </p:sp>
      <p:sp>
        <p:nvSpPr>
          <p:cNvPr id="4" name="TextBox 3"/>
          <p:cNvSpPr txBox="1"/>
          <p:nvPr/>
        </p:nvSpPr>
        <p:spPr>
          <a:xfrm>
            <a:off x="2133600" y="1588168"/>
            <a:ext cx="6781800" cy="2124075"/>
          </a:xfrm>
          <a:prstGeom prst="rect">
            <a:avLst/>
          </a:prstGeom>
          <a:solidFill>
            <a:schemeClr val="tx2">
              <a:lumMod val="20000"/>
              <a:lumOff val="80000"/>
            </a:schemeClr>
          </a:solidFill>
          <a:ln>
            <a:solidFill>
              <a:schemeClr val="accent1"/>
            </a:solidFill>
          </a:ln>
        </p:spPr>
        <p:txBody>
          <a:bodyPr>
            <a:spAutoFit/>
          </a:bodyPr>
          <a:lstStyle/>
          <a:p>
            <a:pPr fontAlgn="auto">
              <a:spcBef>
                <a:spcPts val="0"/>
              </a:spcBef>
              <a:spcAft>
                <a:spcPts val="0"/>
              </a:spcAft>
              <a:defRPr/>
            </a:pPr>
            <a:r>
              <a:rPr lang="en-US" sz="1200" b="1" dirty="0">
                <a:latin typeface="Courier New" pitchFamily="49" charset="0"/>
                <a:cs typeface="Courier New" pitchFamily="49" charset="0"/>
              </a:rPr>
              <a:t>string </a:t>
            </a: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a:t>
            </a:r>
          </a:p>
          <a:p>
            <a:pPr fontAlgn="auto">
              <a:spcBef>
                <a:spcPts val="0"/>
              </a:spcBef>
              <a:spcAft>
                <a:spcPts val="0"/>
              </a:spcAft>
              <a:defRPr/>
            </a:pPr>
            <a:endParaRPr lang="en-US" sz="1200" b="1" dirty="0">
              <a:latin typeface="Courier New" pitchFamily="49" charset="0"/>
              <a:cs typeface="Courier New" pitchFamily="49" charset="0"/>
            </a:endParaRPr>
          </a:p>
          <a:p>
            <a:pPr fontAlgn="auto">
              <a:spcBef>
                <a:spcPts val="0"/>
              </a:spcBef>
              <a:spcAft>
                <a:spcPts val="0"/>
              </a:spcAft>
              <a:defRPr/>
            </a:pP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 42; </a:t>
            </a:r>
          </a:p>
          <a:p>
            <a:pPr fontAlgn="auto">
              <a:spcBef>
                <a:spcPts val="0"/>
              </a:spcBef>
              <a:spcAft>
                <a:spcPts val="0"/>
              </a:spcAft>
              <a:defRPr/>
            </a:pP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+ 4; </a:t>
            </a:r>
          </a:p>
          <a:p>
            <a:pPr fontAlgn="auto">
              <a:spcBef>
                <a:spcPts val="0"/>
              </a:spcBef>
              <a:spcAft>
                <a:spcPts val="0"/>
              </a:spcAft>
              <a:defRPr/>
            </a:pP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 (string) </a:t>
            </a: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now contains the string "46" </a:t>
            </a:r>
          </a:p>
          <a:p>
            <a:pPr fontAlgn="auto">
              <a:spcBef>
                <a:spcPts val="0"/>
              </a:spcBef>
              <a:spcAft>
                <a:spcPts val="0"/>
              </a:spcAft>
              <a:defRPr/>
            </a:pP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int</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iValue</a:t>
            </a:r>
            <a:r>
              <a:rPr lang="en-US" sz="1200" b="1" dirty="0">
                <a:latin typeface="Courier New" pitchFamily="49" charset="0"/>
                <a:cs typeface="Courier New" pitchFamily="49" charset="0"/>
              </a:rPr>
              <a:t> now contains the integer </a:t>
            </a:r>
            <a:r>
              <a:rPr lang="en-US" sz="1200" b="1" dirty="0" smtClean="0">
                <a:latin typeface="Courier New" pitchFamily="49" charset="0"/>
                <a:cs typeface="Courier New" pitchFamily="49" charset="0"/>
              </a:rPr>
              <a:t>46</a:t>
            </a:r>
            <a:endParaRPr lang="en-US" sz="1200" b="1" dirty="0">
              <a:latin typeface="Courier New" pitchFamily="49" charset="0"/>
              <a:cs typeface="Courier New" pitchFamily="49" charset="0"/>
            </a:endParaRPr>
          </a:p>
          <a:p>
            <a:pPr fontAlgn="auto">
              <a:spcBef>
                <a:spcPts val="0"/>
              </a:spcBef>
              <a:spcAft>
                <a:spcPts val="0"/>
              </a:spcAft>
              <a:defRPr/>
            </a:pPr>
            <a:endParaRPr lang="en-US" sz="1200" b="1" dirty="0">
              <a:latin typeface="Courier New" pitchFamily="49" charset="0"/>
              <a:cs typeface="Courier New" pitchFamily="49" charset="0"/>
            </a:endParaRPr>
          </a:p>
          <a:p>
            <a:pPr fontAlgn="auto">
              <a:spcBef>
                <a:spcPts val="0"/>
              </a:spcBef>
              <a:spcAft>
                <a:spcPts val="0"/>
              </a:spcAft>
              <a:defRPr/>
            </a:pP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 12.345; </a:t>
            </a:r>
          </a:p>
          <a:p>
            <a:pPr fontAlgn="auto">
              <a:spcBef>
                <a:spcPts val="0"/>
              </a:spcBef>
              <a:spcAft>
                <a:spcPts val="0"/>
              </a:spcAft>
              <a:defRPr/>
            </a:pP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- 2.0; </a:t>
            </a:r>
          </a:p>
          <a:p>
            <a:pPr fontAlgn="auto">
              <a:spcBef>
                <a:spcPts val="0"/>
              </a:spcBef>
              <a:spcAft>
                <a:spcPts val="0"/>
              </a:spcAft>
              <a:defRPr/>
            </a:pP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 (string) </a:t>
            </a: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now contains the string "10.345" </a:t>
            </a: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 (double) </a:t>
            </a:r>
            <a:r>
              <a:rPr lang="en-US" sz="1200" b="1" dirty="0" err="1">
                <a:latin typeface="Courier New" pitchFamily="49" charset="0"/>
                <a:cs typeface="Courier New" pitchFamily="49" charset="0"/>
              </a:rPr>
              <a:t>sValue</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dValue</a:t>
            </a:r>
            <a:r>
              <a:rPr lang="en-US" sz="1200" b="1" dirty="0">
                <a:latin typeface="Courier New" pitchFamily="49" charset="0"/>
                <a:cs typeface="Courier New" pitchFamily="49" charset="0"/>
              </a:rPr>
              <a:t> now contains the double 10.345</a:t>
            </a:r>
          </a:p>
        </p:txBody>
      </p:sp>
      <p:sp>
        <p:nvSpPr>
          <p:cNvPr id="6" name="TextBox 5"/>
          <p:cNvSpPr txBox="1"/>
          <p:nvPr/>
        </p:nvSpPr>
        <p:spPr>
          <a:xfrm>
            <a:off x="2133600" y="4090737"/>
            <a:ext cx="6781800" cy="1754188"/>
          </a:xfrm>
          <a:prstGeom prst="rect">
            <a:avLst/>
          </a:prstGeom>
          <a:solidFill>
            <a:schemeClr val="tx2">
              <a:lumMod val="20000"/>
              <a:lumOff val="80000"/>
            </a:schemeClr>
          </a:solidFill>
          <a:ln>
            <a:solidFill>
              <a:schemeClr val="accent1"/>
            </a:solidFill>
          </a:ln>
        </p:spPr>
        <p:txBody>
          <a:bodyPr>
            <a:spAutoFit/>
          </a:bodyPr>
          <a:lstStyle/>
          <a:p>
            <a:pPr fontAlgn="auto">
              <a:spcBef>
                <a:spcPts val="0"/>
              </a:spcBef>
              <a:spcAft>
                <a:spcPts val="0"/>
              </a:spcAft>
              <a:defRPr/>
            </a:pPr>
            <a:r>
              <a:rPr lang="en-US" sz="1200" b="1" dirty="0" err="1">
                <a:latin typeface="Courier New" pitchFamily="49" charset="0"/>
                <a:cs typeface="Courier New" pitchFamily="49" charset="0"/>
              </a:rPr>
              <a:t>script_variables</a:t>
            </a:r>
            <a:endParaRPr lang="en-US" sz="1200" b="1" dirty="0">
              <a:latin typeface="Courier New" pitchFamily="49" charset="0"/>
              <a:cs typeface="Courier New" pitchFamily="49" charset="0"/>
            </a:endParaRPr>
          </a:p>
          <a:p>
            <a:pPr fontAlgn="auto">
              <a:spcBef>
                <a:spcPts val="0"/>
              </a:spcBef>
              <a:spcAft>
                <a:spcPts val="0"/>
              </a:spcAft>
              <a:defRPr/>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FileIO</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gOut</a:t>
            </a:r>
            <a:r>
              <a:rPr lang="en-US" sz="1200" b="1" dirty="0">
                <a:latin typeface="Courier New" pitchFamily="49" charset="0"/>
                <a:cs typeface="Courier New" pitchFamily="49" charset="0"/>
              </a:rPr>
              <a:t> = </a:t>
            </a:r>
            <a:r>
              <a:rPr lang="en-US" sz="1200" b="1" dirty="0" err="1">
                <a:latin typeface="Courier New" pitchFamily="49" charset="0"/>
                <a:cs typeface="Courier New" pitchFamily="49" charset="0"/>
              </a:rPr>
              <a:t>FileIO</a:t>
            </a:r>
            <a:r>
              <a:rPr lang="en-US" sz="1200" b="1" dirty="0">
                <a:latin typeface="Courier New" pitchFamily="49" charset="0"/>
                <a:cs typeface="Courier New" pitchFamily="49" charset="0"/>
              </a:rPr>
              <a:t>();</a:t>
            </a:r>
          </a:p>
          <a:p>
            <a:pPr fontAlgn="auto">
              <a:spcBef>
                <a:spcPts val="0"/>
              </a:spcBef>
              <a:spcAft>
                <a:spcPts val="0"/>
              </a:spcAft>
              <a:defRPr/>
            </a:pPr>
            <a:r>
              <a:rPr lang="en-US" sz="1200" b="1" dirty="0" err="1">
                <a:latin typeface="Courier New" pitchFamily="49" charset="0"/>
                <a:cs typeface="Courier New" pitchFamily="49" charset="0"/>
              </a:rPr>
              <a:t>end_script_variables</a:t>
            </a:r>
            <a:endParaRPr lang="en-US" sz="1200" b="1" dirty="0">
              <a:latin typeface="Courier New" pitchFamily="49" charset="0"/>
              <a:cs typeface="Courier New" pitchFamily="49" charset="0"/>
            </a:endParaRPr>
          </a:p>
          <a:p>
            <a:pPr fontAlgn="auto">
              <a:spcBef>
                <a:spcPts val="0"/>
              </a:spcBef>
              <a:spcAft>
                <a:spcPts val="0"/>
              </a:spcAft>
              <a:defRPr/>
            </a:pPr>
            <a:endParaRPr lang="en-US" sz="1200" b="1" dirty="0">
              <a:latin typeface="Courier New" pitchFamily="49" charset="0"/>
              <a:cs typeface="Courier New" pitchFamily="49" charset="0"/>
            </a:endParaRPr>
          </a:p>
          <a:p>
            <a:pPr fontAlgn="auto">
              <a:spcBef>
                <a:spcPts val="0"/>
              </a:spcBef>
              <a:spcAft>
                <a:spcPts val="0"/>
              </a:spcAft>
              <a:defRPr/>
            </a:pPr>
            <a:r>
              <a:rPr lang="en-US" sz="1200" b="1" dirty="0">
                <a:latin typeface="Courier New" pitchFamily="49" charset="0"/>
                <a:cs typeface="Courier New" pitchFamily="49" charset="0"/>
              </a:rPr>
              <a:t>script void </a:t>
            </a:r>
            <a:r>
              <a:rPr lang="en-US" sz="1200" b="1" dirty="0" err="1">
                <a:latin typeface="Courier New" pitchFamily="49" charset="0"/>
                <a:cs typeface="Courier New" pitchFamily="49" charset="0"/>
              </a:rPr>
              <a:t>RecordPlatformName</a:t>
            </a:r>
            <a:r>
              <a:rPr lang="en-US" sz="1200" b="1" dirty="0">
                <a:latin typeface="Courier New" pitchFamily="49" charset="0"/>
                <a:cs typeface="Courier New" pitchFamily="49" charset="0"/>
              </a:rPr>
              <a:t>(string </a:t>
            </a:r>
            <a:r>
              <a:rPr lang="en-US" sz="1200" b="1" dirty="0" err="1">
                <a:latin typeface="Courier New" pitchFamily="49" charset="0"/>
                <a:cs typeface="Courier New" pitchFamily="49" charset="0"/>
              </a:rPr>
              <a:t>aFileName</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WsfPlatform</a:t>
            </a: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aPlatform</a:t>
            </a:r>
            <a:r>
              <a:rPr lang="en-US" sz="1200" b="1" dirty="0">
                <a:latin typeface="Courier New" pitchFamily="49" charset="0"/>
                <a:cs typeface="Courier New" pitchFamily="49" charset="0"/>
              </a:rPr>
              <a:t>)</a:t>
            </a:r>
          </a:p>
          <a:p>
            <a:pPr fontAlgn="auto">
              <a:spcBef>
                <a:spcPts val="0"/>
              </a:spcBef>
              <a:spcAft>
                <a:spcPts val="0"/>
              </a:spcAft>
              <a:defRPr/>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gOut.Open</a:t>
            </a:r>
            <a:r>
              <a:rPr lang="en-US" sz="1200" b="1" dirty="0">
                <a:latin typeface="Courier New" pitchFamily="49" charset="0"/>
                <a:cs typeface="Courier New" pitchFamily="49" charset="0"/>
              </a:rPr>
              <a:t>(</a:t>
            </a:r>
            <a:r>
              <a:rPr lang="en-US" sz="1200" b="1" dirty="0" err="1">
                <a:latin typeface="Courier New" pitchFamily="49" charset="0"/>
                <a:cs typeface="Courier New" pitchFamily="49" charset="0"/>
              </a:rPr>
              <a:t>aFileName</a:t>
            </a:r>
            <a:r>
              <a:rPr lang="en-US" sz="1200" b="1" dirty="0">
                <a:latin typeface="Courier New" pitchFamily="49" charset="0"/>
                <a:cs typeface="Courier New" pitchFamily="49" charset="0"/>
              </a:rPr>
              <a:t>, “append”);</a:t>
            </a:r>
          </a:p>
          <a:p>
            <a:pPr fontAlgn="auto">
              <a:spcBef>
                <a:spcPts val="0"/>
              </a:spcBef>
              <a:spcAft>
                <a:spcPts val="0"/>
              </a:spcAft>
              <a:defRPr/>
            </a:pPr>
            <a:r>
              <a:rPr lang="en-US" sz="1200" b="1" dirty="0">
                <a:latin typeface="Courier New" pitchFamily="49" charset="0"/>
                <a:cs typeface="Courier New" pitchFamily="49" charset="0"/>
              </a:rPr>
              <a:t>   </a:t>
            </a:r>
            <a:r>
              <a:rPr lang="en-US" sz="1200" b="1" dirty="0" err="1" smtClean="0">
                <a:latin typeface="Courier New" pitchFamily="49" charset="0"/>
                <a:cs typeface="Courier New" pitchFamily="49" charset="0"/>
              </a:rPr>
              <a:t>gOut.Writeln</a:t>
            </a:r>
            <a:r>
              <a:rPr lang="en-US" sz="1200" b="1" dirty="0" smtClean="0">
                <a:latin typeface="Courier New" pitchFamily="49" charset="0"/>
                <a:cs typeface="Courier New" pitchFamily="49" charset="0"/>
              </a:rPr>
              <a:t>(</a:t>
            </a:r>
            <a:r>
              <a:rPr lang="en-US" sz="1200" b="1" dirty="0" err="1" smtClean="0">
                <a:latin typeface="Courier New" pitchFamily="49" charset="0"/>
                <a:cs typeface="Courier New" pitchFamily="49" charset="0"/>
              </a:rPr>
              <a:t>aPlatform.Name</a:t>
            </a:r>
            <a:r>
              <a:rPr lang="en-US" sz="1200" b="1" dirty="0">
                <a:latin typeface="Courier New" pitchFamily="49" charset="0"/>
                <a:cs typeface="Courier New" pitchFamily="49" charset="0"/>
              </a:rPr>
              <a:t>());</a:t>
            </a:r>
          </a:p>
          <a:p>
            <a:pPr fontAlgn="auto">
              <a:spcBef>
                <a:spcPts val="0"/>
              </a:spcBef>
              <a:spcAft>
                <a:spcPts val="0"/>
              </a:spcAft>
              <a:defRPr/>
            </a:pPr>
            <a:r>
              <a:rPr lang="en-US" sz="1200" b="1" dirty="0">
                <a:latin typeface="Courier New" pitchFamily="49" charset="0"/>
                <a:cs typeface="Courier New" pitchFamily="49" charset="0"/>
              </a:rPr>
              <a:t>   </a:t>
            </a:r>
            <a:r>
              <a:rPr lang="en-US" sz="1200" b="1" dirty="0" err="1">
                <a:latin typeface="Courier New" pitchFamily="49" charset="0"/>
                <a:cs typeface="Courier New" pitchFamily="49" charset="0"/>
              </a:rPr>
              <a:t>gOut.Close</a:t>
            </a:r>
            <a:r>
              <a:rPr lang="en-US" sz="1200" b="1" dirty="0">
                <a:latin typeface="Courier New" pitchFamily="49" charset="0"/>
                <a:cs typeface="Courier New" pitchFamily="49" charset="0"/>
              </a:rPr>
              <a:t>();</a:t>
            </a:r>
          </a:p>
          <a:p>
            <a:pPr fontAlgn="auto">
              <a:spcBef>
                <a:spcPts val="0"/>
              </a:spcBef>
              <a:spcAft>
                <a:spcPts val="0"/>
              </a:spcAft>
              <a:defRPr/>
            </a:pPr>
            <a:r>
              <a:rPr lang="en-US" sz="1200" b="1" dirty="0" err="1">
                <a:latin typeface="Courier New" pitchFamily="49" charset="0"/>
                <a:cs typeface="Courier New" pitchFamily="49" charset="0"/>
              </a:rPr>
              <a:t>end_script</a:t>
            </a:r>
            <a:endParaRPr lang="en-US" sz="1200" b="1" dirty="0">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afsim_af_class">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themeOverride>
</file>

<file path=docProps/app.xml><?xml version="1.0" encoding="utf-8"?>
<Properties xmlns="http://schemas.openxmlformats.org/officeDocument/2006/extended-properties" xmlns:vt="http://schemas.openxmlformats.org/officeDocument/2006/docPropsVTypes">
  <Template/>
  <TotalTime>16696</TotalTime>
  <Words>2479</Words>
  <Application>Microsoft Office PowerPoint</Application>
  <PresentationFormat>On-screen Show (4:3)</PresentationFormat>
  <Paragraphs>436</Paragraphs>
  <Slides>36</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Courier New</vt:lpstr>
      <vt:lpstr>Wingdings</vt:lpstr>
      <vt:lpstr>1_afsim_af_class</vt:lpstr>
      <vt:lpstr>PowerPoint Presentation</vt:lpstr>
      <vt:lpstr>Learning Objectives</vt:lpstr>
      <vt:lpstr>Overview</vt:lpstr>
      <vt:lpstr>Basic Types and Operators</vt:lpstr>
      <vt:lpstr>Static Complex Types</vt:lpstr>
      <vt:lpstr>Math</vt:lpstr>
      <vt:lpstr>Variable Complex Types</vt:lpstr>
      <vt:lpstr>Containers</vt:lpstr>
      <vt:lpstr>More Script types …</vt:lpstr>
      <vt:lpstr>String Methods </vt:lpstr>
      <vt:lpstr>Script Structs</vt:lpstr>
      <vt:lpstr>extern</vt:lpstr>
      <vt:lpstr>Arrow (-&gt;) operator</vt:lpstr>
      <vt:lpstr>Conditionals and Loops</vt:lpstr>
      <vt:lpstr>Script Blocks</vt:lpstr>
      <vt:lpstr>Common Script Interface</vt:lpstr>
      <vt:lpstr>Predefined Variables</vt:lpstr>
      <vt:lpstr>Platform Initialization</vt:lpstr>
      <vt:lpstr>Launch Weapon When Within Range</vt:lpstr>
      <vt:lpstr>New Script Processor Definition</vt:lpstr>
      <vt:lpstr>Exercise: Script Variables</vt:lpstr>
      <vt:lpstr>Solution: Script Variables</vt:lpstr>
      <vt:lpstr>on_initialize2</vt:lpstr>
      <vt:lpstr>Script fireWeapon </vt:lpstr>
      <vt:lpstr>Script fireWeapon </vt:lpstr>
      <vt:lpstr>Exercise: fireWeapon Output</vt:lpstr>
      <vt:lpstr>Solution: fireWeapon Output</vt:lpstr>
      <vt:lpstr>On Update Block</vt:lpstr>
      <vt:lpstr>On Update Block Script </vt:lpstr>
      <vt:lpstr>Attaching Processor to Platform</vt:lpstr>
      <vt:lpstr>Scenario Execution</vt:lpstr>
      <vt:lpstr>Add another bomber</vt:lpstr>
      <vt:lpstr>Add tracks</vt:lpstr>
      <vt:lpstr>Results</vt:lpstr>
      <vt:lpstr>Learning Objectives</vt:lpstr>
      <vt:lpstr>PowerPoint Presentation</vt:lpstr>
    </vt:vector>
  </TitlesOfParts>
  <Company>Infoscitex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Framework for Simulation, Integration and Modeling (AFSIM) Scripting Presentation</dc:title>
  <dc:creator>Miller, Lawrence</dc:creator>
  <cp:lastModifiedBy>Miller, Lawrence</cp:lastModifiedBy>
  <cp:revision>963</cp:revision>
  <cp:lastPrinted>2019-01-03T19:44:54Z</cp:lastPrinted>
  <dcterms:created xsi:type="dcterms:W3CDTF">2012-03-21T14:48:14Z</dcterms:created>
  <dcterms:modified xsi:type="dcterms:W3CDTF">2022-01-04T21:59:16Z</dcterms:modified>
</cp:coreProperties>
</file>