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3" r:id="rId1"/>
  </p:sldMasterIdLst>
  <p:notesMasterIdLst>
    <p:notesMasterId r:id="rId31"/>
  </p:notesMasterIdLst>
  <p:handoutMasterIdLst>
    <p:handoutMasterId r:id="rId32"/>
  </p:handoutMasterIdLst>
  <p:sldIdLst>
    <p:sldId id="388" r:id="rId2"/>
    <p:sldId id="293" r:id="rId3"/>
    <p:sldId id="324" r:id="rId4"/>
    <p:sldId id="338" r:id="rId5"/>
    <p:sldId id="387" r:id="rId6"/>
    <p:sldId id="326" r:id="rId7"/>
    <p:sldId id="400" r:id="rId8"/>
    <p:sldId id="327" r:id="rId9"/>
    <p:sldId id="329" r:id="rId10"/>
    <p:sldId id="341" r:id="rId11"/>
    <p:sldId id="322" r:id="rId12"/>
    <p:sldId id="339" r:id="rId13"/>
    <p:sldId id="397" r:id="rId14"/>
    <p:sldId id="398" r:id="rId15"/>
    <p:sldId id="343" r:id="rId16"/>
    <p:sldId id="330" r:id="rId17"/>
    <p:sldId id="340" r:id="rId18"/>
    <p:sldId id="405" r:id="rId19"/>
    <p:sldId id="332" r:id="rId20"/>
    <p:sldId id="331" r:id="rId21"/>
    <p:sldId id="333" r:id="rId22"/>
    <p:sldId id="401" r:id="rId23"/>
    <p:sldId id="399" r:id="rId24"/>
    <p:sldId id="336" r:id="rId25"/>
    <p:sldId id="402" r:id="rId26"/>
    <p:sldId id="403" r:id="rId27"/>
    <p:sldId id="404" r:id="rId28"/>
    <p:sldId id="393" r:id="rId29"/>
    <p:sldId id="394" r:id="rId30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69388" autoAdjust="0"/>
  </p:normalViewPr>
  <p:slideViewPr>
    <p:cSldViewPr>
      <p:cViewPr varScale="1">
        <p:scale>
          <a:sx n="110" d="100"/>
          <a:sy n="110" d="100"/>
        </p:scale>
        <p:origin x="3149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1594"/>
    </p:cViewPr>
  </p:sorterViewPr>
  <p:notesViewPr>
    <p:cSldViewPr>
      <p:cViewPr varScale="1">
        <p:scale>
          <a:sx n="129" d="100"/>
          <a:sy n="129" d="100"/>
        </p:scale>
        <p:origin x="1956" y="126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D6EC74F1-699C-49A9-AC9B-D540B9E0EE56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DD029E96-FB69-483B-BC3B-0CEB9127BE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467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12187A0-386A-4CD5-9E24-9CC01A416350}" type="datetimeFigureOut">
              <a:rPr lang="en-US"/>
              <a:pPr>
                <a:defRPr/>
              </a:pPr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1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3D6F70E-C074-449D-AC04-01E8EA9F9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19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version of the training has been tested with version 2.8</a:t>
            </a:r>
          </a:p>
          <a:p>
            <a:r>
              <a:rPr lang="en-US" baseline="0" dirty="0" smtClean="0"/>
              <a:t>This lesson should take about an hour</a:t>
            </a: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053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shows some of</a:t>
            </a:r>
            <a:r>
              <a:rPr lang="en-US" baseline="0" dirty="0" smtClean="0"/>
              <a:t> the events, and their associated script context. </a:t>
            </a:r>
          </a:p>
          <a:p>
            <a:r>
              <a:rPr lang="en-US" baseline="0" dirty="0" smtClean="0"/>
              <a:t>I cheat – instead of typing these out, I copy from here and paste into Wizard. </a:t>
            </a:r>
          </a:p>
          <a:p>
            <a:r>
              <a:rPr lang="en-US" baseline="0" dirty="0" smtClean="0"/>
              <a:t>I’m lazy that way.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87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weapon hit observer</a:t>
            </a:r>
            <a:r>
              <a:rPr lang="en-US" baseline="0" dirty="0" smtClean="0"/>
              <a:t> will count the hits. </a:t>
            </a:r>
          </a:p>
          <a:p>
            <a:r>
              <a:rPr lang="en-US" baseline="0" dirty="0" smtClean="0"/>
              <a:t>The simulation complete observer will print the results.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map, indexed on platform names, and containing integers, will count the hits. 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FileIO</a:t>
            </a:r>
            <a:r>
              <a:rPr lang="en-US" baseline="0" dirty="0" smtClean="0"/>
              <a:t> object will write to the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90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Yet another file!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28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copy and paste</a:t>
            </a:r>
            <a:r>
              <a:rPr lang="en-US" baseline="0" dirty="0" smtClean="0"/>
              <a:t> these script blocks from documentation.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9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</a:t>
            </a:r>
            <a:r>
              <a:rPr lang="en-US" baseline="0" dirty="0" smtClean="0"/>
              <a:t> you enable WEAPON_HIT in observer, the script </a:t>
            </a:r>
            <a:r>
              <a:rPr lang="en-US" baseline="0" dirty="0" err="1" smtClean="0"/>
              <a:t>WeaponHit</a:t>
            </a:r>
            <a:r>
              <a:rPr lang="en-US" baseline="0" dirty="0" smtClean="0"/>
              <a:t> will be activated at each weapon hit.</a:t>
            </a:r>
          </a:p>
          <a:p>
            <a:endParaRPr lang="en-US" baseline="0" dirty="0" smtClean="0"/>
          </a:p>
          <a:p>
            <a:r>
              <a:rPr lang="en-US" dirty="0" smtClean="0"/>
              <a:t>You can create custom script names for different observer EVENTS.  </a:t>
            </a:r>
            <a:r>
              <a:rPr lang="en-US" smtClean="0"/>
              <a:t>Just type the custom script name after the EVENT in observer.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19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weapon hit script gets the target name, and looks at the map. If there is a value there, it increments it ( the Exists method). If there isn’t a value, then it creates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50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the time</a:t>
            </a:r>
            <a:r>
              <a:rPr lang="en-US" baseline="0" dirty="0" smtClean="0"/>
              <a:t> they get here, it should be OK.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opens the file – the “out” parameter causes it to create a new file. </a:t>
            </a:r>
          </a:p>
          <a:p>
            <a:r>
              <a:rPr lang="en-US" baseline="0" dirty="0" smtClean="0"/>
              <a:t>It then parses through the map, and prints out the index and the value at that index.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59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what the output</a:t>
            </a:r>
            <a:r>
              <a:rPr lang="en-US" baseline="0" dirty="0" smtClean="0"/>
              <a:t> file looks like.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71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Monte Carlo methods or experiments rely</a:t>
            </a:r>
            <a:r>
              <a:rPr lang="en-US" baseline="0" dirty="0" smtClean="0"/>
              <a:t> on repeated random sampling to obtain numerical results.  We can do this is AFSIM!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933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let’s do more</a:t>
            </a:r>
            <a:r>
              <a:rPr lang="en-US" baseline="0" dirty="0" smtClean="0"/>
              <a:t> than one replication.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85236D-C505-444E-804F-7D20F3A897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8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created problems. Let’s fix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53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_%d will create a new file for each rep.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No, this doesn’t work in script (to the best of my knowledge.)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5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are no longer overwriting our original files.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we are now numbering out output files starting with 1.  So our old unnumbered .</a:t>
            </a:r>
            <a:r>
              <a:rPr lang="en-US" baseline="0" dirty="0" err="1" smtClean="0"/>
              <a:t>aer</a:t>
            </a:r>
            <a:r>
              <a:rPr lang="en-US" baseline="0" dirty="0" smtClean="0"/>
              <a:t> and .</a:t>
            </a:r>
            <a:r>
              <a:rPr lang="en-US" baseline="0" dirty="0" err="1" smtClean="0"/>
              <a:t>evt</a:t>
            </a:r>
            <a:r>
              <a:rPr lang="en-US" baseline="0" dirty="0" smtClean="0"/>
              <a:t> files are still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41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we need to fix the output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1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</a:t>
            </a:r>
            <a:r>
              <a:rPr lang="en-US" baseline="0" dirty="0" smtClean="0"/>
              <a:t> the run number, and use it to decide how to open the file – “out” to create a new one on the first run, “append” to not create a new one on the subsequent runs.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Update the write statement to include the run number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if and else statements don’t need braces if only one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378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7757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Cast the </a:t>
            </a:r>
            <a:r>
              <a:rPr lang="en-US" dirty="0" err="1" smtClean="0"/>
              <a:t>Run</a:t>
            </a:r>
            <a:r>
              <a:rPr lang="en-US" baseline="0" dirty="0" err="1" smtClean="0"/>
              <a:t>Number</a:t>
            </a:r>
            <a:r>
              <a:rPr lang="en-US" baseline="0" dirty="0" smtClean="0"/>
              <a:t> to a string and add it to the name of the output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31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7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This looks like a bunch, but it all goes together. 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985236D-C505-444E-804F-7D20F3A8979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974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WsfDraw</a:t>
            </a:r>
            <a:r>
              <a:rPr lang="en-US" dirty="0" smtClean="0"/>
              <a:t> enables us to send</a:t>
            </a:r>
            <a:r>
              <a:rPr lang="en-US" baseline="0" dirty="0" smtClean="0"/>
              <a:t> things to the DIS stream, which Mystic will display.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 = Distributed Interactive Simulation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48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18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script sets the duration for the circle. This is not necessary, except it will cause the circle to disappear when the platform is killed. </a:t>
            </a:r>
          </a:p>
          <a:p>
            <a:r>
              <a:rPr lang="en-US" baseline="0" dirty="0" smtClean="0"/>
              <a:t>It sets the color – RGB. </a:t>
            </a:r>
          </a:p>
          <a:p>
            <a:r>
              <a:rPr lang="en-US" baseline="0" dirty="0" smtClean="0"/>
              <a:t>The ellipse mode says to draw an unfilled circle. </a:t>
            </a:r>
          </a:p>
          <a:p>
            <a:r>
              <a:rPr lang="en-US" baseline="0" dirty="0" smtClean="0"/>
              <a:t>The circle will be out to the range of the weapon. </a:t>
            </a:r>
          </a:p>
          <a:p>
            <a:r>
              <a:rPr lang="en-US" baseline="0" dirty="0" smtClean="0"/>
              <a:t>The Vertex is attached to the platform.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5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Call the script inside of the check for the target being engaged.  This way, if all targets have been engaged, the circle won’t be drawn again.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4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better than event output. Can actually control what comes out. </a:t>
            </a:r>
          </a:p>
          <a:p>
            <a:r>
              <a:rPr lang="en-US" baseline="0" dirty="0" smtClean="0"/>
              <a:t>For example, I can say “I want every detection attempt between this particular sensor platform and that particular target.” </a:t>
            </a:r>
          </a:p>
          <a:p>
            <a:r>
              <a:rPr lang="en-US" baseline="0" dirty="0" smtClean="0"/>
              <a:t>But the user has to write script.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9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list of events</a:t>
            </a:r>
            <a:r>
              <a:rPr lang="en-US" baseline="0" dirty="0" smtClean="0"/>
              <a:t> is not exactly the same as the event output list. </a:t>
            </a:r>
          </a:p>
          <a:p>
            <a:r>
              <a:rPr lang="en-US" dirty="0" smtClean="0"/>
              <a:t>This is the script observer page. You enable and/or disable</a:t>
            </a:r>
            <a:r>
              <a:rPr lang="en-US" baseline="0" dirty="0" smtClean="0"/>
              <a:t> events, similar to event output.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D6F70E-C074-449D-AC04-01E8EA9F9F6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6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201367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7300" y="-3628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84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517342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42579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786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338" y="-7620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11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2415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24800" y="250505"/>
            <a:ext cx="1215571" cy="616658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9733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AFSIM User Training</a:t>
            </a:r>
          </a:p>
          <a:p>
            <a:r>
              <a:rPr lang="en-US" dirty="0" smtClean="0"/>
              <a:t> 9 – </a:t>
            </a:r>
            <a:r>
              <a:rPr lang="en-US" dirty="0" err="1" smtClean="0"/>
              <a:t>WsfDraw</a:t>
            </a:r>
            <a:r>
              <a:rPr lang="en-US" dirty="0" smtClean="0"/>
              <a:t> and Script Observers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47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 Observer Context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2005832"/>
            <a:ext cx="8229600" cy="3714699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Counting and Reporting Hits</a:t>
            </a:r>
            <a:endParaRPr lang="en-US" dirty="0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6473" indent="0">
              <a:buNone/>
            </a:pPr>
            <a:r>
              <a:rPr lang="en-US" dirty="0" smtClean="0"/>
              <a:t>Will use two observers:</a:t>
            </a:r>
          </a:p>
          <a:p>
            <a:r>
              <a:rPr lang="en-US" dirty="0" smtClean="0"/>
              <a:t>First observer counts each hit for each platform</a:t>
            </a:r>
          </a:p>
          <a:p>
            <a:pPr lvl="1"/>
            <a:r>
              <a:rPr lang="en-US" dirty="0" smtClean="0"/>
              <a:t>WEAPON_HIT event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Second observer reports results at end of simulation</a:t>
            </a:r>
          </a:p>
          <a:p>
            <a:pPr lvl="1"/>
            <a:r>
              <a:rPr lang="en-US" dirty="0" smtClean="0"/>
              <a:t>SIMULATION_COMPLETE event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Will use a global Map to associate hits with a platform</a:t>
            </a:r>
          </a:p>
          <a:p>
            <a:pPr lvl="1"/>
            <a:r>
              <a:rPr lang="en-US" dirty="0" smtClean="0"/>
              <a:t>The index of the Map will be the platform name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FileIO</a:t>
            </a:r>
            <a:r>
              <a:rPr lang="en-US" dirty="0" smtClean="0"/>
              <a:t> object has methods to create, open and write to a file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Creating Script Observers</a:t>
            </a:r>
            <a:endParaRPr lang="en-US" dirty="0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In the “setup.txt” file in Wizard, add “</a:t>
            </a:r>
            <a:r>
              <a:rPr lang="en-US" dirty="0" err="1" smtClean="0"/>
              <a:t>include_once</a:t>
            </a:r>
            <a:r>
              <a:rPr lang="en-US" dirty="0" smtClean="0"/>
              <a:t> observers.txt”</a:t>
            </a:r>
          </a:p>
          <a:p>
            <a:r>
              <a:rPr lang="en-US" dirty="0" smtClean="0"/>
              <a:t>Create and open the file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436309"/>
            <a:ext cx="6765583" cy="1973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828800" y="4800600"/>
            <a:ext cx="34290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97441" y="3066977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Exercise: Observer Scripts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Add </a:t>
            </a:r>
            <a:r>
              <a:rPr lang="en-US" dirty="0" err="1" smtClean="0"/>
              <a:t>script_variables</a:t>
            </a:r>
            <a:r>
              <a:rPr lang="en-US" dirty="0" smtClean="0"/>
              <a:t> block with:</a:t>
            </a:r>
          </a:p>
          <a:p>
            <a:pPr lvl="1"/>
            <a:r>
              <a:rPr lang="en-US" dirty="0" smtClean="0"/>
              <a:t>Map named </a:t>
            </a:r>
            <a:r>
              <a:rPr lang="en-US" dirty="0" err="1" smtClean="0">
                <a:solidFill>
                  <a:srgbClr val="FF0000"/>
                </a:solidFill>
              </a:rPr>
              <a:t>samHits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Key type: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</a:p>
          <a:p>
            <a:pPr lvl="2"/>
            <a:r>
              <a:rPr lang="en-US" dirty="0" smtClean="0"/>
              <a:t>Value type: 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/>
              <a:t>initialize with the default constructor</a:t>
            </a:r>
          </a:p>
          <a:p>
            <a:r>
              <a:rPr lang="en-US" dirty="0" smtClean="0"/>
              <a:t>Add Script block for </a:t>
            </a:r>
            <a:r>
              <a:rPr lang="en-US" dirty="0" smtClean="0">
                <a:solidFill>
                  <a:srgbClr val="FF0000"/>
                </a:solidFill>
              </a:rPr>
              <a:t>WEAPON_HIT</a:t>
            </a:r>
            <a:r>
              <a:rPr lang="en-US" dirty="0" smtClean="0"/>
              <a:t> observer</a:t>
            </a:r>
          </a:p>
          <a:p>
            <a:r>
              <a:rPr lang="en-US" dirty="0" smtClean="0"/>
              <a:t>Add Script block for </a:t>
            </a:r>
            <a:r>
              <a:rPr lang="en-US" dirty="0" smtClean="0">
                <a:solidFill>
                  <a:srgbClr val="FF0000"/>
                </a:solidFill>
              </a:rPr>
              <a:t>SIMULATION_COMPLETE</a:t>
            </a:r>
            <a:r>
              <a:rPr lang="en-US" dirty="0" smtClean="0"/>
              <a:t> observer</a:t>
            </a:r>
          </a:p>
          <a:p>
            <a:r>
              <a:rPr lang="en-US" dirty="0" smtClean="0"/>
              <a:t>Add </a:t>
            </a:r>
            <a:r>
              <a:rPr lang="en-US" dirty="0" smtClean="0">
                <a:solidFill>
                  <a:srgbClr val="FF0000"/>
                </a:solidFill>
              </a:rPr>
              <a:t>observer</a:t>
            </a:r>
            <a:r>
              <a:rPr lang="en-US" dirty="0" smtClean="0"/>
              <a:t> block and enable events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33800" y="111073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observers.txt</a:t>
            </a:r>
          </a:p>
        </p:txBody>
      </p:sp>
    </p:spTree>
    <p:extLst>
      <p:ext uri="{BB962C8B-B14F-4D97-AF65-F5344CB8AC3E}">
        <p14:creationId xmlns:p14="http://schemas.microsoft.com/office/powerpoint/2010/main" val="309605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Solution: Observer Scripts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2" y="1676400"/>
            <a:ext cx="8519897" cy="32294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62000" y="1828800"/>
            <a:ext cx="8038024" cy="3077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3800" y="1339334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observers.txt</a:t>
            </a:r>
          </a:p>
        </p:txBody>
      </p:sp>
    </p:spTree>
    <p:extLst>
      <p:ext uri="{BB962C8B-B14F-4D97-AF65-F5344CB8AC3E}">
        <p14:creationId xmlns:p14="http://schemas.microsoft.com/office/powerpoint/2010/main" val="5363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Script Observers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Create/update record in </a:t>
            </a:r>
            <a:r>
              <a:rPr lang="en-US" dirty="0" err="1" smtClean="0"/>
              <a:t>samHits</a:t>
            </a:r>
            <a:r>
              <a:rPr lang="en-US" dirty="0" smtClean="0"/>
              <a:t> for every WEAPON_HIT event</a:t>
            </a:r>
          </a:p>
          <a:p>
            <a:pPr lvl="1"/>
            <a:r>
              <a:rPr lang="en-US" dirty="0" smtClean="0"/>
              <a:t>Use target name as “key”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78069" y="3429000"/>
            <a:ext cx="7987862" cy="2438400"/>
            <a:chOff x="578069" y="3200400"/>
            <a:chExt cx="7987862" cy="2438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69" y="3200400"/>
              <a:ext cx="7987862" cy="2438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914400" y="3276600"/>
              <a:ext cx="7575331" cy="2286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3819230" y="305966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observers.txt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FileIO</a:t>
            </a:r>
            <a:endParaRPr lang="en-US" dirty="0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Uses </a:t>
            </a:r>
            <a:r>
              <a:rPr lang="en-US" dirty="0" err="1" smtClean="0"/>
              <a:t>FileIO</a:t>
            </a:r>
            <a:r>
              <a:rPr lang="en-US" dirty="0" smtClean="0"/>
              <a:t> to write results to a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Run!!!</a:t>
            </a:r>
          </a:p>
          <a:p>
            <a:endParaRPr lang="en-US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b="31462"/>
          <a:stretch/>
        </p:blipFill>
        <p:spPr bwMode="auto">
          <a:xfrm>
            <a:off x="730381" y="2709530"/>
            <a:ext cx="7686675" cy="239587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240971" y="2840665"/>
            <a:ext cx="7176085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9230" y="234019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observers.txt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uiExpand="1" build="p"/>
      <p:bldP spid="3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Output File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up hits.txt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87" y="2286000"/>
            <a:ext cx="7536426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Monte Carlo Iteration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9139" y="1600200"/>
            <a:ext cx="7405722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110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0" y="1676400"/>
            <a:ext cx="4876800" cy="4626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Runs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67000" y="5867400"/>
            <a:ext cx="17526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32054" y="1301909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floridistan.txt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will gain hands-on knowledge about:</a:t>
            </a:r>
          </a:p>
          <a:p>
            <a:pPr lvl="1"/>
            <a:r>
              <a:rPr lang="en-US" smtClean="0"/>
              <a:t>Using the WsfDraw capability</a:t>
            </a:r>
          </a:p>
          <a:p>
            <a:pPr lvl="1"/>
            <a:r>
              <a:rPr lang="en-US" smtClean="0"/>
              <a:t>Creating a script observer </a:t>
            </a:r>
            <a:endParaRPr lang="en-US" dirty="0" smtClean="0"/>
          </a:p>
        </p:txBody>
      </p:sp>
      <p:pic>
        <p:nvPicPr>
          <p:cNvPr id="21507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Issues With Replications</a:t>
            </a:r>
            <a:endParaRPr lang="en-US" dirty="0" smtClean="0"/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problems did this create? </a:t>
            </a:r>
          </a:p>
          <a:p>
            <a:endParaRPr lang="en-US" dirty="0" smtClean="0"/>
          </a:p>
          <a:p>
            <a:r>
              <a:rPr lang="en-US" dirty="0" smtClean="0"/>
              <a:t>Overwrites the files!</a:t>
            </a:r>
          </a:p>
          <a:p>
            <a:pPr lvl="1"/>
            <a:r>
              <a:rPr lang="en-US" dirty="0" smtClean="0"/>
              <a:t>Only one event and .</a:t>
            </a:r>
            <a:r>
              <a:rPr lang="en-US" dirty="0" err="1" smtClean="0"/>
              <a:t>aer</a:t>
            </a:r>
            <a:r>
              <a:rPr lang="en-US" dirty="0" smtClean="0"/>
              <a:t> files</a:t>
            </a:r>
          </a:p>
          <a:p>
            <a:pPr lvl="1"/>
            <a:r>
              <a:rPr lang="en-US" dirty="0" smtClean="0"/>
              <a:t>Also, observer over-wrote its file </a:t>
            </a:r>
          </a:p>
          <a:p>
            <a:endParaRPr lang="en-US" dirty="0" smtClean="0"/>
          </a:p>
          <a:p>
            <a:r>
              <a:rPr lang="en-US" dirty="0" smtClean="0"/>
              <a:t>How to address this?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aer</a:t>
            </a:r>
            <a:r>
              <a:rPr lang="en-US" dirty="0" smtClean="0"/>
              <a:t> and .</a:t>
            </a:r>
            <a:r>
              <a:rPr lang="en-US" dirty="0" err="1" smtClean="0"/>
              <a:t>evt</a:t>
            </a:r>
            <a:r>
              <a:rPr lang="en-US" dirty="0" smtClean="0"/>
              <a:t> files easy</a:t>
            </a:r>
          </a:p>
          <a:p>
            <a:pPr lvl="2"/>
            <a:r>
              <a:rPr lang="en-US" dirty="0" smtClean="0"/>
              <a:t>Using “_%d” makes copy for each replication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828800"/>
            <a:ext cx="7048500" cy="45012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.</a:t>
            </a:r>
            <a:r>
              <a:rPr lang="en-US" dirty="0" err="1" smtClean="0"/>
              <a:t>aer</a:t>
            </a:r>
            <a:r>
              <a:rPr lang="en-US" dirty="0" smtClean="0"/>
              <a:t> &amp; .</a:t>
            </a:r>
            <a:r>
              <a:rPr lang="en-US" dirty="0" err="1" smtClean="0"/>
              <a:t>evt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847820" y="1459468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floridistan.txt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57800" y="4724400"/>
            <a:ext cx="685800" cy="5334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14168"/>
            <a:ext cx="3810000" cy="4626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.</a:t>
            </a:r>
            <a:r>
              <a:rPr lang="en-US" dirty="0" err="1" smtClean="0"/>
              <a:t>aer</a:t>
            </a:r>
            <a:r>
              <a:rPr lang="en-US" dirty="0" smtClean="0"/>
              <a:t>  &amp; .</a:t>
            </a:r>
            <a:r>
              <a:rPr lang="en-US" dirty="0" err="1" smtClean="0"/>
              <a:t>evt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3627382"/>
            <a:ext cx="1828800" cy="16304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stop the observer from over-writing the files? </a:t>
            </a:r>
          </a:p>
          <a:p>
            <a:endParaRPr lang="en-US" dirty="0" smtClean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Look at Documentation for the </a:t>
            </a:r>
            <a:r>
              <a:rPr lang="en-US" dirty="0" err="1" smtClean="0"/>
              <a:t>FileIO</a:t>
            </a:r>
            <a:r>
              <a:rPr lang="en-US" dirty="0" smtClean="0"/>
              <a:t> Open method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at Documentation </a:t>
            </a:r>
            <a:r>
              <a:rPr lang="en-US" dirty="0" smtClean="0"/>
              <a:t>for </a:t>
            </a:r>
            <a:r>
              <a:rPr lang="en-US" dirty="0" err="1" smtClean="0"/>
              <a:t>WsfSimulation</a:t>
            </a:r>
            <a:r>
              <a:rPr lang="en-US" dirty="0" smtClean="0"/>
              <a:t>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One Possible Solution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RUN!!!</a:t>
            </a:r>
            <a:endParaRPr lang="en-U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8382000" cy="31111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38200" y="2133600"/>
            <a:ext cx="4800600" cy="1143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Up Arrow 6"/>
          <p:cNvSpPr/>
          <p:nvPr/>
        </p:nvSpPr>
        <p:spPr bwMode="auto">
          <a:xfrm>
            <a:off x="4267200" y="4114800"/>
            <a:ext cx="533400" cy="762000"/>
          </a:xfrm>
          <a:prstGeom prst="upArrow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352800" y="3810000"/>
            <a:ext cx="2133600" cy="3810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9230" y="1256612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observers.txt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5" grpId="0" animBg="1"/>
      <p:bldP spid="7" grpId="0" animBg="1"/>
      <p:bldP spid="6" grpId="0" animBg="1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688708"/>
            <a:ext cx="6134100" cy="4476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 Output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50806" y="1291302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Hits.txt</a:t>
            </a:r>
          </a:p>
        </p:txBody>
      </p:sp>
    </p:spTree>
    <p:extLst>
      <p:ext uri="{BB962C8B-B14F-4D97-AF65-F5344CB8AC3E}">
        <p14:creationId xmlns:p14="http://schemas.microsoft.com/office/powerpoint/2010/main" val="64473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2057400"/>
            <a:ext cx="8239740" cy="33059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Solution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2757857"/>
            <a:ext cx="5867400" cy="747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19230" y="1515177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observers.txt</a:t>
            </a:r>
          </a:p>
        </p:txBody>
      </p:sp>
    </p:spTree>
    <p:extLst>
      <p:ext uri="{BB962C8B-B14F-4D97-AF65-F5344CB8AC3E}">
        <p14:creationId xmlns:p14="http://schemas.microsoft.com/office/powerpoint/2010/main" val="426996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1295400"/>
            <a:ext cx="3886200" cy="4966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Now we have multiple observer files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895600"/>
            <a:ext cx="1066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</a:p>
        </p:txBody>
      </p:sp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will gain hands-on knowledge about:</a:t>
            </a:r>
          </a:p>
          <a:p>
            <a:pPr lvl="1"/>
            <a:r>
              <a:rPr lang="en-US" smtClean="0"/>
              <a:t>Using the WsfDraw capability</a:t>
            </a:r>
          </a:p>
          <a:p>
            <a:pPr lvl="1"/>
            <a:r>
              <a:rPr lang="en-US" smtClean="0"/>
              <a:t>Creating a script observer</a:t>
            </a:r>
            <a:endParaRPr lang="en-US" dirty="0" smtClean="0"/>
          </a:p>
        </p:txBody>
      </p:sp>
      <p:pic>
        <p:nvPicPr>
          <p:cNvPr id="21507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201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9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WsfDraw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Mystic and Warlock can be used to visualize these commands from an .</a:t>
            </a:r>
            <a:r>
              <a:rPr lang="en-US" dirty="0" err="1" smtClean="0"/>
              <a:t>aer</a:t>
            </a:r>
            <a:r>
              <a:rPr lang="en-US" dirty="0" smtClean="0"/>
              <a:t> file or real-time DIS exercise</a:t>
            </a:r>
          </a:p>
          <a:p>
            <a:r>
              <a:rPr lang="en-US" dirty="0" smtClean="0"/>
              <a:t>Three primary types of methods: </a:t>
            </a:r>
          </a:p>
          <a:p>
            <a:pPr lvl="1"/>
            <a:r>
              <a:rPr lang="en-US" dirty="0" smtClean="0"/>
              <a:t>State: change the state of the </a:t>
            </a:r>
            <a:r>
              <a:rPr lang="en-US" dirty="0" err="1" smtClean="0"/>
              <a:t>WsfDraw</a:t>
            </a:r>
            <a:r>
              <a:rPr lang="en-US" dirty="0" smtClean="0"/>
              <a:t> object </a:t>
            </a:r>
          </a:p>
          <a:p>
            <a:pPr lvl="2"/>
            <a:r>
              <a:rPr lang="en-US" dirty="0" smtClean="0"/>
              <a:t>Color, line type, duration, etc. </a:t>
            </a:r>
          </a:p>
          <a:p>
            <a:pPr lvl="1"/>
            <a:r>
              <a:rPr lang="en-US" dirty="0" smtClean="0"/>
              <a:t>Begin: specify type of geometry to draw</a:t>
            </a:r>
          </a:p>
          <a:p>
            <a:pPr lvl="2"/>
            <a:r>
              <a:rPr lang="en-US" dirty="0" smtClean="0"/>
              <a:t>Lines, circles, ellipsoids, icons, etc. </a:t>
            </a:r>
          </a:p>
          <a:p>
            <a:pPr lvl="1"/>
            <a:r>
              <a:rPr lang="en-US" dirty="0" smtClean="0"/>
              <a:t>Vertex: positions to draw items</a:t>
            </a:r>
          </a:p>
          <a:p>
            <a:pPr lvl="2"/>
            <a:r>
              <a:rPr lang="en-US" dirty="0" smtClean="0"/>
              <a:t>Platform location, LLA, etc.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29" y="3249058"/>
            <a:ext cx="6738938" cy="267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WsfDraw</a:t>
            </a:r>
            <a:r>
              <a:rPr lang="en-US" dirty="0" smtClean="0"/>
              <a:t>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8" y="1244328"/>
            <a:ext cx="8229600" cy="153483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Open “processors/bomber_weapon_release.txt” </a:t>
            </a:r>
          </a:p>
          <a:p>
            <a:r>
              <a:rPr lang="en-US" dirty="0" smtClean="0"/>
              <a:t>Start by adding this line after the script variables block </a:t>
            </a:r>
          </a:p>
          <a:p>
            <a:r>
              <a:rPr lang="en-US" dirty="0" smtClean="0"/>
              <a:t>Create and open the file 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981200" y="5105400"/>
            <a:ext cx="3429000" cy="457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27822" y="2859673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processors/bomber_weapon_release.txt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8999" y="1981200"/>
            <a:ext cx="8166001" cy="3542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 Script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40676" y="1947041"/>
            <a:ext cx="7714324" cy="34631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85773" y="1202280"/>
            <a:ext cx="1710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scripts/draw.txt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4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1" y="2590800"/>
            <a:ext cx="8597735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Draw Circles in the on_update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36348"/>
          </a:xfrm>
        </p:spPr>
        <p:txBody>
          <a:bodyPr>
            <a:normAutofit/>
          </a:bodyPr>
          <a:lstStyle/>
          <a:p>
            <a:r>
              <a:rPr lang="en-US" dirty="0" smtClean="0"/>
              <a:t>Draw circles while there are still targets</a:t>
            </a:r>
          </a:p>
          <a:p>
            <a:r>
              <a:rPr lang="en-US" dirty="0" smtClean="0"/>
              <a:t>Run!!!  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57400" y="3962400"/>
            <a:ext cx="914400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7821" y="2174854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processors/bomber_weapon_release.txt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23373"/>
            <a:ext cx="8229600" cy="447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0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 Observers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 user-defined event output data at the simulation level.</a:t>
            </a:r>
          </a:p>
          <a:p>
            <a:r>
              <a:rPr lang="en-US" dirty="0" smtClean="0"/>
              <a:t>Used as an alternative to the </a:t>
            </a:r>
            <a:r>
              <a:rPr lang="en-US" i="1" dirty="0" err="1" smtClean="0"/>
              <a:t>event_output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Users must create the necessary scripts to capture the events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Script Observers</a:t>
            </a:r>
            <a:endParaRPr lang="en-US" dirty="0" smtClean="0"/>
          </a:p>
        </p:txBody>
      </p:sp>
      <p:sp>
        <p:nvSpPr>
          <p:cNvPr id="24578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Currently available events to trigger a script observer found on Observer Documentation Page</a:t>
            </a:r>
          </a:p>
          <a:p>
            <a:pPr lvl="1"/>
            <a:endParaRPr lang="en-US" dirty="0" smtClean="0"/>
          </a:p>
        </p:txBody>
      </p:sp>
      <p:sp>
        <p:nvSpPr>
          <p:cNvPr id="22" name="Slide Number Placeholder 3"/>
          <p:cNvSpPr txBox="1">
            <a:spLocks/>
          </p:cNvSpPr>
          <p:nvPr/>
        </p:nvSpPr>
        <p:spPr>
          <a:xfrm>
            <a:off x="7010400" y="6107529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EA0BCB-4F6B-4494-A0AC-5DA04320359C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590800"/>
            <a:ext cx="8787074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12711</TotalTime>
  <Words>1180</Words>
  <Application>Microsoft Office PowerPoint</Application>
  <PresentationFormat>On-screen Show (4:3)</PresentationFormat>
  <Paragraphs>201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</vt:lpstr>
      <vt:lpstr>Wingdings</vt:lpstr>
      <vt:lpstr>1_afsim_af_class</vt:lpstr>
      <vt:lpstr>PowerPoint Presentation</vt:lpstr>
      <vt:lpstr>Learning Objectives</vt:lpstr>
      <vt:lpstr>WsfDraw</vt:lpstr>
      <vt:lpstr>Create WsfDraw Objects</vt:lpstr>
      <vt:lpstr>Draw Script </vt:lpstr>
      <vt:lpstr>Draw Circles in the on_update Block</vt:lpstr>
      <vt:lpstr>Results</vt:lpstr>
      <vt:lpstr>Script Observers</vt:lpstr>
      <vt:lpstr>Script Observers</vt:lpstr>
      <vt:lpstr>Script Observer Context</vt:lpstr>
      <vt:lpstr>Counting and Reporting Hits</vt:lpstr>
      <vt:lpstr>Creating Script Observers</vt:lpstr>
      <vt:lpstr>Exercise: Observer Scripts</vt:lpstr>
      <vt:lpstr>Solution: Observer Scripts</vt:lpstr>
      <vt:lpstr>Creating Script Observers</vt:lpstr>
      <vt:lpstr>FileIO</vt:lpstr>
      <vt:lpstr>Observer Output File</vt:lpstr>
      <vt:lpstr>Monte Carlo Iteration</vt:lpstr>
      <vt:lpstr>Monte Carlo Runs</vt:lpstr>
      <vt:lpstr>Issues With Replications</vt:lpstr>
      <vt:lpstr>Multiple .aer &amp; .evt Files</vt:lpstr>
      <vt:lpstr>Multiple .aer  &amp; .evt Files</vt:lpstr>
      <vt:lpstr>Observer</vt:lpstr>
      <vt:lpstr>One Possible Solution</vt:lpstr>
      <vt:lpstr>Observer Output File</vt:lpstr>
      <vt:lpstr>Another Solution</vt:lpstr>
      <vt:lpstr>Now we have multiple observer files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Script Observer Presentation</dc:title>
  <dc:creator>Miller, Lawrence</dc:creator>
  <cp:lastModifiedBy>Miller, Lawrence</cp:lastModifiedBy>
  <cp:revision>821</cp:revision>
  <cp:lastPrinted>2019-01-03T19:48:23Z</cp:lastPrinted>
  <dcterms:created xsi:type="dcterms:W3CDTF">2012-03-21T14:48:14Z</dcterms:created>
  <dcterms:modified xsi:type="dcterms:W3CDTF">2022-01-04T22:10:23Z</dcterms:modified>
</cp:coreProperties>
</file>