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0"/>
  </p:notesMasterIdLst>
  <p:handoutMasterIdLst>
    <p:handoutMasterId r:id="rId51"/>
  </p:handoutMasterIdLst>
  <p:sldIdLst>
    <p:sldId id="425" r:id="rId2"/>
    <p:sldId id="293" r:id="rId3"/>
    <p:sldId id="383" r:id="rId4"/>
    <p:sldId id="299" r:id="rId5"/>
    <p:sldId id="368" r:id="rId6"/>
    <p:sldId id="369" r:id="rId7"/>
    <p:sldId id="370" r:id="rId8"/>
    <p:sldId id="297" r:id="rId9"/>
    <p:sldId id="405" r:id="rId10"/>
    <p:sldId id="406" r:id="rId11"/>
    <p:sldId id="435" r:id="rId12"/>
    <p:sldId id="407" r:id="rId13"/>
    <p:sldId id="442" r:id="rId14"/>
    <p:sldId id="403" r:id="rId15"/>
    <p:sldId id="410" r:id="rId16"/>
    <p:sldId id="411" r:id="rId17"/>
    <p:sldId id="408" r:id="rId18"/>
    <p:sldId id="443" r:id="rId19"/>
    <p:sldId id="409" r:id="rId20"/>
    <p:sldId id="390" r:id="rId21"/>
    <p:sldId id="361" r:id="rId22"/>
    <p:sldId id="303" r:id="rId23"/>
    <p:sldId id="385" r:id="rId24"/>
    <p:sldId id="449" r:id="rId25"/>
    <p:sldId id="437" r:id="rId26"/>
    <p:sldId id="438" r:id="rId27"/>
    <p:sldId id="360" r:id="rId28"/>
    <p:sldId id="386" r:id="rId29"/>
    <p:sldId id="315" r:id="rId30"/>
    <p:sldId id="308" r:id="rId31"/>
    <p:sldId id="321" r:id="rId32"/>
    <p:sldId id="324" r:id="rId33"/>
    <p:sldId id="294" r:id="rId34"/>
    <p:sldId id="289" r:id="rId35"/>
    <p:sldId id="426" r:id="rId36"/>
    <p:sldId id="439" r:id="rId37"/>
    <p:sldId id="428" r:id="rId38"/>
    <p:sldId id="429" r:id="rId39"/>
    <p:sldId id="430" r:id="rId40"/>
    <p:sldId id="431" r:id="rId41"/>
    <p:sldId id="432" r:id="rId42"/>
    <p:sldId id="433" r:id="rId43"/>
    <p:sldId id="434" r:id="rId44"/>
    <p:sldId id="444" r:id="rId45"/>
    <p:sldId id="445" r:id="rId46"/>
    <p:sldId id="446" r:id="rId47"/>
    <p:sldId id="447" r:id="rId48"/>
    <p:sldId id="448" r:id="rId49"/>
  </p:sldIdLst>
  <p:sldSz cx="9144000" cy="6858000" type="screen4x3"/>
  <p:notesSz cx="9296400" cy="7010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66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1" autoAdjust="0"/>
    <p:restoredTop sz="64796" autoAdjust="0"/>
  </p:normalViewPr>
  <p:slideViewPr>
    <p:cSldViewPr>
      <p:cViewPr varScale="1">
        <p:scale>
          <a:sx n="103" d="100"/>
          <a:sy n="103" d="100"/>
        </p:scale>
        <p:origin x="3389" y="36"/>
      </p:cViewPr>
      <p:guideLst>
        <p:guide orient="horz" pos="2160"/>
        <p:guide pos="2880"/>
      </p:guideLst>
    </p:cSldViewPr>
  </p:slideViewPr>
  <p:outlineViewPr>
    <p:cViewPr>
      <p:scale>
        <a:sx n="33" d="100"/>
        <a:sy n="33" d="100"/>
      </p:scale>
      <p:origin x="0" y="19098"/>
    </p:cViewPr>
  </p:outlineViewPr>
  <p:notesTextViewPr>
    <p:cViewPr>
      <p:scale>
        <a:sx n="3" d="2"/>
        <a:sy n="3" d="2"/>
      </p:scale>
      <p:origin x="0" y="0"/>
    </p:cViewPr>
  </p:notesTextViewPr>
  <p:sorterViewPr>
    <p:cViewPr>
      <p:scale>
        <a:sx n="70" d="100"/>
        <a:sy n="70" d="100"/>
      </p:scale>
      <p:origin x="0" y="-1070"/>
    </p:cViewPr>
  </p:sorterViewPr>
  <p:notesViewPr>
    <p:cSldViewPr>
      <p:cViewPr varScale="1">
        <p:scale>
          <a:sx n="55" d="100"/>
          <a:sy n="55" d="100"/>
        </p:scale>
        <p:origin x="-2856" y="-102"/>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5" tIns="46587" rIns="93175" bIns="46587" rtlCol="0"/>
          <a:lstStyle>
            <a:lvl1pPr algn="l">
              <a:defRPr sz="1200"/>
            </a:lvl1pPr>
          </a:lstStyle>
          <a:p>
            <a:endParaRPr lang="en-US"/>
          </a:p>
        </p:txBody>
      </p:sp>
      <p:sp>
        <p:nvSpPr>
          <p:cNvPr id="3" name="Date Placeholder 2"/>
          <p:cNvSpPr>
            <a:spLocks noGrp="1"/>
          </p:cNvSpPr>
          <p:nvPr>
            <p:ph type="dt" sz="quarter" idx="1"/>
          </p:nvPr>
        </p:nvSpPr>
        <p:spPr>
          <a:xfrm>
            <a:off x="5265810" y="0"/>
            <a:ext cx="4028440" cy="350520"/>
          </a:xfrm>
          <a:prstGeom prst="rect">
            <a:avLst/>
          </a:prstGeom>
        </p:spPr>
        <p:txBody>
          <a:bodyPr vert="horz" lIns="93175" tIns="46587" rIns="93175" bIns="46587" rtlCol="0"/>
          <a:lstStyle>
            <a:lvl1pPr algn="r">
              <a:defRPr sz="1200"/>
            </a:lvl1pPr>
          </a:lstStyle>
          <a:p>
            <a:fld id="{07324B0E-A84A-4F16-9DC7-C41CC3F0EA66}" type="datetimeFigureOut">
              <a:rPr lang="en-US" smtClean="0"/>
              <a:pPr/>
              <a:t>1/4/2022</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5" tIns="46587" rIns="93175" bIns="46587" rtlCol="0" anchor="b"/>
          <a:lstStyle>
            <a:lvl1pPr algn="l">
              <a:defRPr sz="1200"/>
            </a:lvl1pPr>
          </a:lstStyle>
          <a:p>
            <a:endParaRPr lang="en-US"/>
          </a:p>
        </p:txBody>
      </p:sp>
      <p:sp>
        <p:nvSpPr>
          <p:cNvPr id="5" name="Slide Number Placeholder 4"/>
          <p:cNvSpPr>
            <a:spLocks noGrp="1"/>
          </p:cNvSpPr>
          <p:nvPr>
            <p:ph type="sldNum" sz="quarter" idx="3"/>
          </p:nvPr>
        </p:nvSpPr>
        <p:spPr>
          <a:xfrm>
            <a:off x="5265810" y="6658664"/>
            <a:ext cx="4028440" cy="350520"/>
          </a:xfrm>
          <a:prstGeom prst="rect">
            <a:avLst/>
          </a:prstGeom>
        </p:spPr>
        <p:txBody>
          <a:bodyPr vert="horz" lIns="93175" tIns="46587" rIns="93175" bIns="46587" rtlCol="0" anchor="b"/>
          <a:lstStyle>
            <a:lvl1pPr algn="r">
              <a:defRPr sz="1200"/>
            </a:lvl1pPr>
          </a:lstStyle>
          <a:p>
            <a:fld id="{C0BE2A73-BAE0-44D7-8597-FF98DFAEF825}" type="slidenum">
              <a:rPr lang="en-US" smtClean="0"/>
              <a:pPr/>
              <a:t>‹#›</a:t>
            </a:fld>
            <a:endParaRPr lang="en-US"/>
          </a:p>
        </p:txBody>
      </p:sp>
    </p:spTree>
    <p:extLst>
      <p:ext uri="{BB962C8B-B14F-4D97-AF65-F5344CB8AC3E}">
        <p14:creationId xmlns:p14="http://schemas.microsoft.com/office/powerpoint/2010/main" val="1101600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5" tIns="46587" rIns="93175" bIns="46587"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5265810" y="0"/>
            <a:ext cx="4028440" cy="350520"/>
          </a:xfrm>
          <a:prstGeom prst="rect">
            <a:avLst/>
          </a:prstGeom>
        </p:spPr>
        <p:txBody>
          <a:bodyPr vert="horz" lIns="93175" tIns="46587" rIns="93175" bIns="46587" rtlCol="0"/>
          <a:lstStyle>
            <a:lvl1pPr algn="r" fontAlgn="auto">
              <a:spcBef>
                <a:spcPts val="0"/>
              </a:spcBef>
              <a:spcAft>
                <a:spcPts val="0"/>
              </a:spcAft>
              <a:defRPr sz="1200">
                <a:latin typeface="+mn-lt"/>
              </a:defRPr>
            </a:lvl1pPr>
          </a:lstStyle>
          <a:p>
            <a:pPr>
              <a:defRPr/>
            </a:pPr>
            <a:fld id="{AAD3D213-D883-4F94-89D2-23C8FD7A5ACA}" type="datetimeFigureOut">
              <a:rPr lang="en-US"/>
              <a:pPr>
                <a:defRPr/>
              </a:pPr>
              <a:t>1/4/2022</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5" tIns="46587" rIns="93175" bIns="46587" rtlCol="0" anchor="ctr"/>
          <a:lstStyle/>
          <a:p>
            <a:pPr lvl="0"/>
            <a:endParaRPr lang="en-US" noProof="0"/>
          </a:p>
        </p:txBody>
      </p:sp>
      <p:sp>
        <p:nvSpPr>
          <p:cNvPr id="5" name="Notes Placeholder 4"/>
          <p:cNvSpPr>
            <a:spLocks noGrp="1"/>
          </p:cNvSpPr>
          <p:nvPr>
            <p:ph type="body" sz="quarter" idx="3"/>
          </p:nvPr>
        </p:nvSpPr>
        <p:spPr>
          <a:xfrm>
            <a:off x="929640" y="3329941"/>
            <a:ext cx="7437120" cy="3154680"/>
          </a:xfrm>
          <a:prstGeom prst="rect">
            <a:avLst/>
          </a:prstGeom>
        </p:spPr>
        <p:txBody>
          <a:bodyPr vert="horz" lIns="93175" tIns="46587" rIns="93175" bIns="46587"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6658664"/>
            <a:ext cx="4028440" cy="350520"/>
          </a:xfrm>
          <a:prstGeom prst="rect">
            <a:avLst/>
          </a:prstGeom>
        </p:spPr>
        <p:txBody>
          <a:bodyPr vert="horz" lIns="93175" tIns="46587" rIns="93175" bIns="46587"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5265810" y="6658664"/>
            <a:ext cx="4028440" cy="350520"/>
          </a:xfrm>
          <a:prstGeom prst="rect">
            <a:avLst/>
          </a:prstGeom>
        </p:spPr>
        <p:txBody>
          <a:bodyPr vert="horz" lIns="93175" tIns="46587" rIns="93175" bIns="46587" rtlCol="0" anchor="b"/>
          <a:lstStyle>
            <a:lvl1pPr algn="r" fontAlgn="auto">
              <a:spcBef>
                <a:spcPts val="0"/>
              </a:spcBef>
              <a:spcAft>
                <a:spcPts val="0"/>
              </a:spcAft>
              <a:defRPr sz="1200">
                <a:latin typeface="+mn-lt"/>
              </a:defRPr>
            </a:lvl1pPr>
          </a:lstStyle>
          <a:p>
            <a:pPr>
              <a:defRPr/>
            </a:pPr>
            <a:fld id="{D71AF426-994A-407A-A019-98166AB29A6F}" type="slidenum">
              <a:rPr lang="en-US"/>
              <a:pPr>
                <a:defRPr/>
              </a:pPr>
              <a:t>‹#›</a:t>
            </a:fld>
            <a:endParaRPr lang="en-US"/>
          </a:p>
        </p:txBody>
      </p:sp>
    </p:spTree>
    <p:extLst>
      <p:ext uri="{BB962C8B-B14F-4D97-AF65-F5344CB8AC3E}">
        <p14:creationId xmlns:p14="http://schemas.microsoft.com/office/powerpoint/2010/main" val="386171240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p:spPr>
        <p:txBody>
          <a:bodyPr/>
          <a:lstStyle/>
          <a:p>
            <a:r>
              <a:rPr lang="en-US" dirty="0" smtClean="0"/>
              <a:t>This</a:t>
            </a:r>
            <a:r>
              <a:rPr lang="en-US" baseline="0" dirty="0" smtClean="0"/>
              <a:t> version of the training has been tested with version 2.8</a:t>
            </a:r>
          </a:p>
          <a:p>
            <a:r>
              <a:rPr lang="en-US" baseline="0" dirty="0" smtClean="0"/>
              <a:t>This Lesson should take 1.5-2 hours</a:t>
            </a:r>
            <a:endParaRPr lang="en-US" dirty="0" smtClean="0"/>
          </a:p>
        </p:txBody>
      </p:sp>
      <p:sp>
        <p:nvSpPr>
          <p:cNvPr id="13316" name="Slide Number Placeholder 3"/>
          <p:cNvSpPr>
            <a:spLocks noGrp="1"/>
          </p:cNvSpPr>
          <p:nvPr>
            <p:ph type="sldNum" sz="quarter" idx="5"/>
          </p:nvPr>
        </p:nvSpPr>
        <p:spPr>
          <a:noFill/>
        </p:spPr>
        <p:txBody>
          <a:bodyPr/>
          <a:lstStyle/>
          <a:p>
            <a:fld id="{AA262062-958C-457B-98B5-F90E2693D0F3}" type="slidenum">
              <a:rPr lang="en-US" smtClean="0">
                <a:solidFill>
                  <a:prstClr val="black"/>
                </a:solidFill>
              </a:rPr>
              <a:pPr/>
              <a:t>1</a:t>
            </a:fld>
            <a:endParaRPr lang="en-US" dirty="0" smtClean="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track kicks off the state machine.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10</a:t>
            </a:fld>
            <a:endParaRPr lang="en-US"/>
          </a:p>
        </p:txBody>
      </p:sp>
    </p:spTree>
    <p:extLst>
      <p:ext uri="{BB962C8B-B14F-4D97-AF65-F5344CB8AC3E}">
        <p14:creationId xmlns:p14="http://schemas.microsoft.com/office/powerpoint/2010/main" val="868685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11</a:t>
            </a:fld>
            <a:endParaRPr lang="en-US"/>
          </a:p>
        </p:txBody>
      </p:sp>
    </p:spTree>
    <p:extLst>
      <p:ext uri="{BB962C8B-B14F-4D97-AF65-F5344CB8AC3E}">
        <p14:creationId xmlns:p14="http://schemas.microsoft.com/office/powerpoint/2010/main" val="39219684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they can step on each other.</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12</a:t>
            </a:fld>
            <a:endParaRPr lang="en-US"/>
          </a:p>
        </p:txBody>
      </p:sp>
    </p:spTree>
    <p:extLst>
      <p:ext uri="{BB962C8B-B14F-4D97-AF65-F5344CB8AC3E}">
        <p14:creationId xmlns:p14="http://schemas.microsoft.com/office/powerpoint/2010/main" val="746741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this shows</a:t>
            </a:r>
            <a:r>
              <a:rPr lang="en-US" baseline="0" dirty="0" smtClean="0"/>
              <a:t> what happens when you use a state to drive a platform, and two tracks enter that state.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13</a:t>
            </a:fld>
            <a:endParaRPr lang="en-US"/>
          </a:p>
        </p:txBody>
      </p:sp>
    </p:spTree>
    <p:extLst>
      <p:ext uri="{BB962C8B-B14F-4D97-AF65-F5344CB8AC3E}">
        <p14:creationId xmlns:p14="http://schemas.microsoft.com/office/powerpoint/2010/main" val="2090040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14</a:t>
            </a:fld>
            <a:endParaRPr lang="en-US"/>
          </a:p>
        </p:txBody>
      </p:sp>
    </p:spTree>
    <p:extLst>
      <p:ext uri="{BB962C8B-B14F-4D97-AF65-F5344CB8AC3E}">
        <p14:creationId xmlns:p14="http://schemas.microsoft.com/office/powerpoint/2010/main" val="3519530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 the first one that comes into the machine is the first</a:t>
            </a:r>
            <a:r>
              <a:rPr lang="en-US" baseline="0" dirty="0" smtClean="0"/>
              <a:t> one that comes out.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15</a:t>
            </a:fld>
            <a:endParaRPr lang="en-US"/>
          </a:p>
        </p:txBody>
      </p:sp>
    </p:spTree>
    <p:extLst>
      <p:ext uri="{BB962C8B-B14F-4D97-AF65-F5344CB8AC3E}">
        <p14:creationId xmlns:p14="http://schemas.microsoft.com/office/powerpoint/2010/main" val="787266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in this case, the second one comes out first.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16</a:t>
            </a:fld>
            <a:endParaRPr lang="en-US"/>
          </a:p>
        </p:txBody>
      </p:sp>
    </p:spTree>
    <p:extLst>
      <p:ext uri="{BB962C8B-B14F-4D97-AF65-F5344CB8AC3E}">
        <p14:creationId xmlns:p14="http://schemas.microsoft.com/office/powerpoint/2010/main" val="6719797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dropped track can get you into real</a:t>
            </a:r>
            <a:r>
              <a:rPr lang="en-US" baseline="0" dirty="0" smtClean="0"/>
              <a:t> trouble, particularly if you use the track to drive your platform.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17</a:t>
            </a:fld>
            <a:endParaRPr lang="en-US"/>
          </a:p>
        </p:txBody>
      </p:sp>
    </p:spTree>
    <p:extLst>
      <p:ext uri="{BB962C8B-B14F-4D97-AF65-F5344CB8AC3E}">
        <p14:creationId xmlns:p14="http://schemas.microsoft.com/office/powerpoint/2010/main" val="226131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platform continues to head towards the last known location, because</a:t>
            </a:r>
            <a:r>
              <a:rPr lang="en-US" baseline="0" dirty="0" smtClean="0"/>
              <a:t> there isn’t a track to change its direction any longer. </a:t>
            </a:r>
          </a:p>
          <a:p>
            <a:r>
              <a:rPr lang="en-US" baseline="0" dirty="0" smtClean="0"/>
              <a:t>Depending on the exact nature of the commands used (go to location or turn to heading), the platform will either stop or continue moving in the last direction. This shows what happens with go to location.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18</a:t>
            </a:fld>
            <a:endParaRPr lang="en-US"/>
          </a:p>
        </p:txBody>
      </p:sp>
    </p:spTree>
    <p:extLst>
      <p:ext uri="{BB962C8B-B14F-4D97-AF65-F5344CB8AC3E}">
        <p14:creationId xmlns:p14="http://schemas.microsoft.com/office/powerpoint/2010/main" val="4038735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a reminder….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19</a:t>
            </a:fld>
            <a:endParaRPr lang="en-US"/>
          </a:p>
        </p:txBody>
      </p:sp>
    </p:spTree>
    <p:extLst>
      <p:ext uri="{BB962C8B-B14F-4D97-AF65-F5344CB8AC3E}">
        <p14:creationId xmlns:p14="http://schemas.microsoft.com/office/powerpoint/2010/main" val="2444664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It’s the short ones that get you into trouble! </a:t>
            </a:r>
          </a:p>
          <a:p>
            <a:pPr eaLnBrk="1" hangingPunct="1">
              <a:spcBef>
                <a:spcPct val="0"/>
              </a:spcBef>
            </a:pPr>
            <a:endParaRPr lang="en-US" smtClean="0"/>
          </a:p>
        </p:txBody>
      </p:sp>
      <p:sp>
        <p:nvSpPr>
          <p:cNvPr id="2253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5F4808-1004-4B5B-98FA-EF35DF8C7A3C}" type="slidenum">
              <a:rPr lang="en-US"/>
              <a:pPr fontAlgn="base">
                <a:spcBef>
                  <a:spcPct val="0"/>
                </a:spcBef>
                <a:spcAft>
                  <a:spcPct val="0"/>
                </a:spcAft>
                <a:defRPr/>
              </a:pPr>
              <a:t>2</a:t>
            </a:fld>
            <a:endParaRPr lang="en-US"/>
          </a:p>
        </p:txBody>
      </p:sp>
    </p:spTree>
    <p:extLst>
      <p:ext uri="{BB962C8B-B14F-4D97-AF65-F5344CB8AC3E}">
        <p14:creationId xmlns:p14="http://schemas.microsoft.com/office/powerpoint/2010/main" val="3149438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looks like this – four</a:t>
            </a:r>
            <a:r>
              <a:rPr lang="en-US" baseline="0" dirty="0" smtClean="0"/>
              <a:t> states. </a:t>
            </a:r>
          </a:p>
          <a:p>
            <a:r>
              <a:rPr lang="en-US" baseline="0" dirty="0" smtClean="0"/>
              <a:t>I like to start with detected, even if it doesn’t actually do anything. However, in this case, it is the place where we wait until engagement parameters are met.</a:t>
            </a:r>
          </a:p>
          <a:p>
            <a:r>
              <a:rPr lang="en-US" baseline="0" dirty="0" smtClean="0"/>
              <a:t>The engage state takes the shot. </a:t>
            </a:r>
          </a:p>
          <a:p>
            <a:r>
              <a:rPr lang="en-US" baseline="0" dirty="0" smtClean="0"/>
              <a:t>The wait state waits until the missile flyout is finished, and then goes back to engage</a:t>
            </a:r>
          </a:p>
          <a:p>
            <a:r>
              <a:rPr lang="en-US" baseline="0" dirty="0" smtClean="0"/>
              <a:t>The ignore state is a place for things we don’t want to handle.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20</a:t>
            </a:fld>
            <a:endParaRPr lang="en-US"/>
          </a:p>
        </p:txBody>
      </p:sp>
    </p:spTree>
    <p:extLst>
      <p:ext uri="{BB962C8B-B14F-4D97-AF65-F5344CB8AC3E}">
        <p14:creationId xmlns:p14="http://schemas.microsoft.com/office/powerpoint/2010/main" val="4272719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Create</a:t>
            </a:r>
            <a:r>
              <a:rPr lang="en-US" baseline="0" dirty="0" smtClean="0"/>
              <a:t> the new file. </a:t>
            </a:r>
          </a:p>
          <a:p>
            <a:endParaRPr lang="en-US" baseline="0" dirty="0" smtClean="0"/>
          </a:p>
          <a:p>
            <a:r>
              <a:rPr lang="en-US" baseline="0" dirty="0" smtClean="0"/>
              <a:t>All of the states we type out coming up will go inside this processor (before </a:t>
            </a:r>
            <a:r>
              <a:rPr lang="en-US" baseline="0" dirty="0" err="1" smtClean="0"/>
              <a:t>end_processor</a:t>
            </a:r>
            <a:r>
              <a:rPr lang="en-US" baseline="0" smtClean="0"/>
              <a:t> command).</a:t>
            </a:r>
            <a:endParaRPr lang="en-US" baseline="0" dirty="0" smtClean="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21</a:t>
            </a:fld>
            <a:endParaRPr lang="en-US"/>
          </a:p>
        </p:txBody>
      </p:sp>
    </p:spTree>
    <p:extLst>
      <p:ext uri="{BB962C8B-B14F-4D97-AF65-F5344CB8AC3E}">
        <p14:creationId xmlns:p14="http://schemas.microsoft.com/office/powerpoint/2010/main" val="20096649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need some script variables.</a:t>
            </a:r>
            <a:r>
              <a:rPr lang="en-US" baseline="0" dirty="0" smtClean="0"/>
              <a:t> Putting them here enables us to access them later.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22</a:t>
            </a:fld>
            <a:endParaRPr lang="en-US"/>
          </a:p>
        </p:txBody>
      </p:sp>
    </p:spTree>
    <p:extLst>
      <p:ext uri="{BB962C8B-B14F-4D97-AF65-F5344CB8AC3E}">
        <p14:creationId xmlns:p14="http://schemas.microsoft.com/office/powerpoint/2010/main" val="451129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a:t>
            </a:r>
            <a:r>
              <a:rPr lang="en-US" baseline="0" dirty="0" smtClean="0"/>
              <a:t> solutions to this. Because it’s just going to output, we don’t need to worry about their particular formatting.</a:t>
            </a:r>
          </a:p>
          <a:p>
            <a:endParaRPr lang="en-US" baseline="0" dirty="0" smtClean="0"/>
          </a:p>
          <a:p>
            <a:r>
              <a:rPr lang="en-US" baseline="0" dirty="0" smtClean="0"/>
              <a:t>If you wanted, you could add the processor to the SAM platform and run it to test (you’ll get some fun errors). Otherwise you’ll have to wait until the processor is done to test it.</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23</a:t>
            </a:fld>
            <a:endParaRPr lang="en-US"/>
          </a:p>
        </p:txBody>
      </p:sp>
    </p:spTree>
    <p:extLst>
      <p:ext uri="{BB962C8B-B14F-4D97-AF65-F5344CB8AC3E}">
        <p14:creationId xmlns:p14="http://schemas.microsoft.com/office/powerpoint/2010/main" val="1755240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WeaponsActiveFor</a:t>
            </a:r>
            <a:r>
              <a:rPr lang="en-US" dirty="0" smtClean="0"/>
              <a:t>()</a:t>
            </a:r>
            <a:r>
              <a:rPr lang="en-US" baseline="0" dirty="0" smtClean="0"/>
              <a:t> is a Weapon Task Method.  You can read more in the documentation for </a:t>
            </a:r>
            <a:r>
              <a:rPr lang="en-US" baseline="0" dirty="0" err="1" smtClean="0"/>
              <a:t>WsfTaskManager</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24</a:t>
            </a:fld>
            <a:endParaRPr lang="en-US"/>
          </a:p>
        </p:txBody>
      </p:sp>
    </p:spTree>
    <p:extLst>
      <p:ext uri="{BB962C8B-B14F-4D97-AF65-F5344CB8AC3E}">
        <p14:creationId xmlns:p14="http://schemas.microsoft.com/office/powerpoint/2010/main" val="3633135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a:t>
            </a:r>
            <a:r>
              <a:rPr lang="en-US" baseline="0" dirty="0" smtClean="0"/>
              <a:t> like in our earlier examples, the arrows correspond with state transition conditions (i.e. </a:t>
            </a:r>
            <a:r>
              <a:rPr lang="en-US" baseline="0" dirty="0" err="1" smtClean="0"/>
              <a:t>next_state</a:t>
            </a:r>
            <a:r>
              <a:rPr lang="en-US" baseline="0" dirty="0" smtClean="0"/>
              <a:t> blocks).</a:t>
            </a:r>
          </a:p>
          <a:p>
            <a:r>
              <a:rPr lang="en-US" baseline="0" dirty="0" smtClean="0"/>
              <a:t>States go *inside* processor.</a:t>
            </a:r>
          </a:p>
          <a:p>
            <a:r>
              <a:rPr lang="en-US" dirty="0" smtClean="0"/>
              <a:t>Order of states</a:t>
            </a:r>
            <a:r>
              <a:rPr lang="en-US" baseline="0" dirty="0" smtClean="0"/>
              <a:t> in solution MATTERS. Location of </a:t>
            </a:r>
            <a:r>
              <a:rPr lang="en-US" baseline="0" dirty="0" err="1" smtClean="0"/>
              <a:t>eval</a:t>
            </a:r>
            <a:r>
              <a:rPr lang="en-US" baseline="0" dirty="0" smtClean="0"/>
              <a:t> intervals does not.</a:t>
            </a:r>
          </a:p>
          <a:p>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25</a:t>
            </a:fld>
            <a:endParaRPr lang="en-US"/>
          </a:p>
        </p:txBody>
      </p:sp>
    </p:spTree>
    <p:extLst>
      <p:ext uri="{BB962C8B-B14F-4D97-AF65-F5344CB8AC3E}">
        <p14:creationId xmlns:p14="http://schemas.microsoft.com/office/powerpoint/2010/main" val="42727199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looks like this – four</a:t>
            </a:r>
            <a:r>
              <a:rPr lang="en-US" baseline="0" dirty="0" smtClean="0"/>
              <a:t> states. </a:t>
            </a:r>
          </a:p>
          <a:p>
            <a:r>
              <a:rPr lang="en-US" baseline="0" dirty="0" smtClean="0"/>
              <a:t>I like to start with detected, even if it doesn’t actually do anything. However, in this case, it is the place where we wait until the target is in range. </a:t>
            </a:r>
          </a:p>
          <a:p>
            <a:r>
              <a:rPr lang="en-US" baseline="0" dirty="0" smtClean="0"/>
              <a:t>The engage state takes the shot. </a:t>
            </a:r>
          </a:p>
          <a:p>
            <a:r>
              <a:rPr lang="en-US" baseline="0" dirty="0" smtClean="0"/>
              <a:t>The wait state waits until the missile flyout is finished, and then goes back to engage</a:t>
            </a:r>
          </a:p>
          <a:p>
            <a:r>
              <a:rPr lang="en-US" baseline="0" dirty="0" smtClean="0"/>
              <a:t>The ignore state is a place for things we don’t want to handle.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26</a:t>
            </a:fld>
            <a:endParaRPr lang="en-US"/>
          </a:p>
        </p:txBody>
      </p:sp>
    </p:spTree>
    <p:extLst>
      <p:ext uri="{BB962C8B-B14F-4D97-AF65-F5344CB8AC3E}">
        <p14:creationId xmlns:p14="http://schemas.microsoft.com/office/powerpoint/2010/main" val="4272719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state</a:t>
            </a:r>
            <a:r>
              <a:rPr lang="en-US" baseline="0" dirty="0" smtClean="0"/>
              <a:t> – it has two </a:t>
            </a:r>
            <a:r>
              <a:rPr lang="en-US" baseline="0" dirty="0" err="1" smtClean="0"/>
              <a:t>next_state</a:t>
            </a:r>
            <a:r>
              <a:rPr lang="en-US" baseline="0" dirty="0" smtClean="0"/>
              <a:t> blocks.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27</a:t>
            </a:fld>
            <a:endParaRPr lang="en-US"/>
          </a:p>
        </p:txBody>
      </p:sp>
    </p:spTree>
    <p:extLst>
      <p:ext uri="{BB962C8B-B14F-4D97-AF65-F5344CB8AC3E}">
        <p14:creationId xmlns:p14="http://schemas.microsoft.com/office/powerpoint/2010/main" val="1587376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a:t>
            </a:r>
            <a:r>
              <a:rPr lang="en-US" baseline="0" dirty="0" err="1" smtClean="0"/>
              <a:t>next_state</a:t>
            </a:r>
            <a:r>
              <a:rPr lang="en-US" baseline="0" dirty="0" smtClean="0"/>
              <a:t> block – if it’s friendly, ignore it. </a:t>
            </a:r>
          </a:p>
          <a:p>
            <a:r>
              <a:rPr lang="en-US" baseline="0" dirty="0" smtClean="0"/>
              <a:t>Second </a:t>
            </a:r>
            <a:r>
              <a:rPr lang="en-US" baseline="0" dirty="0" err="1" smtClean="0"/>
              <a:t>next_state</a:t>
            </a:r>
            <a:r>
              <a:rPr lang="en-US" baseline="0" dirty="0" smtClean="0"/>
              <a:t> block – when engagement parameters have been met, go to ENGAGE.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28</a:t>
            </a:fld>
            <a:endParaRPr lang="en-US"/>
          </a:p>
        </p:txBody>
      </p:sp>
    </p:spTree>
    <p:extLst>
      <p:ext uri="{BB962C8B-B14F-4D97-AF65-F5344CB8AC3E}">
        <p14:creationId xmlns:p14="http://schemas.microsoft.com/office/powerpoint/2010/main" val="34365932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Again, Fire creates</a:t>
            </a:r>
            <a:r>
              <a:rPr lang="en-US" baseline="0" dirty="0" smtClean="0"/>
              <a:t> an assignment, and sends it to the weapon “</a:t>
            </a:r>
            <a:r>
              <a:rPr lang="en-US" baseline="0" dirty="0" err="1" smtClean="0"/>
              <a:t>weaponName</a:t>
            </a:r>
            <a:r>
              <a:rPr lang="en-US" baseline="0" dirty="0" smtClean="0"/>
              <a:t>” (which is “</a:t>
            </a:r>
            <a:r>
              <a:rPr lang="en-US" baseline="0" dirty="0" err="1" smtClean="0"/>
              <a:t>sam</a:t>
            </a:r>
            <a:r>
              <a:rPr lang="en-US" baseline="0" dirty="0" smtClean="0"/>
              <a:t>” in this case) on the platform </a:t>
            </a:r>
            <a:r>
              <a:rPr lang="en-US" baseline="0" dirty="0" err="1" smtClean="0"/>
              <a:t>PLATFORM</a:t>
            </a:r>
            <a:r>
              <a:rPr lang="en-US" baseline="0" dirty="0" smtClean="0"/>
              <a:t>. The assignment contains the track </a:t>
            </a:r>
            <a:r>
              <a:rPr lang="en-US" baseline="0" dirty="0" err="1" smtClean="0"/>
              <a:t>TRACK</a:t>
            </a:r>
            <a:r>
              <a:rPr lang="en-US" baseline="0" dirty="0" smtClean="0"/>
              <a:t>, the current track being processed at this state. </a:t>
            </a:r>
          </a:p>
          <a:p>
            <a:r>
              <a:rPr lang="en-US" baseline="0" dirty="0" smtClean="0"/>
              <a:t>The second parameter, a string, is the type of the assignment. This can be used for sorting assignment in script. </a:t>
            </a:r>
          </a:p>
          <a:p>
            <a:endParaRPr lang="en-US" baseline="0" dirty="0" smtClean="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29</a:t>
            </a:fld>
            <a:endParaRPr lang="en-US"/>
          </a:p>
        </p:txBody>
      </p:sp>
    </p:spTree>
    <p:extLst>
      <p:ext uri="{BB962C8B-B14F-4D97-AF65-F5344CB8AC3E}">
        <p14:creationId xmlns:p14="http://schemas.microsoft.com/office/powerpoint/2010/main" val="3940629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Popular</a:t>
            </a:r>
            <a:r>
              <a:rPr lang="en-US" baseline="0" dirty="0" smtClean="0"/>
              <a:t> example of a state machine – the vending machine. It sits in the idle state, waiting for someone to put coins in it. It then counts the coins, until 1) there are enough coins, 2) the cancel button is hit, or 3) a bad coin shows up. If there are enough coins, then it waits until a selection is made or cancel is hit. When a selection is made, then something is dispensed, and change is given. It then returns to the idle state. </a:t>
            </a:r>
          </a:p>
          <a:p>
            <a:endParaRPr lang="en-US" baseline="0" dirty="0" smtClean="0"/>
          </a:p>
          <a:p>
            <a:r>
              <a:rPr lang="en-US" baseline="0" dirty="0" smtClean="0"/>
              <a:t>If reject or cancel occurs, change is given and it returns to idle. </a:t>
            </a:r>
          </a:p>
          <a:p>
            <a:endParaRPr lang="en-US" baseline="0" dirty="0" smtClean="0"/>
          </a:p>
          <a:p>
            <a:r>
              <a:rPr lang="en-US" baseline="0" dirty="0" smtClean="0"/>
              <a:t>This is not a perfect example for AFSIM, but we will use it nonetheless.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3</a:t>
            </a:fld>
            <a:endParaRPr lang="en-US"/>
          </a:p>
        </p:txBody>
      </p:sp>
    </p:spTree>
    <p:extLst>
      <p:ext uri="{BB962C8B-B14F-4D97-AF65-F5344CB8AC3E}">
        <p14:creationId xmlns:p14="http://schemas.microsoft.com/office/powerpoint/2010/main" val="2865199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Nothing happens</a:t>
            </a:r>
            <a:r>
              <a:rPr lang="en-US" baseline="0" dirty="0" smtClean="0"/>
              <a:t> in our IGNORE state</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30</a:t>
            </a:fld>
            <a:endParaRPr lang="en-US"/>
          </a:p>
        </p:txBody>
      </p:sp>
    </p:spTree>
    <p:extLst>
      <p:ext uri="{BB962C8B-B14F-4D97-AF65-F5344CB8AC3E}">
        <p14:creationId xmlns:p14="http://schemas.microsoft.com/office/powerpoint/2010/main" val="3201724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doesn’t do anything</a:t>
            </a:r>
            <a:r>
              <a:rPr lang="en-US" baseline="0" dirty="0" smtClean="0"/>
              <a:t> unless you put it on the platform. </a:t>
            </a:r>
          </a:p>
          <a:p>
            <a:endParaRPr lang="en-US" baseline="0" dirty="0" smtClean="0"/>
          </a:p>
          <a:p>
            <a:r>
              <a:rPr lang="en-US" baseline="0" dirty="0" smtClean="0"/>
              <a:t>This should cause things to be shot. </a:t>
            </a:r>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31</a:t>
            </a:fld>
            <a:endParaRPr lang="en-US"/>
          </a:p>
        </p:txBody>
      </p:sp>
    </p:spTree>
    <p:extLst>
      <p:ext uri="{BB962C8B-B14F-4D97-AF65-F5344CB8AC3E}">
        <p14:creationId xmlns:p14="http://schemas.microsoft.com/office/powerpoint/2010/main" val="41006669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Like this. </a:t>
            </a:r>
          </a:p>
          <a:p>
            <a:endParaRPr lang="en-US" dirty="0" smtClean="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32</a:t>
            </a:fld>
            <a:endParaRPr lang="en-US"/>
          </a:p>
        </p:txBody>
      </p:sp>
    </p:spTree>
    <p:extLst>
      <p:ext uri="{BB962C8B-B14F-4D97-AF65-F5344CB8AC3E}">
        <p14:creationId xmlns:p14="http://schemas.microsoft.com/office/powerpoint/2010/main" val="19184882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smtClean="0"/>
              <a:t>Last time for the state </a:t>
            </a:r>
            <a:r>
              <a:rPr lang="en-US" smtClean="0"/>
              <a:t>machine basics.</a:t>
            </a:r>
            <a:r>
              <a:rPr lang="en-US" baseline="0" smtClean="0"/>
              <a:t> </a:t>
            </a:r>
            <a:endParaRPr lang="en-US" dirty="0" smtClean="0"/>
          </a:p>
          <a:p>
            <a:pPr eaLnBrk="1" hangingPunct="1">
              <a:spcBef>
                <a:spcPct val="0"/>
              </a:spcBef>
            </a:pPr>
            <a:endParaRPr lang="en-US" dirty="0" smtClean="0"/>
          </a:p>
        </p:txBody>
      </p:sp>
      <p:sp>
        <p:nvSpPr>
          <p:cNvPr id="94211"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3965454-2635-419E-8D2B-5E7B165F471E}" type="slidenum">
              <a:rPr lang="en-US"/>
              <a:pPr fontAlgn="base">
                <a:spcBef>
                  <a:spcPct val="0"/>
                </a:spcBef>
                <a:spcAft>
                  <a:spcPct val="0"/>
                </a:spcAft>
                <a:defRPr/>
              </a:pPr>
              <a:t>33</a:t>
            </a:fld>
            <a:endParaRPr lang="en-US"/>
          </a:p>
        </p:txBody>
      </p:sp>
    </p:spTree>
    <p:extLst>
      <p:ext uri="{BB962C8B-B14F-4D97-AF65-F5344CB8AC3E}">
        <p14:creationId xmlns:p14="http://schemas.microsoft.com/office/powerpoint/2010/main" val="1516991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34</a:t>
            </a:fld>
            <a:endParaRPr lang="en-US"/>
          </a:p>
        </p:txBody>
      </p:sp>
    </p:spTree>
    <p:extLst>
      <p:ext uri="{BB962C8B-B14F-4D97-AF65-F5344CB8AC3E}">
        <p14:creationId xmlns:p14="http://schemas.microsoft.com/office/powerpoint/2010/main" val="41440535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35</a:t>
            </a:fld>
            <a:endParaRPr lang="en-US"/>
          </a:p>
        </p:txBody>
      </p:sp>
    </p:spTree>
    <p:extLst>
      <p:ext uri="{BB962C8B-B14F-4D97-AF65-F5344CB8AC3E}">
        <p14:creationId xmlns:p14="http://schemas.microsoft.com/office/powerpoint/2010/main" val="32970188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36</a:t>
            </a:fld>
            <a:endParaRPr lang="en-US"/>
          </a:p>
        </p:txBody>
      </p:sp>
    </p:spTree>
    <p:extLst>
      <p:ext uri="{BB962C8B-B14F-4D97-AF65-F5344CB8AC3E}">
        <p14:creationId xmlns:p14="http://schemas.microsoft.com/office/powerpoint/2010/main" val="28651990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vending machine is not really</a:t>
            </a:r>
            <a:r>
              <a:rPr lang="en-US" baseline="0" dirty="0" smtClean="0"/>
              <a:t> a good “track based” example. </a:t>
            </a:r>
          </a:p>
          <a:p>
            <a:endParaRPr lang="en-US" baseline="0" dirty="0" smtClean="0"/>
          </a:p>
          <a:p>
            <a:r>
              <a:rPr lang="en-US" baseline="0" dirty="0" smtClean="0"/>
              <a:t>However, if we view the transaction as the track, then we do have a view that works. But, in this view, the vending machine is never idle, so we don’t need this state. The transaction – dropping coins in the machine, starts the state machine.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solidFill>
                  <a:prstClr val="black"/>
                </a:solidFill>
              </a:rPr>
              <a:pPr>
                <a:defRPr/>
              </a:pPr>
              <a:t>37</a:t>
            </a:fld>
            <a:endParaRPr lang="en-US">
              <a:solidFill>
                <a:prstClr val="black"/>
              </a:solidFill>
            </a:endParaRPr>
          </a:p>
        </p:txBody>
      </p:sp>
    </p:spTree>
    <p:extLst>
      <p:ext uri="{BB962C8B-B14F-4D97-AF65-F5344CB8AC3E}">
        <p14:creationId xmlns:p14="http://schemas.microsoft.com/office/powerpoint/2010/main" val="25424993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a:t>
            </a:r>
            <a:r>
              <a:rPr lang="en-US" baseline="0" dirty="0" smtClean="0"/>
              <a:t> what that would look like as an AFSIM processor. </a:t>
            </a:r>
          </a:p>
          <a:p>
            <a:r>
              <a:rPr lang="en-US" baseline="0" dirty="0" smtClean="0"/>
              <a:t>The </a:t>
            </a:r>
            <a:r>
              <a:rPr lang="en-US" baseline="0" dirty="0" err="1" smtClean="0"/>
              <a:t>evaluation_intervals</a:t>
            </a:r>
            <a:r>
              <a:rPr lang="en-US" baseline="0" dirty="0" smtClean="0"/>
              <a:t> are put all in one place. Notice that they are not the same length. Also notice that they do not go inside the state. </a:t>
            </a:r>
          </a:p>
          <a:p>
            <a:r>
              <a:rPr lang="en-US" baseline="0" dirty="0" smtClean="0"/>
              <a:t>All of the hard work is done in the scripts at the beginning. </a:t>
            </a:r>
          </a:p>
          <a:p>
            <a:r>
              <a:rPr lang="en-US" baseline="0" dirty="0" smtClean="0"/>
              <a:t>The first state counts the coins. It also includes two options for reaching the cancel state. Although the picture has two arrows, they are, in reality, the same arrow, with just different conditions. </a:t>
            </a:r>
          </a:p>
          <a:p>
            <a:r>
              <a:rPr lang="en-US" baseline="0" dirty="0" smtClean="0"/>
              <a:t>The next state waits until something happens – selection or cancellation. </a:t>
            </a:r>
          </a:p>
          <a:p>
            <a:r>
              <a:rPr lang="en-US" baseline="0" dirty="0" smtClean="0"/>
              <a:t>The dispense state automatically advances to the give change state.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solidFill>
                  <a:prstClr val="black"/>
                </a:solidFill>
              </a:rPr>
              <a:pPr>
                <a:defRPr/>
              </a:pPr>
              <a:t>38</a:t>
            </a:fld>
            <a:endParaRPr lang="en-US">
              <a:solidFill>
                <a:prstClr val="black"/>
              </a:solidFill>
            </a:endParaRPr>
          </a:p>
        </p:txBody>
      </p:sp>
    </p:spTree>
    <p:extLst>
      <p:ext uri="{BB962C8B-B14F-4D97-AF65-F5344CB8AC3E}">
        <p14:creationId xmlns:p14="http://schemas.microsoft.com/office/powerpoint/2010/main" val="20253398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TRACK</a:t>
            </a:r>
            <a:r>
              <a:rPr lang="en-US" baseline="0" dirty="0" smtClean="0"/>
              <a:t> is the transaction.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solidFill>
                  <a:prstClr val="black"/>
                </a:solidFill>
              </a:rPr>
              <a:pPr>
                <a:defRPr/>
              </a:pPr>
              <a:t>39</a:t>
            </a:fld>
            <a:endParaRPr lang="en-US">
              <a:solidFill>
                <a:prstClr val="black"/>
              </a:solidFill>
            </a:endParaRPr>
          </a:p>
        </p:txBody>
      </p:sp>
    </p:spTree>
    <p:extLst>
      <p:ext uri="{BB962C8B-B14F-4D97-AF65-F5344CB8AC3E}">
        <p14:creationId xmlns:p14="http://schemas.microsoft.com/office/powerpoint/2010/main" val="3009424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the Documentation, this is the structure of</a:t>
            </a:r>
            <a:r>
              <a:rPr lang="en-US" baseline="0" dirty="0" smtClean="0"/>
              <a:t> a state in the task processor state machine. </a:t>
            </a:r>
          </a:p>
          <a:p>
            <a:r>
              <a:rPr lang="en-US" baseline="0" dirty="0" smtClean="0"/>
              <a:t>It suggests that the next state blocks be arranged in order of increasing computational complexity. This is a good idea in theory, but maybe not in practice.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4</a:t>
            </a:fld>
            <a:endParaRPr lang="en-US"/>
          </a:p>
        </p:txBody>
      </p:sp>
    </p:spTree>
    <p:extLst>
      <p:ext uri="{BB962C8B-B14F-4D97-AF65-F5344CB8AC3E}">
        <p14:creationId xmlns:p14="http://schemas.microsoft.com/office/powerpoint/2010/main" val="8399015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a:t>
            </a:r>
            <a:r>
              <a:rPr lang="en-US" baseline="0" dirty="0" smtClean="0"/>
              <a:t> track kicks off the state machine.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40</a:t>
            </a:fld>
            <a:endParaRPr lang="en-US"/>
          </a:p>
        </p:txBody>
      </p:sp>
    </p:spTree>
    <p:extLst>
      <p:ext uri="{BB962C8B-B14F-4D97-AF65-F5344CB8AC3E}">
        <p14:creationId xmlns:p14="http://schemas.microsoft.com/office/powerpoint/2010/main" val="868685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is</a:t>
            </a:r>
            <a:r>
              <a:rPr lang="en-US" baseline="0" dirty="0" smtClean="0"/>
              <a:t> another way to build the vending machine – assume it has some type of sensor that detects the presence of a person. The TRACK would then be the customer. </a:t>
            </a:r>
          </a:p>
          <a:p>
            <a:r>
              <a:rPr lang="en-US" baseline="0" dirty="0" smtClean="0"/>
              <a:t>In this case, the idle state would remain, representing the machine waiting for something to happen.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41</a:t>
            </a:fld>
            <a:endParaRPr lang="en-US"/>
          </a:p>
        </p:txBody>
      </p:sp>
    </p:spTree>
    <p:extLst>
      <p:ext uri="{BB962C8B-B14F-4D97-AF65-F5344CB8AC3E}">
        <p14:creationId xmlns:p14="http://schemas.microsoft.com/office/powerpoint/2010/main" val="474735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first</a:t>
            </a:r>
            <a:r>
              <a:rPr lang="en-US" baseline="0" dirty="0" smtClean="0"/>
              <a:t> state is now the IDLE state. </a:t>
            </a:r>
          </a:p>
          <a:p>
            <a:r>
              <a:rPr lang="en-US" baseline="0" dirty="0" smtClean="0"/>
              <a:t>The rest of this works just like the previous example. </a:t>
            </a:r>
          </a:p>
          <a:p>
            <a:endParaRPr lang="en-US" baseline="0" dirty="0" smtClean="0"/>
          </a:p>
          <a:p>
            <a:r>
              <a:rPr lang="en-US" baseline="0" dirty="0" smtClean="0"/>
              <a:t>Note: the </a:t>
            </a:r>
            <a:r>
              <a:rPr lang="en-US" baseline="0" dirty="0" err="1" smtClean="0"/>
              <a:t>on_entry</a:t>
            </a:r>
            <a:r>
              <a:rPr lang="en-US" baseline="0" dirty="0" smtClean="0"/>
              <a:t> in the IDLE state is wrong – it should be in the COUNT_COINS state.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42</a:t>
            </a:fld>
            <a:endParaRPr lang="en-US"/>
          </a:p>
        </p:txBody>
      </p:sp>
    </p:spTree>
    <p:extLst>
      <p:ext uri="{BB962C8B-B14F-4D97-AF65-F5344CB8AC3E}">
        <p14:creationId xmlns:p14="http://schemas.microsoft.com/office/powerpoint/2010/main" val="13356328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happens</a:t>
            </a:r>
            <a:r>
              <a:rPr lang="en-US" baseline="0" dirty="0" smtClean="0"/>
              <a:t> when there are two people detected? Whose money is counted? </a:t>
            </a:r>
          </a:p>
          <a:p>
            <a:r>
              <a:rPr lang="en-US" baseline="0" dirty="0" smtClean="0"/>
              <a:t>Also, if someone walks away before completing the transaction, what happens to their money?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43</a:t>
            </a:fld>
            <a:endParaRPr lang="en-US"/>
          </a:p>
        </p:txBody>
      </p:sp>
    </p:spTree>
    <p:extLst>
      <p:ext uri="{BB962C8B-B14F-4D97-AF65-F5344CB8AC3E}">
        <p14:creationId xmlns:p14="http://schemas.microsoft.com/office/powerpoint/2010/main" val="7546224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another example. Zombies are very popular</a:t>
            </a:r>
            <a:r>
              <a:rPr lang="en-US" baseline="0" dirty="0" smtClean="0"/>
              <a:t> these days. You start as human, get bitten, and become a zombie. Your brains get blown out, and you are dead. </a:t>
            </a:r>
          </a:p>
          <a:p>
            <a:r>
              <a:rPr lang="en-US" baseline="0" dirty="0" smtClean="0"/>
              <a:t>There are other supernatural creatures – vampires and werewolves. </a:t>
            </a:r>
          </a:p>
          <a:p>
            <a:r>
              <a:rPr lang="en-US" baseline="0" dirty="0" smtClean="0"/>
              <a:t>There are other possible outcomes for these creatures besides death. </a:t>
            </a:r>
          </a:p>
          <a:p>
            <a:endParaRPr lang="en-US" baseline="0" dirty="0" smtClean="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44</a:t>
            </a:fld>
            <a:endParaRPr lang="en-US"/>
          </a:p>
        </p:txBody>
      </p:sp>
    </p:spTree>
    <p:extLst>
      <p:ext uri="{BB962C8B-B14F-4D97-AF65-F5344CB8AC3E}">
        <p14:creationId xmlns:p14="http://schemas.microsoft.com/office/powerpoint/2010/main" val="36032525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 tie this in with</a:t>
            </a:r>
            <a:r>
              <a:rPr lang="en-US" baseline="0" dirty="0" smtClean="0"/>
              <a:t> our Bites Example:</a:t>
            </a:r>
            <a:endParaRPr lang="en-US" baseline="0" dirty="0"/>
          </a:p>
          <a:p>
            <a:r>
              <a:rPr lang="en-US" baseline="0" dirty="0" smtClean="0"/>
              <a:t>-States are state blocks</a:t>
            </a:r>
          </a:p>
          <a:p>
            <a:r>
              <a:rPr lang="en-US" baseline="0" dirty="0" smtClean="0"/>
              <a:t>-Transitions are </a:t>
            </a:r>
            <a:r>
              <a:rPr lang="en-US" baseline="0" dirty="0" err="1" smtClean="0"/>
              <a:t>next_state</a:t>
            </a:r>
            <a:r>
              <a:rPr lang="en-US" baseline="0" dirty="0" smtClean="0"/>
              <a:t> blocks</a:t>
            </a:r>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45</a:t>
            </a:fld>
            <a:endParaRPr lang="en-US"/>
          </a:p>
        </p:txBody>
      </p:sp>
    </p:spTree>
    <p:extLst>
      <p:ext uri="{BB962C8B-B14F-4D97-AF65-F5344CB8AC3E}">
        <p14:creationId xmlns:p14="http://schemas.microsoft.com/office/powerpoint/2010/main" val="10294069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Back</a:t>
            </a:r>
            <a:r>
              <a:rPr lang="en-US" baseline="0" dirty="0" smtClean="0"/>
              <a:t> to the vampires! </a:t>
            </a:r>
          </a:p>
          <a:p>
            <a:endParaRPr lang="en-US" baseline="0" dirty="0" smtClean="0"/>
          </a:p>
          <a:p>
            <a:r>
              <a:rPr lang="en-US" baseline="0" dirty="0" smtClean="0"/>
              <a:t>The TRACK will be the person.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46</a:t>
            </a:fld>
            <a:endParaRPr lang="en-US"/>
          </a:p>
        </p:txBody>
      </p:sp>
    </p:spTree>
    <p:extLst>
      <p:ext uri="{BB962C8B-B14F-4D97-AF65-F5344CB8AC3E}">
        <p14:creationId xmlns:p14="http://schemas.microsoft.com/office/powerpoint/2010/main" val="40876529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processor.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47</a:t>
            </a:fld>
            <a:endParaRPr lang="en-US"/>
          </a:p>
        </p:txBody>
      </p:sp>
    </p:spTree>
    <p:extLst>
      <p:ext uri="{BB962C8B-B14F-4D97-AF65-F5344CB8AC3E}">
        <p14:creationId xmlns:p14="http://schemas.microsoft.com/office/powerpoint/2010/main" val="24193183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Only one </a:t>
            </a:r>
            <a:r>
              <a:rPr lang="en-US" dirty="0" err="1" smtClean="0"/>
              <a:t>next_state</a:t>
            </a:r>
            <a:r>
              <a:rPr lang="en-US" dirty="0" smtClean="0"/>
              <a:t> block can</a:t>
            </a:r>
            <a:r>
              <a:rPr lang="en-US" baseline="0" dirty="0" smtClean="0"/>
              <a:t> have an effect, regardless of how many might evaluate to true. </a:t>
            </a:r>
          </a:p>
          <a:p>
            <a:r>
              <a:rPr lang="en-US" baseline="0" dirty="0" smtClean="0"/>
              <a:t>And for the youngsters in the room, the song is Werewolves in London by Warren </a:t>
            </a:r>
            <a:r>
              <a:rPr lang="en-US" baseline="0" dirty="0" err="1" smtClean="0"/>
              <a:t>Zevon</a:t>
            </a:r>
            <a:r>
              <a:rPr lang="en-US" baseline="0" dirty="0" smtClean="0"/>
              <a:t>.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48</a:t>
            </a:fld>
            <a:endParaRPr lang="en-US"/>
          </a:p>
        </p:txBody>
      </p:sp>
    </p:spTree>
    <p:extLst>
      <p:ext uri="{BB962C8B-B14F-4D97-AF65-F5344CB8AC3E}">
        <p14:creationId xmlns:p14="http://schemas.microsoft.com/office/powerpoint/2010/main" val="2265320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pictorial view of the</a:t>
            </a:r>
            <a:r>
              <a:rPr lang="en-US" baseline="0" dirty="0" smtClean="0"/>
              <a:t> state. </a:t>
            </a:r>
          </a:p>
          <a:p>
            <a:endParaRPr lang="en-US" baseline="0" dirty="0" smtClean="0"/>
          </a:p>
          <a:p>
            <a:r>
              <a:rPr lang="en-US" baseline="0" dirty="0" smtClean="0"/>
              <a:t>For every line going out of the state, you need a </a:t>
            </a:r>
            <a:r>
              <a:rPr lang="en-US" baseline="0" dirty="0" err="1" smtClean="0"/>
              <a:t>next_state</a:t>
            </a:r>
            <a:r>
              <a:rPr lang="en-US" baseline="0" dirty="0" smtClean="0"/>
              <a:t> block.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5</a:t>
            </a:fld>
            <a:endParaRPr lang="en-US"/>
          </a:p>
        </p:txBody>
      </p:sp>
    </p:spTree>
    <p:extLst>
      <p:ext uri="{BB962C8B-B14F-4D97-AF65-F5344CB8AC3E}">
        <p14:creationId xmlns:p14="http://schemas.microsoft.com/office/powerpoint/2010/main" val="3520964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This is how the state works.</a:t>
            </a:r>
            <a:r>
              <a:rPr lang="en-US" baseline="0" dirty="0" smtClean="0"/>
              <a:t> A TRACK enters the state, and immediately does whatever is in the </a:t>
            </a:r>
            <a:r>
              <a:rPr lang="en-US" baseline="0" dirty="0" err="1" smtClean="0"/>
              <a:t>on_entry</a:t>
            </a:r>
            <a:r>
              <a:rPr lang="en-US" baseline="0" dirty="0" smtClean="0"/>
              <a:t> block. The TRACK then proceeds immediately to the first </a:t>
            </a:r>
            <a:r>
              <a:rPr lang="en-US" baseline="0" dirty="0" err="1" smtClean="0"/>
              <a:t>next_state</a:t>
            </a:r>
            <a:r>
              <a:rPr lang="en-US" baseline="0" dirty="0" smtClean="0"/>
              <a:t> block (unless there is a processing time on the state, and/or a limit to the number of things that can be processed at one time.) </a:t>
            </a:r>
          </a:p>
          <a:p>
            <a:r>
              <a:rPr lang="en-US" baseline="0" dirty="0" smtClean="0"/>
              <a:t>The </a:t>
            </a:r>
            <a:r>
              <a:rPr lang="en-US" baseline="0" dirty="0" err="1" smtClean="0"/>
              <a:t>next_state</a:t>
            </a:r>
            <a:r>
              <a:rPr lang="en-US" baseline="0" dirty="0" smtClean="0"/>
              <a:t> block is essentially a Boolean script, so it returns true or false. NOTE: if you don’t have a return, it will not transition. If it returns true, then it processes the contents of the </a:t>
            </a:r>
            <a:r>
              <a:rPr lang="en-US" baseline="0" dirty="0" err="1" smtClean="0"/>
              <a:t>on_exit</a:t>
            </a:r>
            <a:r>
              <a:rPr lang="en-US" baseline="0" dirty="0" smtClean="0"/>
              <a:t> block, and then goes to that next state. </a:t>
            </a:r>
          </a:p>
          <a:p>
            <a:r>
              <a:rPr lang="en-US" baseline="0" dirty="0" smtClean="0"/>
              <a:t>State transitions are essentially instantaneous. In reality, there is a default time of 0.001 seconds between them. </a:t>
            </a:r>
          </a:p>
          <a:p>
            <a:r>
              <a:rPr lang="en-US" baseline="0" dirty="0" smtClean="0"/>
              <a:t>If the </a:t>
            </a:r>
            <a:r>
              <a:rPr lang="en-US" baseline="0" dirty="0" err="1" smtClean="0"/>
              <a:t>next_state</a:t>
            </a:r>
            <a:r>
              <a:rPr lang="en-US" baseline="0" dirty="0" smtClean="0"/>
              <a:t> evaluates to false, then processing proceeds to the next </a:t>
            </a:r>
            <a:r>
              <a:rPr lang="en-US" baseline="0" dirty="0" err="1" smtClean="0"/>
              <a:t>next_state</a:t>
            </a:r>
            <a:r>
              <a:rPr lang="en-US" baseline="0" dirty="0" smtClean="0"/>
              <a:t> block. Again, true or false, out or next. This repeats until the final one is reached. </a:t>
            </a:r>
          </a:p>
          <a:p>
            <a:r>
              <a:rPr lang="en-US" baseline="0" dirty="0" smtClean="0"/>
              <a:t>If the last one evaluates to false, then the TRACK waits for the evaluation interval, and repeats the process. </a:t>
            </a:r>
          </a:p>
          <a:p>
            <a:endParaRPr lang="en-US" baseline="0" dirty="0" smtClean="0"/>
          </a:p>
          <a:p>
            <a:r>
              <a:rPr lang="en-US" baseline="0" dirty="0" smtClean="0"/>
              <a:t>The TRACK will remain in this state until one of five things happens: </a:t>
            </a:r>
          </a:p>
          <a:p>
            <a:pPr marL="228234" indent="-228234">
              <a:buAutoNum type="arabicParenR"/>
            </a:pPr>
            <a:r>
              <a:rPr lang="en-US" baseline="0" dirty="0" smtClean="0"/>
              <a:t>One of the </a:t>
            </a:r>
            <a:r>
              <a:rPr lang="en-US" baseline="0" dirty="0" err="1" smtClean="0"/>
              <a:t>next_state</a:t>
            </a:r>
            <a:r>
              <a:rPr lang="en-US" baseline="0" dirty="0" smtClean="0"/>
              <a:t> blocks evaluates as true</a:t>
            </a:r>
          </a:p>
          <a:p>
            <a:pPr marL="228234" indent="-228234">
              <a:buAutoNum type="arabicParenR"/>
            </a:pPr>
            <a:r>
              <a:rPr lang="en-US" baseline="0" dirty="0" smtClean="0"/>
              <a:t>The TRACK is dropped</a:t>
            </a:r>
          </a:p>
          <a:p>
            <a:pPr marL="228234" indent="-228234">
              <a:buAutoNum type="arabicParenR"/>
            </a:pPr>
            <a:r>
              <a:rPr lang="en-US" baseline="0" dirty="0" smtClean="0"/>
              <a:t>The processor is turned off</a:t>
            </a:r>
          </a:p>
          <a:p>
            <a:pPr marL="228234" indent="-228234">
              <a:buAutoNum type="arabicParenR"/>
            </a:pPr>
            <a:r>
              <a:rPr lang="en-US" baseline="0" dirty="0" smtClean="0"/>
              <a:t>The platform containing the processor leaves the simulation</a:t>
            </a:r>
          </a:p>
          <a:p>
            <a:pPr marL="228234" indent="-228234">
              <a:buAutoNum type="arabicParenR"/>
            </a:pPr>
            <a:r>
              <a:rPr lang="en-US" baseline="0" dirty="0" smtClean="0"/>
              <a:t>The simulation ends</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6</a:t>
            </a:fld>
            <a:endParaRPr lang="en-US"/>
          </a:p>
        </p:txBody>
      </p:sp>
    </p:spTree>
    <p:extLst>
      <p:ext uri="{BB962C8B-B14F-4D97-AF65-F5344CB8AC3E}">
        <p14:creationId xmlns:p14="http://schemas.microsoft.com/office/powerpoint/2010/main" val="835202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terminal</a:t>
            </a:r>
            <a:r>
              <a:rPr lang="en-US" baseline="0" dirty="0" smtClean="0"/>
              <a:t> state does not have any lines leaving it, so if doesn’t have any </a:t>
            </a:r>
            <a:r>
              <a:rPr lang="en-US" baseline="0" dirty="0" err="1" smtClean="0"/>
              <a:t>next_state</a:t>
            </a:r>
            <a:r>
              <a:rPr lang="en-US" baseline="0" dirty="0" smtClean="0"/>
              <a:t> blocks. A TRACK enters this state, and just sits here until…. </a:t>
            </a:r>
          </a:p>
          <a:p>
            <a:endParaRPr lang="en-US" baseline="0" dirty="0" smtClean="0"/>
          </a:p>
          <a:p>
            <a:r>
              <a:rPr lang="en-US" baseline="0" dirty="0" smtClean="0"/>
              <a:t>NOTE: even though there is not any </a:t>
            </a:r>
            <a:r>
              <a:rPr lang="en-US" baseline="0" dirty="0" err="1" smtClean="0"/>
              <a:t>next_state</a:t>
            </a:r>
            <a:r>
              <a:rPr lang="en-US" baseline="0" dirty="0" smtClean="0"/>
              <a:t> blocks, there still must be an evaluation interval for the state.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7</a:t>
            </a:fld>
            <a:endParaRPr lang="en-US"/>
          </a:p>
        </p:txBody>
      </p:sp>
    </p:spTree>
    <p:extLst>
      <p:ext uri="{BB962C8B-B14F-4D97-AF65-F5344CB8AC3E}">
        <p14:creationId xmlns:p14="http://schemas.microsoft.com/office/powerpoint/2010/main" val="33178903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most important slide in the entire course. </a:t>
            </a:r>
          </a:p>
          <a:p>
            <a:endParaRPr lang="en-US" baseline="0" dirty="0" smtClean="0"/>
          </a:p>
          <a:p>
            <a:r>
              <a:rPr lang="en-US" baseline="0" dirty="0" smtClean="0"/>
              <a:t>Remember, AFSIM is TRACK centric. And the TASK processor works on tracks. </a:t>
            </a:r>
          </a:p>
          <a:p>
            <a:endParaRPr lang="en-US" baseline="0" dirty="0" smtClean="0"/>
          </a:p>
          <a:p>
            <a:r>
              <a:rPr lang="en-US" baseline="0" dirty="0" smtClean="0"/>
              <a:t>Specific examples of each of these will follow.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8</a:t>
            </a:fld>
            <a:endParaRPr lang="en-US"/>
          </a:p>
        </p:txBody>
      </p:sp>
    </p:spTree>
    <p:extLst>
      <p:ext uri="{BB962C8B-B14F-4D97-AF65-F5344CB8AC3E}">
        <p14:creationId xmlns:p14="http://schemas.microsoft.com/office/powerpoint/2010/main" val="810436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state</a:t>
            </a:r>
            <a:r>
              <a:rPr lang="en-US" baseline="0" dirty="0" smtClean="0"/>
              <a:t> machine works on tracks. </a:t>
            </a:r>
            <a:endParaRPr lang="en-US" dirty="0"/>
          </a:p>
        </p:txBody>
      </p:sp>
      <p:sp>
        <p:nvSpPr>
          <p:cNvPr id="4" name="Slide Number Placeholder 3"/>
          <p:cNvSpPr>
            <a:spLocks noGrp="1"/>
          </p:cNvSpPr>
          <p:nvPr>
            <p:ph type="sldNum" sz="quarter" idx="10"/>
          </p:nvPr>
        </p:nvSpPr>
        <p:spPr/>
        <p:txBody>
          <a:bodyPr/>
          <a:lstStyle/>
          <a:p>
            <a:pPr>
              <a:defRPr/>
            </a:pPr>
            <a:fld id="{D71AF426-994A-407A-A019-98166AB29A6F}" type="slidenum">
              <a:rPr lang="en-US" smtClean="0"/>
              <a:pPr>
                <a:defRPr/>
              </a:pPr>
              <a:t>9</a:t>
            </a:fld>
            <a:endParaRPr lang="en-US"/>
          </a:p>
        </p:txBody>
      </p:sp>
    </p:spTree>
    <p:extLst>
      <p:ext uri="{BB962C8B-B14F-4D97-AF65-F5344CB8AC3E}">
        <p14:creationId xmlns:p14="http://schemas.microsoft.com/office/powerpoint/2010/main" val="4179066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3" name="Integrity Service Excellence"/>
          <p:cNvSpPr txBox="1">
            <a:spLocks noChangeArrowheads="1"/>
          </p:cNvSpPr>
          <p:nvPr/>
        </p:nvSpPr>
        <p:spPr bwMode="auto">
          <a:xfrm>
            <a:off x="82799" y="5279277"/>
            <a:ext cx="4032448" cy="457200"/>
          </a:xfrm>
          <a:prstGeom prst="rect">
            <a:avLst/>
          </a:prstGeom>
          <a:noFill/>
          <a:ln w="9525" algn="ctr">
            <a:noFill/>
            <a:miter lim="800000"/>
            <a:headEnd/>
            <a:tailEnd/>
          </a:ln>
          <a:effectLst/>
        </p:spPr>
        <p:txBody>
          <a:bodyPr wrap="square" lIns="121917" tIns="60958" rIns="121917" bIns="60958" anchor="ctr"/>
          <a:lstStyle/>
          <a:p>
            <a:pPr algn="ctr">
              <a:spcBef>
                <a:spcPct val="0"/>
              </a:spcBef>
              <a:buFontTx/>
              <a:buNone/>
              <a:defRPr/>
            </a:pPr>
            <a:r>
              <a:rPr lang="en-US" sz="2400" b="1" i="1" dirty="0">
                <a:effectLst/>
                <a:latin typeface="Arial" pitchFamily="34" charset="0"/>
              </a:rPr>
              <a:t>Integrity </a:t>
            </a:r>
            <a:r>
              <a:rPr lang="en-US" sz="2400" b="1" i="1" dirty="0">
                <a:effectLst/>
                <a:latin typeface="Arial" pitchFamily="34" charset="0"/>
                <a:sym typeface="Wingdings" pitchFamily="2" charset="2"/>
              </a:rPr>
              <a:t> </a:t>
            </a:r>
            <a:r>
              <a:rPr lang="en-US" sz="2400" b="1" i="1" dirty="0">
                <a:effectLst/>
                <a:latin typeface="Arial" pitchFamily="34" charset="0"/>
              </a:rPr>
              <a:t>Service </a:t>
            </a:r>
            <a:r>
              <a:rPr lang="en-US" sz="2400" b="1" i="1" dirty="0">
                <a:effectLst/>
                <a:latin typeface="Arial" pitchFamily="34" charset="0"/>
                <a:sym typeface="Wingdings" pitchFamily="2" charset="2"/>
              </a:rPr>
              <a:t> </a:t>
            </a:r>
            <a:r>
              <a:rPr lang="en-US" sz="2400" b="1" i="1" dirty="0">
                <a:effectLst/>
                <a:latin typeface="Arial" pitchFamily="34" charset="0"/>
              </a:rPr>
              <a:t>Excellence</a:t>
            </a:r>
          </a:p>
        </p:txBody>
      </p:sp>
      <p:sp>
        <p:nvSpPr>
          <p:cNvPr id="14" name="Briefing Title"/>
          <p:cNvSpPr>
            <a:spLocks noGrp="1"/>
          </p:cNvSpPr>
          <p:nvPr>
            <p:ph sz="half" idx="2" hasCustomPrompt="1"/>
          </p:nvPr>
        </p:nvSpPr>
        <p:spPr>
          <a:xfrm>
            <a:off x="4191000" y="1600200"/>
            <a:ext cx="4419600" cy="1676400"/>
          </a:xfrm>
          <a:prstGeom prst="rect">
            <a:avLst/>
          </a:prstGeom>
        </p:spPr>
        <p:txBody>
          <a:bodyPr lIns="121917" tIns="60958" rIns="121917" bIns="60958" anchor="ctr" anchorCtr="0"/>
          <a:lstStyle>
            <a:lvl1pPr algn="r">
              <a:buNone/>
              <a:defRPr sz="3200" b="1">
                <a:latin typeface="Arial" pitchFamily="34" charset="0"/>
                <a:cs typeface="Arial" pitchFamily="34" charset="0"/>
              </a:defRPr>
            </a:lvl1pPr>
            <a:lvl2pPr>
              <a:defRPr sz="3200" b="1">
                <a:latin typeface="Arial" pitchFamily="34" charset="0"/>
                <a:cs typeface="Arial" pitchFamily="34" charset="0"/>
              </a:defRPr>
            </a:lvl2pPr>
            <a:lvl3pPr>
              <a:defRPr sz="2700" b="1">
                <a:latin typeface="Arial" pitchFamily="34" charset="0"/>
                <a:cs typeface="Arial" pitchFamily="34" charset="0"/>
              </a:defRPr>
            </a:lvl3pPr>
            <a:lvl4pPr>
              <a:defRPr sz="2400" b="1">
                <a:latin typeface="Arial" pitchFamily="34" charset="0"/>
                <a:cs typeface="Arial" pitchFamily="34" charset="0"/>
              </a:defRPr>
            </a:lvl4pPr>
            <a:lvl5pPr>
              <a:defRPr sz="21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Briefing Title</a:t>
            </a:r>
          </a:p>
        </p:txBody>
      </p:sp>
      <p:sp>
        <p:nvSpPr>
          <p:cNvPr id="17" name="Name, Rank, Office Symbol"/>
          <p:cNvSpPr>
            <a:spLocks noGrp="1"/>
          </p:cNvSpPr>
          <p:nvPr>
            <p:ph sz="half" idx="11" hasCustomPrompt="1"/>
          </p:nvPr>
        </p:nvSpPr>
        <p:spPr>
          <a:xfrm>
            <a:off x="4191000" y="4495800"/>
            <a:ext cx="4495800" cy="1676400"/>
          </a:xfrm>
          <a:prstGeom prst="rect">
            <a:avLst/>
          </a:prstGeom>
        </p:spPr>
        <p:txBody>
          <a:bodyPr lIns="121917" tIns="60958" rIns="121917" bIns="60958" anchor="ctr" anchorCtr="0"/>
          <a:lstStyle>
            <a:lvl1pPr algn="r">
              <a:buNone/>
              <a:defRPr sz="2400" b="1" baseline="0">
                <a:latin typeface="Arial" pitchFamily="34" charset="0"/>
                <a:cs typeface="Arial" pitchFamily="34" charset="0"/>
              </a:defRPr>
            </a:lvl1pPr>
            <a:lvl2pPr>
              <a:defRPr sz="3200" b="1">
                <a:latin typeface="Arial" pitchFamily="34" charset="0"/>
                <a:cs typeface="Arial" pitchFamily="34" charset="0"/>
              </a:defRPr>
            </a:lvl2pPr>
            <a:lvl3pPr>
              <a:defRPr sz="2700" b="1">
                <a:latin typeface="Arial" pitchFamily="34" charset="0"/>
                <a:cs typeface="Arial" pitchFamily="34" charset="0"/>
              </a:defRPr>
            </a:lvl3pPr>
            <a:lvl4pPr>
              <a:defRPr sz="2400" b="1">
                <a:latin typeface="Arial" pitchFamily="34" charset="0"/>
                <a:cs typeface="Arial" pitchFamily="34" charset="0"/>
              </a:defRPr>
            </a:lvl4pPr>
            <a:lvl5pPr>
              <a:defRPr sz="21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Organization</a:t>
            </a:r>
          </a:p>
        </p:txBody>
      </p:sp>
      <p:pic>
        <p:nvPicPr>
          <p:cNvPr id="9" name="Picture 13" descr="OrigamiWingsMediumTrans"/>
          <p:cNvPicPr>
            <a:picLocks noChangeAspect="1" noChangeArrowheads="1"/>
          </p:cNvPicPr>
          <p:nvPr/>
        </p:nvPicPr>
        <p:blipFill>
          <a:blip r:embed="rId2" cstate="print"/>
          <a:srcRect/>
          <a:stretch>
            <a:fillRect/>
          </a:stretch>
        </p:blipFill>
        <p:spPr bwMode="auto">
          <a:xfrm>
            <a:off x="518539" y="1828800"/>
            <a:ext cx="3160967" cy="2983735"/>
          </a:xfrm>
          <a:prstGeom prst="rect">
            <a:avLst/>
          </a:prstGeom>
          <a:noFill/>
          <a:ln w="9525">
            <a:noFill/>
            <a:miter lim="800000"/>
            <a:headEnd/>
            <a:tailEnd/>
          </a:ln>
        </p:spPr>
      </p:pic>
    </p:spTree>
    <p:extLst>
      <p:ext uri="{BB962C8B-B14F-4D97-AF65-F5344CB8AC3E}">
        <p14:creationId xmlns:p14="http://schemas.microsoft.com/office/powerpoint/2010/main" val="502189073"/>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Header">
    <p:spTree>
      <p:nvGrpSpPr>
        <p:cNvPr id="1" name=""/>
        <p:cNvGrpSpPr/>
        <p:nvPr/>
      </p:nvGrpSpPr>
      <p:grpSpPr>
        <a:xfrm>
          <a:off x="0" y="0"/>
          <a:ext cx="0" cy="0"/>
          <a:chOff x="0" y="0"/>
          <a:chExt cx="0" cy="0"/>
        </a:xfrm>
      </p:grpSpPr>
      <p:sp>
        <p:nvSpPr>
          <p:cNvPr id="32"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
        <p:nvSpPr>
          <p:cNvPr id="3" name="Title 1"/>
          <p:cNvSpPr>
            <a:spLocks noGrp="1"/>
          </p:cNvSpPr>
          <p:nvPr>
            <p:ph type="title"/>
          </p:nvPr>
        </p:nvSpPr>
        <p:spPr>
          <a:xfrm>
            <a:off x="1257300" y="0"/>
            <a:ext cx="6629400" cy="1143000"/>
          </a:xfrm>
          <a:prstGeom prst="rect">
            <a:avLst/>
          </a:prstGeom>
        </p:spPr>
        <p:txBody>
          <a:bodyPr lIns="121917" tIns="60958" rIns="121917" bIns="60958" anchor="ctr" anchorCtr="0"/>
          <a:lstStyle>
            <a:lvl1pPr>
              <a:defRPr lang="en-US" sz="2800" b="1" dirty="0">
                <a:latin typeface="Arial" pitchFamily="34" charset="0"/>
                <a:cs typeface="Arial"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1125596139"/>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7300" y="0"/>
            <a:ext cx="6629400" cy="1143000"/>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smtClean="0"/>
              <a:t>Click to edit Master title style</a:t>
            </a:r>
            <a:endParaRPr lang="en-US" dirty="0"/>
          </a:p>
        </p:txBody>
      </p:sp>
      <p:sp>
        <p:nvSpPr>
          <p:cNvPr id="3" name="Slide body content"/>
          <p:cNvSpPr>
            <a:spLocks noGrp="1"/>
          </p:cNvSpPr>
          <p:nvPr>
            <p:ph idx="1"/>
          </p:nvPr>
        </p:nvSpPr>
        <p:spPr>
          <a:xfrm>
            <a:off x="457200" y="1600203"/>
            <a:ext cx="8229600" cy="4525963"/>
          </a:xfrm>
          <a:prstGeom prst="rect">
            <a:avLst/>
          </a:prstGeom>
        </p:spPr>
        <p:txBody>
          <a:bodyPr lIns="121917" tIns="60958" rIns="121917" bIns="60958">
            <a:normAutofit/>
          </a:bodyPr>
          <a:lstStyle>
            <a:lvl1pPr marL="480460" indent="-253987" defTabSz="1191624">
              <a:lnSpc>
                <a:spcPct val="120000"/>
              </a:lnSpc>
              <a:spcBef>
                <a:spcPts val="800"/>
              </a:spcBef>
              <a:buFont typeface="Arial" pitchFamily="34" charset="0"/>
              <a:buChar char="•"/>
              <a:tabLst>
                <a:tab pos="719631" algn="l"/>
              </a:tabLst>
              <a:defRPr sz="2400" b="1">
                <a:latin typeface="Arial" pitchFamily="34" charset="0"/>
                <a:cs typeface="Arial" pitchFamily="34" charset="0"/>
              </a:defRPr>
            </a:lvl1pPr>
            <a:lvl2pPr>
              <a:defRPr sz="2100" b="1">
                <a:latin typeface="Arial" pitchFamily="34" charset="0"/>
                <a:cs typeface="Arial" pitchFamily="34" charset="0"/>
              </a:defRPr>
            </a:lvl2pPr>
            <a:lvl3pPr>
              <a:defRPr sz="19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900" b="1">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Tree>
    <p:extLst>
      <p:ext uri="{BB962C8B-B14F-4D97-AF65-F5344CB8AC3E}">
        <p14:creationId xmlns:p14="http://schemas.microsoft.com/office/powerpoint/2010/main" val="2168389293"/>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Qua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57300" y="10886"/>
            <a:ext cx="6629400" cy="974439"/>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dirty="0" smtClean="0"/>
              <a:t>Click to edit Master title style</a:t>
            </a:r>
            <a:endParaRPr lang="en-US" dirty="0"/>
          </a:p>
        </p:txBody>
      </p:sp>
      <p:sp>
        <p:nvSpPr>
          <p:cNvPr id="3" name="Body Content Upper Right"/>
          <p:cNvSpPr>
            <a:spLocks noGrp="1"/>
          </p:cNvSpPr>
          <p:nvPr>
            <p:ph sz="half" idx="1"/>
          </p:nvPr>
        </p:nvSpPr>
        <p:spPr>
          <a:xfrm>
            <a:off x="4648200" y="14478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Body Content Lower Left"/>
          <p:cNvSpPr>
            <a:spLocks noGrp="1"/>
          </p:cNvSpPr>
          <p:nvPr>
            <p:ph sz="half" idx="13"/>
          </p:nvPr>
        </p:nvSpPr>
        <p:spPr>
          <a:xfrm>
            <a:off x="457200" y="38862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baseline="0">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Body Content Lower Right"/>
          <p:cNvSpPr>
            <a:spLocks noGrp="1"/>
          </p:cNvSpPr>
          <p:nvPr>
            <p:ph sz="half" idx="14"/>
          </p:nvPr>
        </p:nvSpPr>
        <p:spPr>
          <a:xfrm>
            <a:off x="4648200" y="38862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
        <p:nvSpPr>
          <p:cNvPr id="15" name="Body Content Upper Left"/>
          <p:cNvSpPr>
            <a:spLocks noGrp="1"/>
          </p:cNvSpPr>
          <p:nvPr>
            <p:ph sz="half" idx="15"/>
          </p:nvPr>
        </p:nvSpPr>
        <p:spPr>
          <a:xfrm>
            <a:off x="457200" y="14478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5" name="Straight Connector 4"/>
          <p:cNvCxnSpPr/>
          <p:nvPr userDrawn="1"/>
        </p:nvCxnSpPr>
        <p:spPr>
          <a:xfrm>
            <a:off x="4572000" y="1447800"/>
            <a:ext cx="0" cy="482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1000" y="3781613"/>
            <a:ext cx="838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40026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7300" y="0"/>
            <a:ext cx="6629400" cy="1143000"/>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smtClean="0"/>
              <a:t>Click to edit Master title style</a:t>
            </a:r>
            <a:endParaRPr lang="en-US" dirty="0"/>
          </a:p>
        </p:txBody>
      </p:sp>
      <p:sp>
        <p:nvSpPr>
          <p:cNvPr id="3" name="Body Content Left Half"/>
          <p:cNvSpPr>
            <a:spLocks noGrp="1"/>
          </p:cNvSpPr>
          <p:nvPr>
            <p:ph sz="half" idx="1"/>
          </p:nvPr>
        </p:nvSpPr>
        <p:spPr>
          <a:xfrm>
            <a:off x="457200" y="1524000"/>
            <a:ext cx="4038600" cy="4525963"/>
          </a:xfrm>
          <a:prstGeom prst="rect">
            <a:avLst/>
          </a:prstGeom>
          <a:noFill/>
        </p:spPr>
        <p:txBody>
          <a:bodyPr lIns="121917" tIns="60958" rIns="121917" bIns="60958">
            <a:normAutofit/>
          </a:bodyPr>
          <a:lstStyle>
            <a:lvl1pPr>
              <a:defRPr sz="3200" b="1">
                <a:latin typeface="Arial" pitchFamily="34" charset="0"/>
                <a:cs typeface="Arial" pitchFamily="34" charset="0"/>
              </a:defRPr>
            </a:lvl1pPr>
            <a:lvl2pPr>
              <a:defRPr sz="2700" b="1">
                <a:latin typeface="Arial" pitchFamily="34" charset="0"/>
                <a:cs typeface="Arial" pitchFamily="34" charset="0"/>
              </a:defRPr>
            </a:lvl2pPr>
            <a:lvl3pPr>
              <a:defRPr sz="2400" b="1">
                <a:latin typeface="Arial" pitchFamily="34" charset="0"/>
                <a:cs typeface="Arial" pitchFamily="34" charset="0"/>
              </a:defRPr>
            </a:lvl3pPr>
            <a:lvl4pPr>
              <a:defRPr sz="2100" b="1">
                <a:latin typeface="Arial" pitchFamily="34" charset="0"/>
                <a:cs typeface="Arial" pitchFamily="34" charset="0"/>
              </a:defRPr>
            </a:lvl4pPr>
            <a:lvl5pPr>
              <a:defRPr sz="19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Body Content Right Half"/>
          <p:cNvSpPr>
            <a:spLocks noGrp="1"/>
          </p:cNvSpPr>
          <p:nvPr>
            <p:ph sz="half" idx="2"/>
          </p:nvPr>
        </p:nvSpPr>
        <p:spPr>
          <a:xfrm>
            <a:off x="4648200" y="1524000"/>
            <a:ext cx="4038600" cy="4525963"/>
          </a:xfrm>
          <a:prstGeom prst="rect">
            <a:avLst/>
          </a:prstGeom>
          <a:noFill/>
        </p:spPr>
        <p:txBody>
          <a:bodyPr lIns="121917" tIns="60958" rIns="121917" bIns="60958">
            <a:normAutofit/>
          </a:bodyPr>
          <a:lstStyle>
            <a:lvl1pPr>
              <a:defRPr lang="en-US" sz="3200" b="1" dirty="0" smtClean="0">
                <a:latin typeface="Arial" pitchFamily="34" charset="0"/>
                <a:cs typeface="Arial" pitchFamily="34" charset="0"/>
              </a:defRPr>
            </a:lvl1pPr>
            <a:lvl2pPr>
              <a:defRPr lang="en-US" sz="2700" b="1" dirty="0" smtClean="0">
                <a:latin typeface="Arial" pitchFamily="34" charset="0"/>
                <a:cs typeface="Arial" pitchFamily="34" charset="0"/>
              </a:defRPr>
            </a:lvl2pPr>
            <a:lvl3pPr>
              <a:defRPr lang="en-US" sz="2400" b="1" dirty="0" smtClean="0">
                <a:latin typeface="Arial" pitchFamily="34" charset="0"/>
                <a:cs typeface="Arial" pitchFamily="34" charset="0"/>
              </a:defRPr>
            </a:lvl3pPr>
            <a:lvl4pPr>
              <a:defRPr lang="en-US" sz="2100" b="1" dirty="0" smtClean="0">
                <a:latin typeface="Arial" pitchFamily="34" charset="0"/>
                <a:cs typeface="Arial" pitchFamily="34" charset="0"/>
              </a:defRPr>
            </a:lvl4pPr>
            <a:lvl5pPr>
              <a:defRPr lang="en-US" sz="1900" b="1" dirty="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6731456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sp>
        <p:nvSpPr>
          <p:cNvPr id="14" name="Title Text"/>
          <p:cNvSpPr>
            <a:spLocks noGrp="1"/>
          </p:cNvSpPr>
          <p:nvPr>
            <p:ph type="body" sz="quarter" idx="10" hasCustomPrompt="1"/>
          </p:nvPr>
        </p:nvSpPr>
        <p:spPr>
          <a:xfrm>
            <a:off x="1187624" y="109207"/>
            <a:ext cx="6840760" cy="943537"/>
          </a:xfrm>
          <a:prstGeom prst="rect">
            <a:avLst/>
          </a:prstGeom>
        </p:spPr>
        <p:txBody>
          <a:bodyPr lIns="121917" tIns="60958" rIns="121917" bIns="60958" anchor="ctr"/>
          <a:lstStyle>
            <a:lvl1pPr algn="ctr">
              <a:buNone/>
              <a:defRPr sz="2800" b="1">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dirty="0" smtClean="0"/>
              <a:t>Questions?</a:t>
            </a:r>
          </a:p>
        </p:txBody>
      </p:sp>
      <p:sp>
        <p:nvSpPr>
          <p:cNvPr id="18" name="Page Number"/>
          <p:cNvSpPr txBox="1">
            <a:spLocks noChangeArrowheads="1"/>
          </p:cNvSpPr>
          <p:nvPr/>
        </p:nvSpPr>
        <p:spPr bwMode="auto">
          <a:xfrm>
            <a:off x="7315200" y="6445072"/>
            <a:ext cx="1828800" cy="415494"/>
          </a:xfrm>
          <a:prstGeom prst="rect">
            <a:avLst/>
          </a:prstGeom>
          <a:noFill/>
          <a:ln w="12700">
            <a:noFill/>
            <a:miter lim="800000"/>
            <a:headEnd type="none" w="sm" len="sm"/>
            <a:tailEnd type="none" w="sm" len="sm"/>
          </a:ln>
          <a:effectLst/>
        </p:spPr>
        <p:txBody>
          <a:bodyPr wrap="square" lIns="121917" tIns="60958" rIns="121917" bIns="60958" anchor="ctr">
            <a:spAutoFit/>
          </a:bodyPr>
          <a:lstStyle/>
          <a:p>
            <a:pPr algn="r">
              <a:spcBef>
                <a:spcPct val="50000"/>
              </a:spcBef>
            </a:pPr>
            <a:fld id="{FECCACFC-A1DF-4E05-81FF-9C3E99D1E2C5}" type="slidenum">
              <a:rPr lang="en-US" sz="1900">
                <a:solidFill>
                  <a:prstClr val="black"/>
                </a:solidFill>
                <a:latin typeface="Arial" pitchFamily="34" charset="0"/>
                <a:cs typeface="Arial" pitchFamily="34" charset="0"/>
              </a:rPr>
              <a:pPr algn="r">
                <a:spcBef>
                  <a:spcPct val="50000"/>
                </a:spcBef>
              </a:pPr>
              <a:t>‹#›</a:t>
            </a:fld>
            <a:endParaRPr lang="en-US" sz="1900" dirty="0">
              <a:solidFill>
                <a:prstClr val="black"/>
              </a:solidFill>
              <a:latin typeface="Arial" pitchFamily="34" charset="0"/>
              <a:cs typeface="Arial" pitchFamily="34" charset="0"/>
            </a:endParaRPr>
          </a:p>
        </p:txBody>
      </p:sp>
      <p:sp>
        <p:nvSpPr>
          <p:cNvPr id="19" name="TextBox 18"/>
          <p:cNvSpPr txBox="1"/>
          <p:nvPr/>
        </p:nvSpPr>
        <p:spPr>
          <a:xfrm>
            <a:off x="19467" y="-75459"/>
            <a:ext cx="9144000" cy="369332"/>
          </a:xfrm>
          <a:prstGeom prst="rect">
            <a:avLst/>
          </a:prstGeom>
          <a:noFill/>
        </p:spPr>
        <p:txBody>
          <a:bodyPr wrap="square" lIns="121917" tIns="60958" rIns="121917" bIns="60958" rtlCol="0">
            <a:spAutoFit/>
          </a:bodyPr>
          <a:lstStyle/>
          <a:p>
            <a:pPr algn="ctr"/>
            <a:r>
              <a:rPr lang="en-US" sz="1600" b="1" dirty="0" smtClean="0">
                <a:solidFill>
                  <a:srgbClr val="669900"/>
                </a:solidFill>
              </a:rPr>
              <a:t>UNCLASSIFIED</a:t>
            </a:r>
            <a:endParaRPr lang="en-US" sz="1600" b="1" dirty="0">
              <a:solidFill>
                <a:srgbClr val="669900"/>
              </a:solidFill>
            </a:endParaRPr>
          </a:p>
        </p:txBody>
      </p:sp>
      <p:sp>
        <p:nvSpPr>
          <p:cNvPr id="20" name="Blue Line Under Logos"/>
          <p:cNvSpPr>
            <a:spLocks noChangeArrowheads="1"/>
          </p:cNvSpPr>
          <p:nvPr/>
        </p:nvSpPr>
        <p:spPr bwMode="auto">
          <a:xfrm>
            <a:off x="0" y="1091381"/>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pic>
        <p:nvPicPr>
          <p:cNvPr id="10" name="Picture 9" descr="blue_std"/>
          <p:cNvPicPr>
            <a:picLocks noChangeAspect="1" noChangeArrowheads="1"/>
          </p:cNvPicPr>
          <p:nvPr/>
        </p:nvPicPr>
        <p:blipFill>
          <a:blip r:embed="rId2" cstate="print"/>
          <a:srcRect l="14286" r="14286" b="19647"/>
          <a:stretch>
            <a:fillRect/>
          </a:stretch>
        </p:blipFill>
        <p:spPr bwMode="auto">
          <a:xfrm>
            <a:off x="83479" y="157588"/>
            <a:ext cx="831876" cy="758867"/>
          </a:xfrm>
          <a:prstGeom prst="rect">
            <a:avLst/>
          </a:prstGeom>
          <a:noFill/>
          <a:ln w="9525">
            <a:noFill/>
            <a:miter lim="800000"/>
            <a:headEnd/>
            <a:tailEnd/>
          </a:ln>
        </p:spPr>
      </p:pic>
      <p:pic>
        <p:nvPicPr>
          <p:cNvPr id="9" name="Picture 8"/>
          <p:cNvPicPr>
            <a:picLocks noChangeAspect="1"/>
          </p:cNvPicPr>
          <p:nvPr userDrawn="1"/>
        </p:nvPicPr>
        <p:blipFill>
          <a:blip r:embed="rId3"/>
          <a:stretch>
            <a:fillRect/>
          </a:stretch>
        </p:blipFill>
        <p:spPr>
          <a:xfrm>
            <a:off x="7696199" y="109207"/>
            <a:ext cx="1352401" cy="758867"/>
          </a:xfrm>
          <a:prstGeom prst="rect">
            <a:avLst/>
          </a:prstGeom>
        </p:spPr>
      </p:pic>
      <p:pic>
        <p:nvPicPr>
          <p:cNvPr id="12" name="Picture 11"/>
          <p:cNvPicPr>
            <a:picLocks noChangeAspect="1"/>
          </p:cNvPicPr>
          <p:nvPr userDrawn="1"/>
        </p:nvPicPr>
        <p:blipFill>
          <a:blip r:embed="rId3"/>
          <a:stretch>
            <a:fillRect/>
          </a:stretch>
        </p:blipFill>
        <p:spPr>
          <a:xfrm>
            <a:off x="2743200" y="2133600"/>
            <a:ext cx="4055594" cy="2057400"/>
          </a:xfrm>
          <a:prstGeom prst="rect">
            <a:avLst/>
          </a:prstGeom>
        </p:spPr>
      </p:pic>
    </p:spTree>
    <p:extLst>
      <p:ext uri="{BB962C8B-B14F-4D97-AF65-F5344CB8AC3E}">
        <p14:creationId xmlns:p14="http://schemas.microsoft.com/office/powerpoint/2010/main" val="1685467804"/>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Blue Line Under Logos"/>
          <p:cNvSpPr>
            <a:spLocks noChangeArrowheads="1"/>
          </p:cNvSpPr>
          <p:nvPr/>
        </p:nvSpPr>
        <p:spPr bwMode="auto">
          <a:xfrm>
            <a:off x="0" y="1091381"/>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pic>
        <p:nvPicPr>
          <p:cNvPr id="14" name="Picture 13" descr="blue_std"/>
          <p:cNvPicPr>
            <a:picLocks noChangeAspect="1" noChangeArrowheads="1"/>
          </p:cNvPicPr>
          <p:nvPr/>
        </p:nvPicPr>
        <p:blipFill>
          <a:blip r:embed="rId8" cstate="print"/>
          <a:srcRect l="14286" r="14286" b="19647"/>
          <a:stretch>
            <a:fillRect/>
          </a:stretch>
        </p:blipFill>
        <p:spPr bwMode="auto">
          <a:xfrm>
            <a:off x="83479" y="157588"/>
            <a:ext cx="831876" cy="758867"/>
          </a:xfrm>
          <a:prstGeom prst="rect">
            <a:avLst/>
          </a:prstGeom>
          <a:noFill/>
          <a:ln w="9525">
            <a:noFill/>
            <a:miter lim="800000"/>
            <a:headEnd/>
            <a:tailEnd/>
          </a:ln>
        </p:spPr>
      </p:pic>
      <p:sp>
        <p:nvSpPr>
          <p:cNvPr id="6" name="Page Number"/>
          <p:cNvSpPr txBox="1">
            <a:spLocks noChangeArrowheads="1"/>
          </p:cNvSpPr>
          <p:nvPr/>
        </p:nvSpPr>
        <p:spPr bwMode="auto">
          <a:xfrm>
            <a:off x="7315200" y="6445072"/>
            <a:ext cx="1828800" cy="415494"/>
          </a:xfrm>
          <a:prstGeom prst="rect">
            <a:avLst/>
          </a:prstGeom>
          <a:noFill/>
          <a:ln w="12700">
            <a:noFill/>
            <a:miter lim="800000"/>
            <a:headEnd type="none" w="sm" len="sm"/>
            <a:tailEnd type="none" w="sm" len="sm"/>
          </a:ln>
          <a:effectLst/>
        </p:spPr>
        <p:txBody>
          <a:bodyPr wrap="square" lIns="121917" tIns="60958" rIns="121917" bIns="60958" anchor="ctr">
            <a:spAutoFit/>
          </a:bodyPr>
          <a:lstStyle/>
          <a:p>
            <a:pPr algn="r">
              <a:spcBef>
                <a:spcPct val="50000"/>
              </a:spcBef>
            </a:pPr>
            <a:fld id="{FECCACFC-A1DF-4E05-81FF-9C3E99D1E2C5}" type="slidenum">
              <a:rPr lang="en-US" sz="1900">
                <a:solidFill>
                  <a:prstClr val="black"/>
                </a:solidFill>
                <a:latin typeface="Arial" pitchFamily="34" charset="0"/>
                <a:cs typeface="Arial" pitchFamily="34" charset="0"/>
              </a:rPr>
              <a:pPr algn="r">
                <a:spcBef>
                  <a:spcPct val="50000"/>
                </a:spcBef>
              </a:pPr>
              <a:t>‹#›</a:t>
            </a:fld>
            <a:endParaRPr lang="en-US" sz="1900" dirty="0">
              <a:solidFill>
                <a:prstClr val="black"/>
              </a:solidFill>
              <a:latin typeface="Arial" pitchFamily="34" charset="0"/>
              <a:cs typeface="Arial" pitchFamily="34" charset="0"/>
            </a:endParaRPr>
          </a:p>
        </p:txBody>
      </p:sp>
      <p:sp>
        <p:nvSpPr>
          <p:cNvPr id="7" name="TextBox 6"/>
          <p:cNvSpPr txBox="1"/>
          <p:nvPr/>
        </p:nvSpPr>
        <p:spPr>
          <a:xfrm>
            <a:off x="19467" y="-75459"/>
            <a:ext cx="9144000" cy="369332"/>
          </a:xfrm>
          <a:prstGeom prst="rect">
            <a:avLst/>
          </a:prstGeom>
          <a:noFill/>
        </p:spPr>
        <p:txBody>
          <a:bodyPr wrap="square" lIns="121917" tIns="60958" rIns="121917" bIns="60958" rtlCol="0">
            <a:spAutoFit/>
          </a:bodyPr>
          <a:lstStyle/>
          <a:p>
            <a:pPr algn="ctr"/>
            <a:r>
              <a:rPr lang="en-US" sz="1600" b="1" dirty="0" smtClean="0">
                <a:solidFill>
                  <a:srgbClr val="669900"/>
                </a:solidFill>
              </a:rPr>
              <a:t>UNCLASSIFIED</a:t>
            </a:r>
            <a:endParaRPr lang="en-US" sz="1600" b="1" dirty="0">
              <a:solidFill>
                <a:srgbClr val="669900"/>
              </a:solidFill>
            </a:endParaRPr>
          </a:p>
        </p:txBody>
      </p:sp>
      <p:pic>
        <p:nvPicPr>
          <p:cNvPr id="12" name="Picture 11"/>
          <p:cNvPicPr>
            <a:picLocks noChangeAspect="1"/>
          </p:cNvPicPr>
          <p:nvPr userDrawn="1"/>
        </p:nvPicPr>
        <p:blipFill>
          <a:blip r:embed="rId9"/>
          <a:stretch>
            <a:fillRect/>
          </a:stretch>
        </p:blipFill>
        <p:spPr>
          <a:xfrm>
            <a:off x="7909654" y="257615"/>
            <a:ext cx="1234346" cy="626183"/>
          </a:xfrm>
          <a:prstGeom prst="rect">
            <a:avLst/>
          </a:prstGeom>
        </p:spPr>
      </p:pic>
      <p:sp>
        <p:nvSpPr>
          <p:cNvPr id="9" name="Distribution Statement"/>
          <p:cNvSpPr txBox="1">
            <a:spLocks noChangeArrowheads="1"/>
          </p:cNvSpPr>
          <p:nvPr userDrawn="1"/>
        </p:nvSpPr>
        <p:spPr bwMode="auto">
          <a:xfrm>
            <a:off x="9733" y="6406600"/>
            <a:ext cx="9163467" cy="492438"/>
          </a:xfrm>
          <a:prstGeom prst="rect">
            <a:avLst/>
          </a:prstGeom>
          <a:noFill/>
          <a:ln w="38100" cmpd="dbl">
            <a:noFill/>
            <a:miter lim="800000"/>
            <a:headEnd/>
            <a:tailEnd/>
          </a:ln>
        </p:spPr>
        <p:txBody>
          <a:bodyPr wrap="square" lIns="121917" tIns="60958" rIns="121917" bIns="60958">
            <a:spAutoFit/>
          </a:bodyPr>
          <a:lstStyle/>
          <a:p>
            <a:pPr algn="ctr"/>
            <a:r>
              <a:rPr lang="en-US" sz="1200" b="1" kern="1200" dirty="0" smtClean="0">
                <a:solidFill>
                  <a:schemeClr val="tx1"/>
                </a:solidFill>
                <a:effectLst/>
                <a:latin typeface="+mn-lt"/>
                <a:ea typeface="+mn-ea"/>
                <a:cs typeface="+mn-cs"/>
              </a:rPr>
              <a:t>DISTRIBUTION C</a:t>
            </a:r>
            <a:r>
              <a:rPr lang="en-US" sz="1200" kern="1200" dirty="0" smtClean="0">
                <a:solidFill>
                  <a:schemeClr val="tx1"/>
                </a:solidFill>
                <a:effectLst/>
                <a:latin typeface="+mn-lt"/>
                <a:ea typeface="+mn-ea"/>
                <a:cs typeface="+mn-cs"/>
              </a:rPr>
              <a:t>. Distribution authorized to U.S. Government Agencies and their contractors, 9-Aug-19.</a:t>
            </a:r>
          </a:p>
          <a:p>
            <a:pPr algn="ctr"/>
            <a:r>
              <a:rPr lang="en-US" sz="1200" kern="1200" dirty="0" smtClean="0">
                <a:solidFill>
                  <a:schemeClr val="tx1"/>
                </a:solidFill>
                <a:effectLst/>
                <a:latin typeface="+mn-lt"/>
                <a:ea typeface="+mn-ea"/>
                <a:cs typeface="+mn-cs"/>
              </a:rPr>
              <a:t>Other requests for this document shall be referred to AFRL/RQQD.  </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9137279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Lst>
  <p:timing>
    <p:tnLst>
      <p:par>
        <p:cTn id="1" dur="indefinite" restart="never" nodeType="tmRoot"/>
      </p:par>
    </p:tnLst>
  </p:timing>
  <p:txStyles>
    <p:titleStyle>
      <a:lvl1pPr algn="ctr" defTabSz="1219139" rtl="0" eaLnBrk="1" latinLnBrk="0" hangingPunct="1">
        <a:spcBef>
          <a:spcPct val="0"/>
        </a:spcBef>
        <a:buNone/>
        <a:defRPr sz="5900" kern="1200">
          <a:solidFill>
            <a:schemeClr val="tx1"/>
          </a:solidFill>
          <a:latin typeface="+mj-lt"/>
          <a:ea typeface="+mj-ea"/>
          <a:cs typeface="+mj-cs"/>
        </a:defRPr>
      </a:lvl1pPr>
    </p:titleStyle>
    <p:bodyStyle>
      <a:lvl1pPr marL="457177" indent="-457177" algn="l" defTabSz="121913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1" indent="-380982" algn="l" defTabSz="121913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3" indent="-304784" algn="l" defTabSz="121913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3"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39" rtl="0" eaLnBrk="1" latinLnBrk="0" hangingPunct="1">
        <a:defRPr sz="2400" kern="1200">
          <a:solidFill>
            <a:schemeClr val="tx1"/>
          </a:solidFill>
          <a:latin typeface="+mn-lt"/>
          <a:ea typeface="+mn-ea"/>
          <a:cs typeface="+mn-cs"/>
        </a:defRPr>
      </a:lvl1pPr>
      <a:lvl2pPr marL="609570" algn="l" defTabSz="1219139" rtl="0" eaLnBrk="1" latinLnBrk="0" hangingPunct="1">
        <a:defRPr sz="2400" kern="1200">
          <a:solidFill>
            <a:schemeClr val="tx1"/>
          </a:solidFill>
          <a:latin typeface="+mn-lt"/>
          <a:ea typeface="+mn-ea"/>
          <a:cs typeface="+mn-cs"/>
        </a:defRPr>
      </a:lvl2pPr>
      <a:lvl3pPr marL="1219139" algn="l" defTabSz="1219139" rtl="0" eaLnBrk="1" latinLnBrk="0" hangingPunct="1">
        <a:defRPr sz="2400" kern="1200">
          <a:solidFill>
            <a:schemeClr val="tx1"/>
          </a:solidFill>
          <a:latin typeface="+mn-lt"/>
          <a:ea typeface="+mn-ea"/>
          <a:cs typeface="+mn-cs"/>
        </a:defRPr>
      </a:lvl3pPr>
      <a:lvl4pPr marL="1828709" algn="l" defTabSz="1219139" rtl="0" eaLnBrk="1" latinLnBrk="0" hangingPunct="1">
        <a:defRPr sz="2400" kern="1200">
          <a:solidFill>
            <a:schemeClr val="tx1"/>
          </a:solidFill>
          <a:latin typeface="+mn-lt"/>
          <a:ea typeface="+mn-ea"/>
          <a:cs typeface="+mn-cs"/>
        </a:defRPr>
      </a:lvl4pPr>
      <a:lvl5pPr marL="2438278" algn="l" defTabSz="1219139" rtl="0" eaLnBrk="1" latinLnBrk="0" hangingPunct="1">
        <a:defRPr sz="2400" kern="1200">
          <a:solidFill>
            <a:schemeClr val="tx1"/>
          </a:solidFill>
          <a:latin typeface="+mn-lt"/>
          <a:ea typeface="+mn-ea"/>
          <a:cs typeface="+mn-cs"/>
        </a:defRPr>
      </a:lvl5pPr>
      <a:lvl6pPr marL="3047848" algn="l" defTabSz="1219139" rtl="0" eaLnBrk="1" latinLnBrk="0" hangingPunct="1">
        <a:defRPr sz="2400" kern="1200">
          <a:solidFill>
            <a:schemeClr val="tx1"/>
          </a:solidFill>
          <a:latin typeface="+mn-lt"/>
          <a:ea typeface="+mn-ea"/>
          <a:cs typeface="+mn-cs"/>
        </a:defRPr>
      </a:lvl6pPr>
      <a:lvl7pPr marL="3657417" algn="l" defTabSz="1219139" rtl="0" eaLnBrk="1" latinLnBrk="0" hangingPunct="1">
        <a:defRPr sz="2400" kern="1200">
          <a:solidFill>
            <a:schemeClr val="tx1"/>
          </a:solidFill>
          <a:latin typeface="+mn-lt"/>
          <a:ea typeface="+mn-ea"/>
          <a:cs typeface="+mn-cs"/>
        </a:defRPr>
      </a:lvl7pPr>
      <a:lvl8pPr marL="4266987" algn="l" defTabSz="1219139" rtl="0" eaLnBrk="1" latinLnBrk="0" hangingPunct="1">
        <a:defRPr sz="2400" kern="1200">
          <a:solidFill>
            <a:schemeClr val="tx1"/>
          </a:solidFill>
          <a:latin typeface="+mn-lt"/>
          <a:ea typeface="+mn-ea"/>
          <a:cs typeface="+mn-cs"/>
        </a:defRPr>
      </a:lvl8pPr>
      <a:lvl9pPr marL="4876557" algn="l" defTabSz="1219139"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r>
              <a:rPr lang="en-US" dirty="0" smtClean="0"/>
              <a:t>AFSIM User Training</a:t>
            </a:r>
          </a:p>
          <a:p>
            <a:r>
              <a:rPr lang="en-US" dirty="0" smtClean="0"/>
              <a:t>10 – Task Processor State Machines</a:t>
            </a:r>
          </a:p>
          <a:p>
            <a:endParaRPr lang="en-US" dirty="0"/>
          </a:p>
        </p:txBody>
      </p:sp>
      <p:sp>
        <p:nvSpPr>
          <p:cNvPr id="7" name="Content Placeholder 6"/>
          <p:cNvSpPr>
            <a:spLocks noGrp="1"/>
          </p:cNvSpPr>
          <p:nvPr>
            <p:ph sz="half" idx="11"/>
          </p:nvPr>
        </p:nvSpPr>
        <p:spPr/>
        <p:txBody>
          <a:bodyPr/>
          <a:lstStyle/>
          <a:p>
            <a:r>
              <a:rPr lang="en-US" smtClean="0"/>
              <a:t>AFRL/RQQD</a:t>
            </a:r>
          </a:p>
          <a:p>
            <a:endParaRPr lang="en-US" dirty="0"/>
          </a:p>
        </p:txBody>
      </p:sp>
    </p:spTree>
    <p:extLst>
      <p:ext uri="{BB962C8B-B14F-4D97-AF65-F5344CB8AC3E}">
        <p14:creationId xmlns:p14="http://schemas.microsoft.com/office/powerpoint/2010/main" val="33189716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smtClean="0"/>
              <a:t>Task Processor State Machine Basics</a:t>
            </a:r>
            <a:endParaRPr lang="en-US" dirty="0" smtClean="0"/>
          </a:p>
        </p:txBody>
      </p:sp>
      <p:sp>
        <p:nvSpPr>
          <p:cNvPr id="26626" name="Content Placeholder 2"/>
          <p:cNvSpPr>
            <a:spLocks noGrp="1"/>
          </p:cNvSpPr>
          <p:nvPr>
            <p:ph idx="1"/>
          </p:nvPr>
        </p:nvSpPr>
        <p:spPr/>
        <p:txBody>
          <a:bodyPr/>
          <a:lstStyle/>
          <a:p>
            <a:r>
              <a:rPr lang="en-US" dirty="0" smtClean="0"/>
              <a:t>The state machine works on tracks.</a:t>
            </a:r>
          </a:p>
          <a:p>
            <a:r>
              <a:rPr lang="en-US" dirty="0" smtClean="0">
                <a:solidFill>
                  <a:srgbClr val="FF0000"/>
                </a:solidFill>
              </a:rPr>
              <a:t>Each track “kicks off” the state machine.</a:t>
            </a:r>
          </a:p>
          <a:p>
            <a:pPr lvl="1"/>
            <a:r>
              <a:rPr lang="en-US" dirty="0" smtClean="0">
                <a:solidFill>
                  <a:srgbClr val="FF0000"/>
                </a:solidFill>
              </a:rPr>
              <a:t>The track starts on the first state listed in the file!</a:t>
            </a:r>
          </a:p>
          <a:p>
            <a:r>
              <a:rPr lang="en-US" dirty="0" smtClean="0"/>
              <a:t>Each track is processed independently.</a:t>
            </a:r>
          </a:p>
          <a:p>
            <a:r>
              <a:rPr lang="en-US" dirty="0" smtClean="0"/>
              <a:t>Timing is based on track arrival time and evaluation intervals.</a:t>
            </a:r>
          </a:p>
          <a:p>
            <a:r>
              <a:rPr lang="en-US" dirty="0" smtClean="0"/>
              <a:t>When a track is </a:t>
            </a:r>
            <a:r>
              <a:rPr lang="en-US" dirty="0"/>
              <a:t>purged, </a:t>
            </a:r>
            <a:r>
              <a:rPr lang="en-US" dirty="0" smtClean="0"/>
              <a:t>processing simply stops.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Task Processor State Machine Basics</a:t>
            </a: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9366" y="1752600"/>
            <a:ext cx="4349834" cy="289560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4" name="TextBox 3"/>
          <p:cNvSpPr txBox="1"/>
          <p:nvPr/>
        </p:nvSpPr>
        <p:spPr>
          <a:xfrm>
            <a:off x="381001" y="1905000"/>
            <a:ext cx="320040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latin typeface="Arial" pitchFamily="34" charset="0"/>
                <a:cs typeface="Arial" pitchFamily="34" charset="0"/>
              </a:rPr>
              <a:t>In this example, each new track that gets created will enter the FIRST state initially.</a:t>
            </a:r>
          </a:p>
          <a:p>
            <a:pPr marL="285750" indent="-285750">
              <a:buFont typeface="Arial" panose="020B0604020202020204" pitchFamily="34" charset="0"/>
              <a:buChar char="•"/>
            </a:pPr>
            <a:endParaRPr lang="en-US" dirty="0">
              <a:latin typeface="Arial" pitchFamily="34" charset="0"/>
              <a:cs typeface="Arial" pitchFamily="34" charset="0"/>
            </a:endParaRPr>
          </a:p>
          <a:p>
            <a:pPr marL="285750" indent="-285750">
              <a:buFont typeface="Arial" panose="020B0604020202020204" pitchFamily="34" charset="0"/>
              <a:buChar char="•"/>
            </a:pPr>
            <a:r>
              <a:rPr lang="en-US" dirty="0" smtClean="0">
                <a:latin typeface="Arial" pitchFamily="34" charset="0"/>
                <a:cs typeface="Arial" pitchFamily="34" charset="0"/>
              </a:rPr>
              <a:t>FIRST is listed before SECOND in this processor, so it will be the first state evaluated</a:t>
            </a:r>
          </a:p>
        </p:txBody>
      </p:sp>
    </p:spTree>
    <p:extLst>
      <p:ext uri="{BB962C8B-B14F-4D97-AF65-F5344CB8AC3E}">
        <p14:creationId xmlns:p14="http://schemas.microsoft.com/office/powerpoint/2010/main" val="242617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dirty="0" smtClean="0"/>
              <a:t>Task Processor State Machine Basics</a:t>
            </a:r>
          </a:p>
        </p:txBody>
      </p:sp>
      <p:sp>
        <p:nvSpPr>
          <p:cNvPr id="26626" name="Content Placeholder 2"/>
          <p:cNvSpPr>
            <a:spLocks noGrp="1"/>
          </p:cNvSpPr>
          <p:nvPr>
            <p:ph idx="1"/>
          </p:nvPr>
        </p:nvSpPr>
        <p:spPr/>
        <p:txBody>
          <a:bodyPr/>
          <a:lstStyle/>
          <a:p>
            <a:r>
              <a:rPr lang="en-US" dirty="0" smtClean="0"/>
              <a:t>The state machine works on tracks.</a:t>
            </a:r>
          </a:p>
          <a:p>
            <a:r>
              <a:rPr lang="en-US" dirty="0" smtClean="0"/>
              <a:t>Each track “kicks off” the state machine.</a:t>
            </a:r>
          </a:p>
          <a:p>
            <a:pPr lvl="1"/>
            <a:r>
              <a:rPr lang="en-US" dirty="0" smtClean="0"/>
              <a:t>The track starts on the first state listed in the file!</a:t>
            </a:r>
          </a:p>
          <a:p>
            <a:r>
              <a:rPr lang="en-US" dirty="0" smtClean="0">
                <a:solidFill>
                  <a:srgbClr val="FF0000"/>
                </a:solidFill>
              </a:rPr>
              <a:t>Each track is processed independently.</a:t>
            </a:r>
          </a:p>
          <a:p>
            <a:r>
              <a:rPr lang="en-US" dirty="0" smtClean="0"/>
              <a:t>Timing is based on track arrival time and evaluation intervals.</a:t>
            </a:r>
          </a:p>
          <a:p>
            <a:r>
              <a:rPr lang="en-US" dirty="0" smtClean="0"/>
              <a:t>When a track is </a:t>
            </a:r>
            <a:r>
              <a:rPr lang="en-US" dirty="0"/>
              <a:t>purged, </a:t>
            </a:r>
            <a:r>
              <a:rPr lang="en-US" dirty="0" smtClean="0"/>
              <a:t>processing simply stops.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Timing Example (Part One)</a:t>
            </a:r>
            <a:endParaRPr lang="en-US" dirty="0"/>
          </a:p>
        </p:txBody>
      </p:sp>
      <p:sp>
        <p:nvSpPr>
          <p:cNvPr id="3" name="Content Placeholder 2"/>
          <p:cNvSpPr>
            <a:spLocks noGrp="1"/>
          </p:cNvSpPr>
          <p:nvPr>
            <p:ph idx="1"/>
          </p:nvPr>
        </p:nvSpPr>
        <p:spPr>
          <a:xfrm>
            <a:off x="381000" y="1524000"/>
            <a:ext cx="8382000" cy="2286000"/>
          </a:xfrm>
        </p:spPr>
        <p:txBody>
          <a:bodyPr>
            <a:normAutofit fontScale="85000" lnSpcReduction="20000"/>
          </a:bodyPr>
          <a:lstStyle/>
          <a:p>
            <a:r>
              <a:rPr lang="en-US" dirty="0" smtClean="0"/>
              <a:t>State X has an evaluation interval of 10 seconds. It is used to direct the motion of a platform. Specifically, it turns directly towards the current location of the track. </a:t>
            </a:r>
          </a:p>
          <a:p>
            <a:r>
              <a:rPr lang="en-US" dirty="0" smtClean="0"/>
              <a:t>Track A enters X at 21 seconds; Track B enters at 26 seconds. Both will remain until the platform reaches the track location. </a:t>
            </a:r>
          </a:p>
          <a:p>
            <a:r>
              <a:rPr lang="en-US" dirty="0" smtClean="0"/>
              <a:t>Where will the platform go? </a:t>
            </a:r>
          </a:p>
        </p:txBody>
      </p:sp>
      <p:sp>
        <p:nvSpPr>
          <p:cNvPr id="4" name="TextBox 3"/>
          <p:cNvSpPr txBox="1"/>
          <p:nvPr/>
        </p:nvSpPr>
        <p:spPr>
          <a:xfrm>
            <a:off x="7162800" y="3924300"/>
            <a:ext cx="685800" cy="461665"/>
          </a:xfrm>
          <a:prstGeom prst="rect">
            <a:avLst/>
          </a:prstGeom>
          <a:noFill/>
        </p:spPr>
        <p:txBody>
          <a:bodyPr wrap="square" rtlCol="0">
            <a:spAutoFit/>
          </a:bodyPr>
          <a:lstStyle/>
          <a:p>
            <a:r>
              <a:rPr lang="en-US" sz="2400" b="1" dirty="0" smtClean="0">
                <a:solidFill>
                  <a:srgbClr val="E16601"/>
                </a:solidFill>
              </a:rPr>
              <a:t>A</a:t>
            </a:r>
            <a:endParaRPr lang="en-US" sz="2400" b="1" dirty="0">
              <a:solidFill>
                <a:srgbClr val="E16601"/>
              </a:solidFill>
            </a:endParaRPr>
          </a:p>
        </p:txBody>
      </p:sp>
      <p:sp>
        <p:nvSpPr>
          <p:cNvPr id="5" name="TextBox 4"/>
          <p:cNvSpPr txBox="1"/>
          <p:nvPr/>
        </p:nvSpPr>
        <p:spPr>
          <a:xfrm>
            <a:off x="7239000" y="5370282"/>
            <a:ext cx="685800" cy="461665"/>
          </a:xfrm>
          <a:prstGeom prst="rect">
            <a:avLst/>
          </a:prstGeom>
          <a:noFill/>
        </p:spPr>
        <p:txBody>
          <a:bodyPr wrap="square" rtlCol="0">
            <a:spAutoFit/>
          </a:bodyPr>
          <a:lstStyle/>
          <a:p>
            <a:r>
              <a:rPr lang="en-US" sz="2400" b="1" dirty="0" smtClean="0">
                <a:solidFill>
                  <a:srgbClr val="00B0F0"/>
                </a:solidFill>
              </a:rPr>
              <a:t>B</a:t>
            </a:r>
            <a:endParaRPr lang="en-US" sz="2400" b="1" dirty="0">
              <a:solidFill>
                <a:srgbClr val="00B0F0"/>
              </a:solidFill>
            </a:endParaRPr>
          </a:p>
        </p:txBody>
      </p:sp>
      <p:sp>
        <p:nvSpPr>
          <p:cNvPr id="14" name="Right Arrow 13"/>
          <p:cNvSpPr/>
          <p:nvPr/>
        </p:nvSpPr>
        <p:spPr bwMode="auto">
          <a:xfrm>
            <a:off x="1524000" y="4876800"/>
            <a:ext cx="609600" cy="228600"/>
          </a:xfrm>
          <a:prstGeom prst="rightArrow">
            <a:avLst/>
          </a:prstGeom>
          <a:solidFill>
            <a:srgbClr val="00B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15" name="Right Arrow 14"/>
          <p:cNvSpPr/>
          <p:nvPr/>
        </p:nvSpPr>
        <p:spPr bwMode="auto">
          <a:xfrm rot="20960171">
            <a:off x="2209800" y="4822371"/>
            <a:ext cx="609600" cy="2286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17" name="Right Arrow 16"/>
          <p:cNvSpPr/>
          <p:nvPr/>
        </p:nvSpPr>
        <p:spPr bwMode="auto">
          <a:xfrm rot="1041575">
            <a:off x="2895600" y="4800600"/>
            <a:ext cx="609600" cy="228600"/>
          </a:xfrm>
          <a:prstGeom prst="rightArrow">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18" name="Right Arrow 17"/>
          <p:cNvSpPr/>
          <p:nvPr/>
        </p:nvSpPr>
        <p:spPr bwMode="auto">
          <a:xfrm rot="20960171">
            <a:off x="3597287" y="4778828"/>
            <a:ext cx="609600" cy="2286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19" name="Right Arrow 18"/>
          <p:cNvSpPr/>
          <p:nvPr/>
        </p:nvSpPr>
        <p:spPr bwMode="auto">
          <a:xfrm rot="1041575">
            <a:off x="4283087" y="4757057"/>
            <a:ext cx="609600" cy="228600"/>
          </a:xfrm>
          <a:prstGeom prst="rightArrow">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0" name="Right Arrow 19"/>
          <p:cNvSpPr/>
          <p:nvPr/>
        </p:nvSpPr>
        <p:spPr bwMode="auto">
          <a:xfrm rot="20960171">
            <a:off x="4968887" y="4778828"/>
            <a:ext cx="609600" cy="2286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1" name="Right Arrow 20"/>
          <p:cNvSpPr/>
          <p:nvPr/>
        </p:nvSpPr>
        <p:spPr bwMode="auto">
          <a:xfrm rot="1041575">
            <a:off x="5654687" y="4757057"/>
            <a:ext cx="609600" cy="228600"/>
          </a:xfrm>
          <a:prstGeom prst="rightArrow">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2" name="Right Arrow 21"/>
          <p:cNvSpPr/>
          <p:nvPr/>
        </p:nvSpPr>
        <p:spPr bwMode="auto">
          <a:xfrm rot="19736941">
            <a:off x="6263681" y="4712838"/>
            <a:ext cx="609600" cy="2286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3" name="Right Arrow 22"/>
          <p:cNvSpPr/>
          <p:nvPr/>
        </p:nvSpPr>
        <p:spPr bwMode="auto">
          <a:xfrm rot="2874228">
            <a:off x="6766144" y="4760492"/>
            <a:ext cx="609600" cy="228600"/>
          </a:xfrm>
          <a:prstGeom prst="rightArrow">
            <a:avLst/>
          </a:prstGeom>
          <a:solidFill>
            <a:srgbClr val="00B0F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4" name="Up-Down Arrow 23"/>
          <p:cNvSpPr/>
          <p:nvPr/>
        </p:nvSpPr>
        <p:spPr bwMode="auto">
          <a:xfrm>
            <a:off x="7239000" y="4495800"/>
            <a:ext cx="228600" cy="685800"/>
          </a:xfrm>
          <a:prstGeom prst="upDownArrow">
            <a:avLst/>
          </a:prstGeom>
          <a:solidFill>
            <a:srgbClr val="00B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16" name="TextBox 15"/>
          <p:cNvSpPr txBox="1"/>
          <p:nvPr/>
        </p:nvSpPr>
        <p:spPr>
          <a:xfrm>
            <a:off x="1927213" y="5177584"/>
            <a:ext cx="533400" cy="369332"/>
          </a:xfrm>
          <a:prstGeom prst="rect">
            <a:avLst/>
          </a:prstGeom>
          <a:noFill/>
        </p:spPr>
        <p:txBody>
          <a:bodyPr wrap="square" rtlCol="0">
            <a:spAutoFit/>
          </a:bodyPr>
          <a:lstStyle/>
          <a:p>
            <a:r>
              <a:rPr lang="en-US" dirty="0" smtClean="0"/>
              <a:t>21</a:t>
            </a:r>
            <a:endParaRPr lang="en-US" dirty="0"/>
          </a:p>
        </p:txBody>
      </p:sp>
      <p:sp>
        <p:nvSpPr>
          <p:cNvPr id="25" name="TextBox 24"/>
          <p:cNvSpPr txBox="1"/>
          <p:nvPr/>
        </p:nvSpPr>
        <p:spPr>
          <a:xfrm>
            <a:off x="3276600" y="5181600"/>
            <a:ext cx="533400" cy="369332"/>
          </a:xfrm>
          <a:prstGeom prst="rect">
            <a:avLst/>
          </a:prstGeom>
          <a:noFill/>
        </p:spPr>
        <p:txBody>
          <a:bodyPr wrap="square" rtlCol="0">
            <a:spAutoFit/>
          </a:bodyPr>
          <a:lstStyle/>
          <a:p>
            <a:r>
              <a:rPr lang="en-US" dirty="0" smtClean="0"/>
              <a:t>31</a:t>
            </a:r>
            <a:endParaRPr lang="en-US" dirty="0"/>
          </a:p>
        </p:txBody>
      </p:sp>
      <p:sp>
        <p:nvSpPr>
          <p:cNvPr id="26" name="TextBox 25"/>
          <p:cNvSpPr txBox="1"/>
          <p:nvPr/>
        </p:nvSpPr>
        <p:spPr>
          <a:xfrm>
            <a:off x="4625987" y="5185616"/>
            <a:ext cx="533400" cy="369332"/>
          </a:xfrm>
          <a:prstGeom prst="rect">
            <a:avLst/>
          </a:prstGeom>
          <a:noFill/>
        </p:spPr>
        <p:txBody>
          <a:bodyPr wrap="square" rtlCol="0">
            <a:spAutoFit/>
          </a:bodyPr>
          <a:lstStyle/>
          <a:p>
            <a:r>
              <a:rPr lang="en-US" dirty="0" smtClean="0"/>
              <a:t>41</a:t>
            </a:r>
            <a:endParaRPr lang="en-US" dirty="0"/>
          </a:p>
        </p:txBody>
      </p:sp>
      <p:sp>
        <p:nvSpPr>
          <p:cNvPr id="27" name="TextBox 26"/>
          <p:cNvSpPr txBox="1"/>
          <p:nvPr/>
        </p:nvSpPr>
        <p:spPr>
          <a:xfrm>
            <a:off x="5975374" y="5189632"/>
            <a:ext cx="533400" cy="369332"/>
          </a:xfrm>
          <a:prstGeom prst="rect">
            <a:avLst/>
          </a:prstGeom>
          <a:noFill/>
        </p:spPr>
        <p:txBody>
          <a:bodyPr wrap="square" rtlCol="0">
            <a:spAutoFit/>
          </a:bodyPr>
          <a:lstStyle/>
          <a:p>
            <a:r>
              <a:rPr lang="en-US" dirty="0" smtClean="0"/>
              <a:t>51</a:t>
            </a:r>
            <a:endParaRPr lang="en-US" dirty="0"/>
          </a:p>
        </p:txBody>
      </p:sp>
      <p:sp>
        <p:nvSpPr>
          <p:cNvPr id="28" name="TextBox 27"/>
          <p:cNvSpPr txBox="1"/>
          <p:nvPr/>
        </p:nvSpPr>
        <p:spPr>
          <a:xfrm>
            <a:off x="2581239" y="4267200"/>
            <a:ext cx="533400" cy="369332"/>
          </a:xfrm>
          <a:prstGeom prst="rect">
            <a:avLst/>
          </a:prstGeom>
          <a:noFill/>
        </p:spPr>
        <p:txBody>
          <a:bodyPr wrap="square" rtlCol="0">
            <a:spAutoFit/>
          </a:bodyPr>
          <a:lstStyle/>
          <a:p>
            <a:r>
              <a:rPr lang="en-US" dirty="0" smtClean="0"/>
              <a:t>26</a:t>
            </a:r>
            <a:endParaRPr lang="en-US" dirty="0"/>
          </a:p>
        </p:txBody>
      </p:sp>
      <p:sp>
        <p:nvSpPr>
          <p:cNvPr id="29" name="TextBox 28"/>
          <p:cNvSpPr txBox="1"/>
          <p:nvPr/>
        </p:nvSpPr>
        <p:spPr>
          <a:xfrm>
            <a:off x="3930626" y="4271216"/>
            <a:ext cx="533400" cy="369332"/>
          </a:xfrm>
          <a:prstGeom prst="rect">
            <a:avLst/>
          </a:prstGeom>
          <a:noFill/>
        </p:spPr>
        <p:txBody>
          <a:bodyPr wrap="square" rtlCol="0">
            <a:spAutoFit/>
          </a:bodyPr>
          <a:lstStyle/>
          <a:p>
            <a:r>
              <a:rPr lang="en-US" dirty="0" smtClean="0"/>
              <a:t>36</a:t>
            </a:r>
            <a:endParaRPr lang="en-US" dirty="0"/>
          </a:p>
        </p:txBody>
      </p:sp>
      <p:sp>
        <p:nvSpPr>
          <p:cNvPr id="30" name="TextBox 29"/>
          <p:cNvSpPr txBox="1"/>
          <p:nvPr/>
        </p:nvSpPr>
        <p:spPr>
          <a:xfrm>
            <a:off x="5280013" y="4275232"/>
            <a:ext cx="533400" cy="369332"/>
          </a:xfrm>
          <a:prstGeom prst="rect">
            <a:avLst/>
          </a:prstGeom>
          <a:noFill/>
        </p:spPr>
        <p:txBody>
          <a:bodyPr wrap="square" rtlCol="0">
            <a:spAutoFit/>
          </a:bodyPr>
          <a:lstStyle/>
          <a:p>
            <a:r>
              <a:rPr lang="en-US" dirty="0" smtClean="0"/>
              <a:t>46</a:t>
            </a:r>
            <a:endParaRPr lang="en-US" dirty="0"/>
          </a:p>
        </p:txBody>
      </p:sp>
      <p:sp>
        <p:nvSpPr>
          <p:cNvPr id="31" name="TextBox 30"/>
          <p:cNvSpPr txBox="1"/>
          <p:nvPr/>
        </p:nvSpPr>
        <p:spPr>
          <a:xfrm>
            <a:off x="6629400" y="4267200"/>
            <a:ext cx="533400" cy="369332"/>
          </a:xfrm>
          <a:prstGeom prst="rect">
            <a:avLst/>
          </a:prstGeom>
          <a:noFill/>
        </p:spPr>
        <p:txBody>
          <a:bodyPr wrap="square" rtlCol="0">
            <a:spAutoFit/>
          </a:bodyPr>
          <a:lstStyle/>
          <a:p>
            <a:r>
              <a:rPr lang="en-US" dirty="0" smtClean="0"/>
              <a:t>56</a:t>
            </a:r>
            <a:endParaRPr lang="en-US" dirty="0"/>
          </a:p>
        </p:txBody>
      </p:sp>
    </p:spTree>
    <p:extLst>
      <p:ext uri="{BB962C8B-B14F-4D97-AF65-F5344CB8AC3E}">
        <p14:creationId xmlns:p14="http://schemas.microsoft.com/office/powerpoint/2010/main" val="66114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animBg="1"/>
      <p:bldP spid="15" grpId="0" animBg="1"/>
      <p:bldP spid="17" grpId="0" animBg="1"/>
      <p:bldP spid="18" grpId="0" animBg="1"/>
      <p:bldP spid="19" grpId="0" animBg="1"/>
      <p:bldP spid="20" grpId="0" animBg="1"/>
      <p:bldP spid="21" grpId="0" animBg="1"/>
      <p:bldP spid="22" grpId="0" animBg="1"/>
      <p:bldP spid="23" grpId="0" animBg="1"/>
      <p:bldP spid="24" grpId="0" animBg="1"/>
      <p:bldP spid="16" grpId="0"/>
      <p:bldP spid="25" grpId="0"/>
      <p:bldP spid="26" grpId="0"/>
      <p:bldP spid="27" grpId="0"/>
      <p:bldP spid="28" grpId="0"/>
      <p:bldP spid="29" grpId="0"/>
      <p:bldP spid="30"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smtClean="0"/>
              <a:t>Task Processor State Machine Basics</a:t>
            </a:r>
            <a:endParaRPr lang="en-US" dirty="0" smtClean="0"/>
          </a:p>
        </p:txBody>
      </p:sp>
      <p:sp>
        <p:nvSpPr>
          <p:cNvPr id="26626" name="Content Placeholder 2"/>
          <p:cNvSpPr>
            <a:spLocks noGrp="1"/>
          </p:cNvSpPr>
          <p:nvPr>
            <p:ph idx="1"/>
          </p:nvPr>
        </p:nvSpPr>
        <p:spPr/>
        <p:txBody>
          <a:bodyPr/>
          <a:lstStyle/>
          <a:p>
            <a:r>
              <a:rPr lang="en-US" dirty="0" smtClean="0"/>
              <a:t>The state machine works on tracks.</a:t>
            </a:r>
          </a:p>
          <a:p>
            <a:r>
              <a:rPr lang="en-US" dirty="0" smtClean="0"/>
              <a:t>Each track “kicks off” the state machine.</a:t>
            </a:r>
          </a:p>
          <a:p>
            <a:pPr lvl="1"/>
            <a:r>
              <a:rPr lang="en-US" dirty="0" smtClean="0"/>
              <a:t>The track starts on the first state listed in the file!</a:t>
            </a:r>
          </a:p>
          <a:p>
            <a:r>
              <a:rPr lang="en-US" dirty="0" smtClean="0"/>
              <a:t>Each track is processed independently.</a:t>
            </a:r>
          </a:p>
          <a:p>
            <a:r>
              <a:rPr lang="en-US" dirty="0" smtClean="0">
                <a:solidFill>
                  <a:srgbClr val="FF0000"/>
                </a:solidFill>
              </a:rPr>
              <a:t>Timing is based on track arrival time and evaluation intervals.</a:t>
            </a:r>
          </a:p>
          <a:p>
            <a:r>
              <a:rPr lang="en-US" dirty="0" smtClean="0"/>
              <a:t>When a track is </a:t>
            </a:r>
            <a:r>
              <a:rPr lang="en-US" dirty="0"/>
              <a:t>purged, </a:t>
            </a:r>
            <a:r>
              <a:rPr lang="en-US" dirty="0" smtClean="0"/>
              <a:t>processing simply stops.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Timing Example (Part Two)</a:t>
            </a:r>
            <a:endParaRPr lang="en-US" dirty="0"/>
          </a:p>
        </p:txBody>
      </p:sp>
      <p:sp>
        <p:nvSpPr>
          <p:cNvPr id="3" name="Content Placeholder 2"/>
          <p:cNvSpPr>
            <a:spLocks noGrp="1"/>
          </p:cNvSpPr>
          <p:nvPr>
            <p:ph idx="1"/>
          </p:nvPr>
        </p:nvSpPr>
        <p:spPr>
          <a:xfrm>
            <a:off x="457200" y="1600203"/>
            <a:ext cx="8229600" cy="2971797"/>
          </a:xfrm>
        </p:spPr>
        <p:txBody>
          <a:bodyPr>
            <a:normAutofit fontScale="85000" lnSpcReduction="20000"/>
          </a:bodyPr>
          <a:lstStyle/>
          <a:p>
            <a:r>
              <a:rPr lang="en-US" dirty="0" smtClean="0"/>
              <a:t>State X has an evaluation interval of 10 seconds</a:t>
            </a:r>
          </a:p>
          <a:p>
            <a:r>
              <a:rPr lang="en-US" dirty="0" smtClean="0"/>
              <a:t>Track A enters X at 21 seconds; Track B enters at 26 seconds. Both fail the Next State blocks</a:t>
            </a:r>
          </a:p>
          <a:p>
            <a:endParaRPr lang="en-US" dirty="0" smtClean="0"/>
          </a:p>
          <a:p>
            <a:r>
              <a:rPr lang="en-US" dirty="0" smtClean="0"/>
              <a:t>At </a:t>
            </a:r>
            <a:r>
              <a:rPr lang="en-US" dirty="0" smtClean="0">
                <a:solidFill>
                  <a:srgbClr val="FF0000"/>
                </a:solidFill>
              </a:rPr>
              <a:t>Time 50</a:t>
            </a:r>
            <a:r>
              <a:rPr lang="en-US" dirty="0" smtClean="0"/>
              <a:t>, something happens so that the Next State block is true. </a:t>
            </a:r>
          </a:p>
          <a:p>
            <a:pPr lvl="1"/>
            <a:r>
              <a:rPr lang="en-US" dirty="0" smtClean="0"/>
              <a:t>Track A will go to the Next State at 51 seconds</a:t>
            </a:r>
          </a:p>
          <a:p>
            <a:pPr lvl="1"/>
            <a:r>
              <a:rPr lang="en-US" dirty="0" smtClean="0"/>
              <a:t>Track B will go to the Next State at 56 seconds</a:t>
            </a:r>
            <a:endParaRPr lang="en-US" dirty="0"/>
          </a:p>
        </p:txBody>
      </p:sp>
      <p:sp>
        <p:nvSpPr>
          <p:cNvPr id="4" name="TextBox 3"/>
          <p:cNvSpPr txBox="1"/>
          <p:nvPr/>
        </p:nvSpPr>
        <p:spPr>
          <a:xfrm>
            <a:off x="609600" y="4953000"/>
            <a:ext cx="685800" cy="381000"/>
          </a:xfrm>
          <a:prstGeom prst="rect">
            <a:avLst/>
          </a:prstGeom>
          <a:noFill/>
        </p:spPr>
        <p:txBody>
          <a:bodyPr wrap="square" rtlCol="0">
            <a:spAutoFit/>
          </a:bodyPr>
          <a:lstStyle/>
          <a:p>
            <a:r>
              <a:rPr lang="en-US" dirty="0" smtClean="0"/>
              <a:t>A</a:t>
            </a:r>
            <a:endParaRPr lang="en-US" dirty="0"/>
          </a:p>
        </p:txBody>
      </p:sp>
      <p:sp>
        <p:nvSpPr>
          <p:cNvPr id="5" name="TextBox 4"/>
          <p:cNvSpPr txBox="1"/>
          <p:nvPr/>
        </p:nvSpPr>
        <p:spPr>
          <a:xfrm>
            <a:off x="609600" y="5334000"/>
            <a:ext cx="685800" cy="381000"/>
          </a:xfrm>
          <a:prstGeom prst="rect">
            <a:avLst/>
          </a:prstGeom>
          <a:noFill/>
        </p:spPr>
        <p:txBody>
          <a:bodyPr wrap="square" rtlCol="0">
            <a:spAutoFit/>
          </a:bodyPr>
          <a:lstStyle/>
          <a:p>
            <a:r>
              <a:rPr lang="en-US" dirty="0" smtClean="0"/>
              <a:t>B</a:t>
            </a:r>
            <a:endParaRPr lang="en-US" dirty="0"/>
          </a:p>
        </p:txBody>
      </p:sp>
      <p:sp>
        <p:nvSpPr>
          <p:cNvPr id="6" name="TextBox 5"/>
          <p:cNvSpPr txBox="1"/>
          <p:nvPr/>
        </p:nvSpPr>
        <p:spPr>
          <a:xfrm>
            <a:off x="1295400" y="4953000"/>
            <a:ext cx="685800" cy="381000"/>
          </a:xfrm>
          <a:prstGeom prst="rect">
            <a:avLst/>
          </a:prstGeom>
          <a:noFill/>
        </p:spPr>
        <p:txBody>
          <a:bodyPr wrap="square" rtlCol="0">
            <a:spAutoFit/>
          </a:bodyPr>
          <a:lstStyle/>
          <a:p>
            <a:r>
              <a:rPr lang="en-US" dirty="0" smtClean="0"/>
              <a:t>21</a:t>
            </a:r>
            <a:endParaRPr lang="en-US" dirty="0"/>
          </a:p>
        </p:txBody>
      </p:sp>
      <p:sp>
        <p:nvSpPr>
          <p:cNvPr id="7" name="TextBox 6"/>
          <p:cNvSpPr txBox="1"/>
          <p:nvPr/>
        </p:nvSpPr>
        <p:spPr>
          <a:xfrm>
            <a:off x="1981200" y="4953000"/>
            <a:ext cx="685800" cy="381000"/>
          </a:xfrm>
          <a:prstGeom prst="rect">
            <a:avLst/>
          </a:prstGeom>
          <a:noFill/>
        </p:spPr>
        <p:txBody>
          <a:bodyPr wrap="square" rtlCol="0">
            <a:spAutoFit/>
          </a:bodyPr>
          <a:lstStyle/>
          <a:p>
            <a:r>
              <a:rPr lang="en-US" dirty="0" smtClean="0"/>
              <a:t>31</a:t>
            </a:r>
            <a:endParaRPr lang="en-US" dirty="0"/>
          </a:p>
        </p:txBody>
      </p:sp>
      <p:sp>
        <p:nvSpPr>
          <p:cNvPr id="8" name="TextBox 7"/>
          <p:cNvSpPr txBox="1"/>
          <p:nvPr/>
        </p:nvSpPr>
        <p:spPr>
          <a:xfrm>
            <a:off x="2667000" y="4953000"/>
            <a:ext cx="685800" cy="381000"/>
          </a:xfrm>
          <a:prstGeom prst="rect">
            <a:avLst/>
          </a:prstGeom>
          <a:noFill/>
        </p:spPr>
        <p:txBody>
          <a:bodyPr wrap="square" rtlCol="0">
            <a:spAutoFit/>
          </a:bodyPr>
          <a:lstStyle/>
          <a:p>
            <a:r>
              <a:rPr lang="en-US" dirty="0" smtClean="0"/>
              <a:t>41</a:t>
            </a:r>
            <a:endParaRPr lang="en-US" dirty="0"/>
          </a:p>
        </p:txBody>
      </p:sp>
      <p:sp>
        <p:nvSpPr>
          <p:cNvPr id="9" name="TextBox 8"/>
          <p:cNvSpPr txBox="1"/>
          <p:nvPr/>
        </p:nvSpPr>
        <p:spPr>
          <a:xfrm>
            <a:off x="3352800" y="4953000"/>
            <a:ext cx="685800" cy="381000"/>
          </a:xfrm>
          <a:prstGeom prst="rect">
            <a:avLst/>
          </a:prstGeom>
          <a:noFill/>
        </p:spPr>
        <p:txBody>
          <a:bodyPr wrap="square" rtlCol="0">
            <a:spAutoFit/>
          </a:bodyPr>
          <a:lstStyle/>
          <a:p>
            <a:r>
              <a:rPr lang="en-US" dirty="0" smtClean="0"/>
              <a:t>51</a:t>
            </a:r>
            <a:endParaRPr lang="en-US" dirty="0"/>
          </a:p>
        </p:txBody>
      </p:sp>
      <p:sp>
        <p:nvSpPr>
          <p:cNvPr id="10" name="TextBox 9"/>
          <p:cNvSpPr txBox="1"/>
          <p:nvPr/>
        </p:nvSpPr>
        <p:spPr>
          <a:xfrm>
            <a:off x="1676400" y="5334000"/>
            <a:ext cx="685800" cy="381000"/>
          </a:xfrm>
          <a:prstGeom prst="rect">
            <a:avLst/>
          </a:prstGeom>
          <a:noFill/>
        </p:spPr>
        <p:txBody>
          <a:bodyPr wrap="square" rtlCol="0">
            <a:spAutoFit/>
          </a:bodyPr>
          <a:lstStyle/>
          <a:p>
            <a:r>
              <a:rPr lang="en-US" dirty="0" smtClean="0"/>
              <a:t>26</a:t>
            </a:r>
            <a:endParaRPr lang="en-US" dirty="0"/>
          </a:p>
        </p:txBody>
      </p:sp>
      <p:sp>
        <p:nvSpPr>
          <p:cNvPr id="11" name="TextBox 10"/>
          <p:cNvSpPr txBox="1"/>
          <p:nvPr/>
        </p:nvSpPr>
        <p:spPr>
          <a:xfrm>
            <a:off x="2362200" y="5334000"/>
            <a:ext cx="685800" cy="381000"/>
          </a:xfrm>
          <a:prstGeom prst="rect">
            <a:avLst/>
          </a:prstGeom>
          <a:noFill/>
        </p:spPr>
        <p:txBody>
          <a:bodyPr wrap="square" rtlCol="0">
            <a:spAutoFit/>
          </a:bodyPr>
          <a:lstStyle/>
          <a:p>
            <a:r>
              <a:rPr lang="en-US" dirty="0" smtClean="0"/>
              <a:t>36</a:t>
            </a:r>
            <a:endParaRPr lang="en-US" dirty="0"/>
          </a:p>
        </p:txBody>
      </p:sp>
      <p:sp>
        <p:nvSpPr>
          <p:cNvPr id="12" name="TextBox 11"/>
          <p:cNvSpPr txBox="1"/>
          <p:nvPr/>
        </p:nvSpPr>
        <p:spPr>
          <a:xfrm>
            <a:off x="3048000" y="5334000"/>
            <a:ext cx="685800" cy="381000"/>
          </a:xfrm>
          <a:prstGeom prst="rect">
            <a:avLst/>
          </a:prstGeom>
          <a:noFill/>
        </p:spPr>
        <p:txBody>
          <a:bodyPr wrap="square" rtlCol="0">
            <a:spAutoFit/>
          </a:bodyPr>
          <a:lstStyle/>
          <a:p>
            <a:r>
              <a:rPr lang="en-US" dirty="0" smtClean="0"/>
              <a:t>46</a:t>
            </a:r>
            <a:endParaRPr lang="en-US" dirty="0"/>
          </a:p>
        </p:txBody>
      </p:sp>
      <p:sp>
        <p:nvSpPr>
          <p:cNvPr id="13" name="TextBox 12"/>
          <p:cNvSpPr txBox="1"/>
          <p:nvPr/>
        </p:nvSpPr>
        <p:spPr>
          <a:xfrm>
            <a:off x="3733800" y="5334000"/>
            <a:ext cx="685800" cy="381000"/>
          </a:xfrm>
          <a:prstGeom prst="rect">
            <a:avLst/>
          </a:prstGeom>
          <a:noFill/>
        </p:spPr>
        <p:txBody>
          <a:bodyPr wrap="square" rtlCol="0">
            <a:spAutoFit/>
          </a:bodyPr>
          <a:lstStyle/>
          <a:p>
            <a:r>
              <a:rPr lang="en-US" dirty="0" smtClean="0"/>
              <a:t>56</a:t>
            </a:r>
            <a:endParaRPr lang="en-US" dirty="0"/>
          </a:p>
        </p:txBody>
      </p:sp>
      <p:sp>
        <p:nvSpPr>
          <p:cNvPr id="14" name="Right Arrow 13"/>
          <p:cNvSpPr/>
          <p:nvPr/>
        </p:nvSpPr>
        <p:spPr bwMode="auto">
          <a:xfrm>
            <a:off x="3886200" y="5029200"/>
            <a:ext cx="609600" cy="2286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15" name="Right Arrow 14"/>
          <p:cNvSpPr/>
          <p:nvPr/>
        </p:nvSpPr>
        <p:spPr bwMode="auto">
          <a:xfrm>
            <a:off x="4267200" y="5410200"/>
            <a:ext cx="609600" cy="2286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16" name="TextBox 15"/>
          <p:cNvSpPr txBox="1"/>
          <p:nvPr/>
        </p:nvSpPr>
        <p:spPr>
          <a:xfrm>
            <a:off x="1219200" y="4648200"/>
            <a:ext cx="1143000" cy="369332"/>
          </a:xfrm>
          <a:prstGeom prst="rect">
            <a:avLst/>
          </a:prstGeom>
          <a:noFill/>
        </p:spPr>
        <p:txBody>
          <a:bodyPr wrap="square" rtlCol="0">
            <a:spAutoFit/>
          </a:bodyPr>
          <a:lstStyle/>
          <a:p>
            <a:r>
              <a:rPr lang="en-US" dirty="0" smtClean="0"/>
              <a:t>Time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Timing Example (Part Three) </a:t>
            </a:r>
            <a:endParaRPr lang="en-US" dirty="0"/>
          </a:p>
        </p:txBody>
      </p:sp>
      <p:sp>
        <p:nvSpPr>
          <p:cNvPr id="3" name="Content Placeholder 2"/>
          <p:cNvSpPr>
            <a:spLocks noGrp="1"/>
          </p:cNvSpPr>
          <p:nvPr>
            <p:ph idx="1"/>
          </p:nvPr>
        </p:nvSpPr>
        <p:spPr>
          <a:xfrm>
            <a:off x="457200" y="1600203"/>
            <a:ext cx="8229600" cy="3047997"/>
          </a:xfrm>
        </p:spPr>
        <p:txBody>
          <a:bodyPr>
            <a:normAutofit fontScale="85000" lnSpcReduction="20000"/>
          </a:bodyPr>
          <a:lstStyle/>
          <a:p>
            <a:r>
              <a:rPr lang="en-US" dirty="0" smtClean="0"/>
              <a:t>State X has an evaluation interval of 10 seconds</a:t>
            </a:r>
          </a:p>
          <a:p>
            <a:r>
              <a:rPr lang="en-US" dirty="0" smtClean="0"/>
              <a:t>Track A enters X at 21 seconds; Track B enters at 26 seconds. Both fail the Next State blocks</a:t>
            </a:r>
          </a:p>
          <a:p>
            <a:endParaRPr lang="en-US" dirty="0" smtClean="0"/>
          </a:p>
          <a:p>
            <a:r>
              <a:rPr lang="en-US" dirty="0" smtClean="0"/>
              <a:t>Instead, at </a:t>
            </a:r>
            <a:r>
              <a:rPr lang="en-US" dirty="0" smtClean="0">
                <a:solidFill>
                  <a:srgbClr val="FF0000"/>
                </a:solidFill>
              </a:rPr>
              <a:t>Time 45 </a:t>
            </a:r>
            <a:r>
              <a:rPr lang="en-US" dirty="0" smtClean="0"/>
              <a:t>the release event occurs allowing the tracks to go to the Next State</a:t>
            </a:r>
          </a:p>
          <a:p>
            <a:r>
              <a:rPr lang="en-US" dirty="0" smtClean="0"/>
              <a:t>Now, which one is first? </a:t>
            </a:r>
          </a:p>
          <a:p>
            <a:pPr lvl="1"/>
            <a:r>
              <a:rPr lang="en-US" dirty="0" smtClean="0"/>
              <a:t>Track B leaves at 46, then A at 51</a:t>
            </a:r>
            <a:endParaRPr lang="en-US" dirty="0"/>
          </a:p>
        </p:txBody>
      </p:sp>
      <p:sp>
        <p:nvSpPr>
          <p:cNvPr id="4" name="TextBox 3"/>
          <p:cNvSpPr txBox="1"/>
          <p:nvPr/>
        </p:nvSpPr>
        <p:spPr>
          <a:xfrm>
            <a:off x="609600" y="4953000"/>
            <a:ext cx="685800" cy="381000"/>
          </a:xfrm>
          <a:prstGeom prst="rect">
            <a:avLst/>
          </a:prstGeom>
          <a:noFill/>
        </p:spPr>
        <p:txBody>
          <a:bodyPr wrap="square" rtlCol="0">
            <a:spAutoFit/>
          </a:bodyPr>
          <a:lstStyle/>
          <a:p>
            <a:r>
              <a:rPr lang="en-US" dirty="0" smtClean="0"/>
              <a:t>A</a:t>
            </a:r>
            <a:endParaRPr lang="en-US" dirty="0"/>
          </a:p>
        </p:txBody>
      </p:sp>
      <p:sp>
        <p:nvSpPr>
          <p:cNvPr id="5" name="TextBox 4"/>
          <p:cNvSpPr txBox="1"/>
          <p:nvPr/>
        </p:nvSpPr>
        <p:spPr>
          <a:xfrm>
            <a:off x="609600" y="5334000"/>
            <a:ext cx="685800" cy="381000"/>
          </a:xfrm>
          <a:prstGeom prst="rect">
            <a:avLst/>
          </a:prstGeom>
          <a:noFill/>
        </p:spPr>
        <p:txBody>
          <a:bodyPr wrap="square" rtlCol="0">
            <a:spAutoFit/>
          </a:bodyPr>
          <a:lstStyle/>
          <a:p>
            <a:r>
              <a:rPr lang="en-US" dirty="0" smtClean="0"/>
              <a:t>B</a:t>
            </a:r>
            <a:endParaRPr lang="en-US" dirty="0"/>
          </a:p>
        </p:txBody>
      </p:sp>
      <p:sp>
        <p:nvSpPr>
          <p:cNvPr id="6" name="TextBox 5"/>
          <p:cNvSpPr txBox="1"/>
          <p:nvPr/>
        </p:nvSpPr>
        <p:spPr>
          <a:xfrm>
            <a:off x="1295400" y="4953000"/>
            <a:ext cx="685800" cy="381000"/>
          </a:xfrm>
          <a:prstGeom prst="rect">
            <a:avLst/>
          </a:prstGeom>
          <a:noFill/>
        </p:spPr>
        <p:txBody>
          <a:bodyPr wrap="square" rtlCol="0">
            <a:spAutoFit/>
          </a:bodyPr>
          <a:lstStyle/>
          <a:p>
            <a:r>
              <a:rPr lang="en-US" dirty="0" smtClean="0"/>
              <a:t>21</a:t>
            </a:r>
            <a:endParaRPr lang="en-US" dirty="0"/>
          </a:p>
        </p:txBody>
      </p:sp>
      <p:sp>
        <p:nvSpPr>
          <p:cNvPr id="7" name="TextBox 6"/>
          <p:cNvSpPr txBox="1"/>
          <p:nvPr/>
        </p:nvSpPr>
        <p:spPr>
          <a:xfrm>
            <a:off x="1981200" y="4953000"/>
            <a:ext cx="685800" cy="381000"/>
          </a:xfrm>
          <a:prstGeom prst="rect">
            <a:avLst/>
          </a:prstGeom>
          <a:noFill/>
        </p:spPr>
        <p:txBody>
          <a:bodyPr wrap="square" rtlCol="0">
            <a:spAutoFit/>
          </a:bodyPr>
          <a:lstStyle/>
          <a:p>
            <a:r>
              <a:rPr lang="en-US" dirty="0" smtClean="0"/>
              <a:t>31</a:t>
            </a:r>
            <a:endParaRPr lang="en-US" dirty="0"/>
          </a:p>
        </p:txBody>
      </p:sp>
      <p:sp>
        <p:nvSpPr>
          <p:cNvPr id="8" name="TextBox 7"/>
          <p:cNvSpPr txBox="1"/>
          <p:nvPr/>
        </p:nvSpPr>
        <p:spPr>
          <a:xfrm>
            <a:off x="2667000" y="4953000"/>
            <a:ext cx="685800" cy="381000"/>
          </a:xfrm>
          <a:prstGeom prst="rect">
            <a:avLst/>
          </a:prstGeom>
          <a:noFill/>
        </p:spPr>
        <p:txBody>
          <a:bodyPr wrap="square" rtlCol="0">
            <a:spAutoFit/>
          </a:bodyPr>
          <a:lstStyle/>
          <a:p>
            <a:r>
              <a:rPr lang="en-US" dirty="0" smtClean="0"/>
              <a:t>41</a:t>
            </a:r>
            <a:endParaRPr lang="en-US" dirty="0"/>
          </a:p>
        </p:txBody>
      </p:sp>
      <p:sp>
        <p:nvSpPr>
          <p:cNvPr id="9" name="TextBox 8"/>
          <p:cNvSpPr txBox="1"/>
          <p:nvPr/>
        </p:nvSpPr>
        <p:spPr>
          <a:xfrm>
            <a:off x="3352800" y="4953000"/>
            <a:ext cx="685800" cy="381000"/>
          </a:xfrm>
          <a:prstGeom prst="rect">
            <a:avLst/>
          </a:prstGeom>
          <a:noFill/>
        </p:spPr>
        <p:txBody>
          <a:bodyPr wrap="square" rtlCol="0">
            <a:spAutoFit/>
          </a:bodyPr>
          <a:lstStyle/>
          <a:p>
            <a:r>
              <a:rPr lang="en-US" dirty="0" smtClean="0"/>
              <a:t>51</a:t>
            </a:r>
            <a:endParaRPr lang="en-US" dirty="0"/>
          </a:p>
        </p:txBody>
      </p:sp>
      <p:sp>
        <p:nvSpPr>
          <p:cNvPr id="10" name="TextBox 9"/>
          <p:cNvSpPr txBox="1"/>
          <p:nvPr/>
        </p:nvSpPr>
        <p:spPr>
          <a:xfrm>
            <a:off x="1676400" y="5334000"/>
            <a:ext cx="685800" cy="381000"/>
          </a:xfrm>
          <a:prstGeom prst="rect">
            <a:avLst/>
          </a:prstGeom>
          <a:noFill/>
        </p:spPr>
        <p:txBody>
          <a:bodyPr wrap="square" rtlCol="0">
            <a:spAutoFit/>
          </a:bodyPr>
          <a:lstStyle/>
          <a:p>
            <a:r>
              <a:rPr lang="en-US" dirty="0" smtClean="0"/>
              <a:t>26</a:t>
            </a:r>
            <a:endParaRPr lang="en-US" dirty="0"/>
          </a:p>
        </p:txBody>
      </p:sp>
      <p:sp>
        <p:nvSpPr>
          <p:cNvPr id="11" name="TextBox 10"/>
          <p:cNvSpPr txBox="1"/>
          <p:nvPr/>
        </p:nvSpPr>
        <p:spPr>
          <a:xfrm>
            <a:off x="2362200" y="5334000"/>
            <a:ext cx="685800" cy="381000"/>
          </a:xfrm>
          <a:prstGeom prst="rect">
            <a:avLst/>
          </a:prstGeom>
          <a:noFill/>
        </p:spPr>
        <p:txBody>
          <a:bodyPr wrap="square" rtlCol="0">
            <a:spAutoFit/>
          </a:bodyPr>
          <a:lstStyle/>
          <a:p>
            <a:r>
              <a:rPr lang="en-US" dirty="0" smtClean="0"/>
              <a:t>36</a:t>
            </a:r>
            <a:endParaRPr lang="en-US" dirty="0"/>
          </a:p>
        </p:txBody>
      </p:sp>
      <p:sp>
        <p:nvSpPr>
          <p:cNvPr id="12" name="TextBox 11"/>
          <p:cNvSpPr txBox="1"/>
          <p:nvPr/>
        </p:nvSpPr>
        <p:spPr>
          <a:xfrm>
            <a:off x="3048000" y="5334000"/>
            <a:ext cx="685800" cy="381000"/>
          </a:xfrm>
          <a:prstGeom prst="rect">
            <a:avLst/>
          </a:prstGeom>
          <a:noFill/>
        </p:spPr>
        <p:txBody>
          <a:bodyPr wrap="square" rtlCol="0">
            <a:spAutoFit/>
          </a:bodyPr>
          <a:lstStyle/>
          <a:p>
            <a:r>
              <a:rPr lang="en-US" dirty="0" smtClean="0"/>
              <a:t>46</a:t>
            </a:r>
            <a:endParaRPr lang="en-US" dirty="0"/>
          </a:p>
        </p:txBody>
      </p:sp>
      <p:sp>
        <p:nvSpPr>
          <p:cNvPr id="14" name="Right Arrow 13"/>
          <p:cNvSpPr/>
          <p:nvPr/>
        </p:nvSpPr>
        <p:spPr bwMode="auto">
          <a:xfrm>
            <a:off x="3886200" y="5029200"/>
            <a:ext cx="609600" cy="2286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15" name="Right Arrow 14"/>
          <p:cNvSpPr/>
          <p:nvPr/>
        </p:nvSpPr>
        <p:spPr bwMode="auto">
          <a:xfrm>
            <a:off x="3505200" y="5410200"/>
            <a:ext cx="609600" cy="2286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16" name="TextBox 15"/>
          <p:cNvSpPr txBox="1"/>
          <p:nvPr/>
        </p:nvSpPr>
        <p:spPr>
          <a:xfrm>
            <a:off x="1219200" y="4648200"/>
            <a:ext cx="1143000" cy="369332"/>
          </a:xfrm>
          <a:prstGeom prst="rect">
            <a:avLst/>
          </a:prstGeom>
          <a:noFill/>
        </p:spPr>
        <p:txBody>
          <a:bodyPr wrap="square" rtlCol="0">
            <a:spAutoFit/>
          </a:bodyPr>
          <a:lstStyle/>
          <a:p>
            <a:r>
              <a:rPr lang="en-US" dirty="0" smtClean="0"/>
              <a:t>Time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smtClean="0"/>
              <a:t>Task Processor State Machine Basics</a:t>
            </a:r>
            <a:endParaRPr lang="en-US" dirty="0" smtClean="0"/>
          </a:p>
        </p:txBody>
      </p:sp>
      <p:sp>
        <p:nvSpPr>
          <p:cNvPr id="26626" name="Content Placeholder 2"/>
          <p:cNvSpPr>
            <a:spLocks noGrp="1"/>
          </p:cNvSpPr>
          <p:nvPr>
            <p:ph idx="1"/>
          </p:nvPr>
        </p:nvSpPr>
        <p:spPr/>
        <p:txBody>
          <a:bodyPr/>
          <a:lstStyle/>
          <a:p>
            <a:r>
              <a:rPr lang="en-US" dirty="0" smtClean="0"/>
              <a:t>The state machine works on tracks.</a:t>
            </a:r>
          </a:p>
          <a:p>
            <a:r>
              <a:rPr lang="en-US" dirty="0" smtClean="0"/>
              <a:t>Each track “kicks off” the state machine.</a:t>
            </a:r>
          </a:p>
          <a:p>
            <a:pPr lvl="1"/>
            <a:r>
              <a:rPr lang="en-US" dirty="0" smtClean="0"/>
              <a:t>The track starts on the first state listed in the file!</a:t>
            </a:r>
          </a:p>
          <a:p>
            <a:r>
              <a:rPr lang="en-US" dirty="0" smtClean="0"/>
              <a:t>Each track is processed independently.</a:t>
            </a:r>
          </a:p>
          <a:p>
            <a:r>
              <a:rPr lang="en-US" dirty="0" smtClean="0"/>
              <a:t>Timing is based on track arrival time and evaluation intervals.</a:t>
            </a:r>
          </a:p>
          <a:p>
            <a:r>
              <a:rPr lang="en-US" dirty="0" smtClean="0">
                <a:solidFill>
                  <a:srgbClr val="FF0000"/>
                </a:solidFill>
              </a:rPr>
              <a:t>When a track is </a:t>
            </a:r>
            <a:r>
              <a:rPr lang="en-US" dirty="0">
                <a:solidFill>
                  <a:srgbClr val="FF0000"/>
                </a:solidFill>
              </a:rPr>
              <a:t>purged</a:t>
            </a:r>
            <a:r>
              <a:rPr lang="en-US" dirty="0" smtClean="0">
                <a:solidFill>
                  <a:srgbClr val="FF0000"/>
                </a:solidFill>
              </a:rPr>
              <a:t>, processing simply stops.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Dropped Tracks</a:t>
            </a:r>
            <a:endParaRPr lang="en-US" dirty="0"/>
          </a:p>
        </p:txBody>
      </p:sp>
      <p:sp>
        <p:nvSpPr>
          <p:cNvPr id="3" name="Content Placeholder 2"/>
          <p:cNvSpPr>
            <a:spLocks noGrp="1"/>
          </p:cNvSpPr>
          <p:nvPr>
            <p:ph idx="1"/>
          </p:nvPr>
        </p:nvSpPr>
        <p:spPr>
          <a:xfrm>
            <a:off x="457200" y="1600203"/>
            <a:ext cx="8229600" cy="2388047"/>
          </a:xfrm>
        </p:spPr>
        <p:txBody>
          <a:bodyPr>
            <a:normAutofit fontScale="92500" lnSpcReduction="20000"/>
          </a:bodyPr>
          <a:lstStyle/>
          <a:p>
            <a:r>
              <a:rPr lang="en-US" dirty="0" smtClean="0"/>
              <a:t>State X has an evaluation interval of 10 seconds. It is used to direct the motion of a platform. Specifically, it turns directly towards the current location of the track. </a:t>
            </a:r>
          </a:p>
          <a:p>
            <a:r>
              <a:rPr lang="en-US" dirty="0" smtClean="0"/>
              <a:t>Track A enters X at 21 seconds. It is dropped at 40 seconds. </a:t>
            </a:r>
          </a:p>
          <a:p>
            <a:r>
              <a:rPr lang="en-US" dirty="0" smtClean="0"/>
              <a:t>Where will the platform go? </a:t>
            </a:r>
          </a:p>
        </p:txBody>
      </p:sp>
      <p:sp>
        <p:nvSpPr>
          <p:cNvPr id="4" name="TextBox 3"/>
          <p:cNvSpPr txBox="1"/>
          <p:nvPr/>
        </p:nvSpPr>
        <p:spPr>
          <a:xfrm>
            <a:off x="7086600" y="3962400"/>
            <a:ext cx="685800" cy="381000"/>
          </a:xfrm>
          <a:prstGeom prst="rect">
            <a:avLst/>
          </a:prstGeom>
          <a:noFill/>
        </p:spPr>
        <p:txBody>
          <a:bodyPr wrap="square" rtlCol="0">
            <a:spAutoFit/>
          </a:bodyPr>
          <a:lstStyle/>
          <a:p>
            <a:r>
              <a:rPr lang="en-US" dirty="0" smtClean="0"/>
              <a:t>A</a:t>
            </a:r>
            <a:endParaRPr lang="en-US" dirty="0"/>
          </a:p>
        </p:txBody>
      </p:sp>
      <p:sp>
        <p:nvSpPr>
          <p:cNvPr id="5" name="TextBox 4"/>
          <p:cNvSpPr txBox="1"/>
          <p:nvPr/>
        </p:nvSpPr>
        <p:spPr>
          <a:xfrm>
            <a:off x="609600" y="5486400"/>
            <a:ext cx="685800" cy="381000"/>
          </a:xfrm>
          <a:prstGeom prst="rect">
            <a:avLst/>
          </a:prstGeom>
          <a:noFill/>
        </p:spPr>
        <p:txBody>
          <a:bodyPr wrap="square" rtlCol="0">
            <a:spAutoFit/>
          </a:bodyPr>
          <a:lstStyle/>
          <a:p>
            <a:r>
              <a:rPr lang="en-US" dirty="0" smtClean="0"/>
              <a:t>B</a:t>
            </a:r>
            <a:endParaRPr lang="en-US" dirty="0"/>
          </a:p>
        </p:txBody>
      </p:sp>
      <p:sp>
        <p:nvSpPr>
          <p:cNvPr id="14" name="Right Arrow 13"/>
          <p:cNvSpPr/>
          <p:nvPr/>
        </p:nvSpPr>
        <p:spPr bwMode="auto">
          <a:xfrm>
            <a:off x="990600" y="5486400"/>
            <a:ext cx="609600" cy="2286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15" name="Right Arrow 14"/>
          <p:cNvSpPr/>
          <p:nvPr/>
        </p:nvSpPr>
        <p:spPr bwMode="auto">
          <a:xfrm rot="20721622">
            <a:off x="1616087" y="5388428"/>
            <a:ext cx="609600" cy="228600"/>
          </a:xfrm>
          <a:prstGeom prst="rightArrow">
            <a:avLst/>
          </a:prstGeom>
          <a:solidFill>
            <a:srgbClr val="00B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18" name="Right Arrow 17"/>
          <p:cNvSpPr/>
          <p:nvPr/>
        </p:nvSpPr>
        <p:spPr bwMode="auto">
          <a:xfrm rot="20425480">
            <a:off x="2230452" y="5199802"/>
            <a:ext cx="609600" cy="228600"/>
          </a:xfrm>
          <a:prstGeom prst="rightArrow">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16" name="Right Arrow 15"/>
          <p:cNvSpPr/>
          <p:nvPr/>
        </p:nvSpPr>
        <p:spPr bwMode="auto">
          <a:xfrm rot="10800000">
            <a:off x="6400800" y="4038600"/>
            <a:ext cx="609600" cy="2286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4" name="Right Arrow 23"/>
          <p:cNvSpPr/>
          <p:nvPr/>
        </p:nvSpPr>
        <p:spPr bwMode="auto">
          <a:xfrm rot="10800000">
            <a:off x="5715000" y="4038600"/>
            <a:ext cx="609600" cy="228600"/>
          </a:xfrm>
          <a:prstGeom prst="rightArrow">
            <a:avLst/>
          </a:prstGeom>
          <a:solidFill>
            <a:srgbClr val="00B05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5" name="Right Arrow 24"/>
          <p:cNvSpPr/>
          <p:nvPr/>
        </p:nvSpPr>
        <p:spPr bwMode="auto">
          <a:xfrm rot="10800000">
            <a:off x="5029200" y="4038600"/>
            <a:ext cx="609600" cy="228600"/>
          </a:xfrm>
          <a:prstGeom prst="rightArrow">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6" name="Right Arrow 25"/>
          <p:cNvSpPr/>
          <p:nvPr/>
        </p:nvSpPr>
        <p:spPr bwMode="auto">
          <a:xfrm rot="10800000">
            <a:off x="4343400" y="4038600"/>
            <a:ext cx="609600" cy="228600"/>
          </a:xfrm>
          <a:prstGeom prst="rightArrow">
            <a:avLst/>
          </a:prstGeom>
          <a:solidFill>
            <a:srgbClr val="FFC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7" name="Right Arrow 26"/>
          <p:cNvSpPr/>
          <p:nvPr/>
        </p:nvSpPr>
        <p:spPr bwMode="auto">
          <a:xfrm rot="10800000">
            <a:off x="3657600" y="4038600"/>
            <a:ext cx="609600" cy="228600"/>
          </a:xfrm>
          <a:prstGeom prst="rightArrow">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8" name="Right Arrow 27"/>
          <p:cNvSpPr/>
          <p:nvPr/>
        </p:nvSpPr>
        <p:spPr bwMode="auto">
          <a:xfrm rot="10800000">
            <a:off x="2971800" y="4038600"/>
            <a:ext cx="609600" cy="228600"/>
          </a:xfrm>
          <a:prstGeom prst="rightArrow">
            <a:avLst/>
          </a:prstGeom>
          <a:solidFill>
            <a:srgbClr val="7030A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9" name="Right Arrow 28"/>
          <p:cNvSpPr/>
          <p:nvPr/>
        </p:nvSpPr>
        <p:spPr bwMode="auto">
          <a:xfrm rot="10800000">
            <a:off x="2286000" y="4038600"/>
            <a:ext cx="609600" cy="228600"/>
          </a:xfrm>
          <a:prstGeom prst="right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35" name="Right Arrow 34"/>
          <p:cNvSpPr/>
          <p:nvPr/>
        </p:nvSpPr>
        <p:spPr bwMode="auto">
          <a:xfrm rot="20124885">
            <a:off x="2806479" y="4975851"/>
            <a:ext cx="580151" cy="228600"/>
          </a:xfrm>
          <a:prstGeom prst="rightArrow">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36" name="Right Arrow 35"/>
          <p:cNvSpPr/>
          <p:nvPr/>
        </p:nvSpPr>
        <p:spPr bwMode="auto">
          <a:xfrm rot="20045989">
            <a:off x="3372112" y="4678942"/>
            <a:ext cx="609600" cy="228600"/>
          </a:xfrm>
          <a:prstGeom prst="rightArrow">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37" name="Right Arrow 36"/>
          <p:cNvSpPr/>
          <p:nvPr/>
        </p:nvSpPr>
        <p:spPr bwMode="auto">
          <a:xfrm rot="20295365">
            <a:off x="3983057" y="4391016"/>
            <a:ext cx="609600" cy="228600"/>
          </a:xfrm>
          <a:prstGeom prst="rightArrow">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0" name="TextBox 19"/>
          <p:cNvSpPr txBox="1"/>
          <p:nvPr/>
        </p:nvSpPr>
        <p:spPr>
          <a:xfrm>
            <a:off x="1371600" y="5650468"/>
            <a:ext cx="533400" cy="369332"/>
          </a:xfrm>
          <a:prstGeom prst="rect">
            <a:avLst/>
          </a:prstGeom>
          <a:noFill/>
        </p:spPr>
        <p:txBody>
          <a:bodyPr wrap="square" rtlCol="0">
            <a:spAutoFit/>
          </a:bodyPr>
          <a:lstStyle/>
          <a:p>
            <a:r>
              <a:rPr lang="en-US" dirty="0" smtClean="0"/>
              <a:t>21</a:t>
            </a:r>
            <a:endParaRPr lang="en-US" dirty="0"/>
          </a:p>
        </p:txBody>
      </p:sp>
      <p:sp>
        <p:nvSpPr>
          <p:cNvPr id="21" name="TextBox 20"/>
          <p:cNvSpPr txBox="1"/>
          <p:nvPr/>
        </p:nvSpPr>
        <p:spPr>
          <a:xfrm>
            <a:off x="2057400" y="5574268"/>
            <a:ext cx="533400" cy="369332"/>
          </a:xfrm>
          <a:prstGeom prst="rect">
            <a:avLst/>
          </a:prstGeom>
          <a:noFill/>
        </p:spPr>
        <p:txBody>
          <a:bodyPr wrap="square" rtlCol="0">
            <a:spAutoFit/>
          </a:bodyPr>
          <a:lstStyle/>
          <a:p>
            <a:r>
              <a:rPr lang="en-US" dirty="0" smtClean="0"/>
              <a:t>31</a:t>
            </a:r>
            <a:endParaRPr lang="en-US" dirty="0"/>
          </a:p>
        </p:txBody>
      </p:sp>
      <p:sp>
        <p:nvSpPr>
          <p:cNvPr id="22" name="TextBox 21"/>
          <p:cNvSpPr txBox="1"/>
          <p:nvPr/>
        </p:nvSpPr>
        <p:spPr>
          <a:xfrm>
            <a:off x="2743200" y="5345668"/>
            <a:ext cx="533400" cy="369332"/>
          </a:xfrm>
          <a:prstGeom prst="rect">
            <a:avLst/>
          </a:prstGeom>
          <a:noFill/>
        </p:spPr>
        <p:txBody>
          <a:bodyPr wrap="square" rtlCol="0">
            <a:spAutoFit/>
          </a:bodyPr>
          <a:lstStyle/>
          <a:p>
            <a:r>
              <a:rPr lang="en-US" dirty="0" smtClean="0"/>
              <a:t>41</a:t>
            </a:r>
            <a:endParaRPr lang="en-US" dirty="0"/>
          </a:p>
        </p:txBody>
      </p:sp>
      <p:sp>
        <p:nvSpPr>
          <p:cNvPr id="23" name="Rectangle 22"/>
          <p:cNvSpPr/>
          <p:nvPr/>
        </p:nvSpPr>
        <p:spPr bwMode="auto">
          <a:xfrm rot="20186286">
            <a:off x="4568039" y="4217599"/>
            <a:ext cx="533400" cy="91430"/>
          </a:xfrm>
          <a:prstGeom prst="rect">
            <a:avLst/>
          </a:prstGeom>
          <a:solidFill>
            <a:srgbClr val="FFFF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Tree>
    <p:extLst>
      <p:ext uri="{BB962C8B-B14F-4D97-AF65-F5344CB8AC3E}">
        <p14:creationId xmlns:p14="http://schemas.microsoft.com/office/powerpoint/2010/main" val="192029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24" grpId="0" animBg="1"/>
      <p:bldP spid="25" grpId="0" animBg="1"/>
      <p:bldP spid="26" grpId="0" animBg="1"/>
      <p:bldP spid="27" grpId="0" animBg="1"/>
      <p:bldP spid="28" grpId="0" animBg="1"/>
      <p:bldP spid="29" grpId="0" animBg="1"/>
      <p:bldP spid="35" grpId="0" animBg="1"/>
      <p:bldP spid="36" grpId="0" animBg="1"/>
      <p:bldP spid="37" grpId="0" animBg="1"/>
      <p:bldP spid="20" grpId="0"/>
      <p:bldP spid="21" grpId="0"/>
      <p:bldP spid="22" grpId="0"/>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smtClean="0"/>
              <a:t>Task Processor State Machine Basics</a:t>
            </a:r>
            <a:endParaRPr lang="en-US" dirty="0" smtClean="0"/>
          </a:p>
        </p:txBody>
      </p:sp>
      <p:sp>
        <p:nvSpPr>
          <p:cNvPr id="26626" name="Content Placeholder 2"/>
          <p:cNvSpPr>
            <a:spLocks noGrp="1"/>
          </p:cNvSpPr>
          <p:nvPr>
            <p:ph idx="1"/>
          </p:nvPr>
        </p:nvSpPr>
        <p:spPr/>
        <p:txBody>
          <a:bodyPr/>
          <a:lstStyle/>
          <a:p>
            <a:r>
              <a:rPr lang="en-US" dirty="0" smtClean="0"/>
              <a:t>The state machine works on tracks.</a:t>
            </a:r>
          </a:p>
          <a:p>
            <a:r>
              <a:rPr lang="en-US" dirty="0" smtClean="0"/>
              <a:t>Each track “kicks off” the state machine.</a:t>
            </a:r>
          </a:p>
          <a:p>
            <a:pPr lvl="1"/>
            <a:r>
              <a:rPr lang="en-US" dirty="0" smtClean="0"/>
              <a:t>The track starts on the first state listed in the file!</a:t>
            </a:r>
          </a:p>
          <a:p>
            <a:r>
              <a:rPr lang="en-US" dirty="0" smtClean="0"/>
              <a:t>Each track is processed independently.</a:t>
            </a:r>
          </a:p>
          <a:p>
            <a:r>
              <a:rPr lang="en-US" dirty="0" smtClean="0"/>
              <a:t>Timing is based on track arrival time and evaluation intervals.</a:t>
            </a:r>
          </a:p>
          <a:p>
            <a:r>
              <a:rPr lang="en-US" dirty="0" smtClean="0"/>
              <a:t>When a track is </a:t>
            </a:r>
            <a:r>
              <a:rPr lang="en-US" dirty="0"/>
              <a:t>purged, </a:t>
            </a:r>
            <a:r>
              <a:rPr lang="en-US" dirty="0" smtClean="0"/>
              <a:t>processing simply stops.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smtClean="0"/>
              <a:t>Learning Objectives</a:t>
            </a:r>
          </a:p>
        </p:txBody>
      </p:sp>
      <p:sp>
        <p:nvSpPr>
          <p:cNvPr id="21506" name="Content Placeholder 2"/>
          <p:cNvSpPr>
            <a:spLocks noGrp="1"/>
          </p:cNvSpPr>
          <p:nvPr>
            <p:ph idx="1"/>
          </p:nvPr>
        </p:nvSpPr>
        <p:spPr/>
        <p:txBody>
          <a:bodyPr/>
          <a:lstStyle/>
          <a:p>
            <a:r>
              <a:rPr lang="en-US" smtClean="0"/>
              <a:t>You will gain hands-on knowledge about:</a:t>
            </a:r>
          </a:p>
          <a:p>
            <a:pPr lvl="1"/>
            <a:r>
              <a:rPr lang="en-US" smtClean="0"/>
              <a:t>Building a TASK Processor state machine</a:t>
            </a:r>
          </a:p>
          <a:p>
            <a:pPr lvl="1"/>
            <a:r>
              <a:rPr lang="en-US" smtClean="0"/>
              <a:t>Attaching a state machine to a platform</a:t>
            </a:r>
            <a:endParaRPr lang="en-US" dirty="0" smtClean="0"/>
          </a:p>
        </p:txBody>
      </p:sp>
      <p:pic>
        <p:nvPicPr>
          <p:cNvPr id="21507" name="Picture 4" descr="MCj02991330000[1]"/>
          <p:cNvPicPr>
            <a:picLocks noChangeAspect="1" noChangeArrowheads="1"/>
          </p:cNvPicPr>
          <p:nvPr/>
        </p:nvPicPr>
        <p:blipFill>
          <a:blip r:embed="rId3" cstate="print"/>
          <a:srcRect/>
          <a:stretch>
            <a:fillRect/>
          </a:stretch>
        </p:blipFill>
        <p:spPr bwMode="auto">
          <a:xfrm>
            <a:off x="6838950" y="4203700"/>
            <a:ext cx="1285875"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Machine Design</a:t>
            </a:r>
            <a:endParaRPr lang="en-US" dirty="0"/>
          </a:p>
        </p:txBody>
      </p:sp>
      <p:sp>
        <p:nvSpPr>
          <p:cNvPr id="3" name="Content Placeholder 2"/>
          <p:cNvSpPr>
            <a:spLocks noGrp="1"/>
          </p:cNvSpPr>
          <p:nvPr>
            <p:ph idx="1"/>
          </p:nvPr>
        </p:nvSpPr>
        <p:spPr>
          <a:xfrm>
            <a:off x="457200" y="1600203"/>
            <a:ext cx="5105401" cy="4525963"/>
          </a:xfrm>
        </p:spPr>
        <p:txBody>
          <a:bodyPr>
            <a:normAutofit/>
          </a:bodyPr>
          <a:lstStyle/>
          <a:p>
            <a:r>
              <a:rPr lang="en-US" dirty="0" smtClean="0"/>
              <a:t>Sam Logic:</a:t>
            </a:r>
          </a:p>
          <a:p>
            <a:r>
              <a:rPr lang="en-US" dirty="0" smtClean="0"/>
              <a:t>Detect target</a:t>
            </a:r>
          </a:p>
          <a:p>
            <a:pPr lvl="1"/>
            <a:r>
              <a:rPr lang="en-US" dirty="0" smtClean="0"/>
              <a:t>If it is friendly, ignore it</a:t>
            </a:r>
          </a:p>
          <a:p>
            <a:pPr lvl="1"/>
            <a:r>
              <a:rPr lang="en-US" dirty="0" smtClean="0"/>
              <a:t>If engagement parameters are met, engage it</a:t>
            </a:r>
          </a:p>
          <a:p>
            <a:r>
              <a:rPr lang="en-US" dirty="0" smtClean="0"/>
              <a:t>Engage target</a:t>
            </a:r>
          </a:p>
          <a:p>
            <a:pPr lvl="1"/>
            <a:r>
              <a:rPr lang="en-US" dirty="0" smtClean="0"/>
              <a:t>Fire at target</a:t>
            </a:r>
          </a:p>
          <a:p>
            <a:r>
              <a:rPr lang="en-US" dirty="0" smtClean="0"/>
              <a:t>Wait to see if target is killed</a:t>
            </a:r>
          </a:p>
          <a:p>
            <a:pPr lvl="1"/>
            <a:r>
              <a:rPr lang="en-US" dirty="0" smtClean="0"/>
              <a:t>If engagement parameters are still met, re-engage</a:t>
            </a:r>
            <a:endParaRPr lang="en-US" dirty="0"/>
          </a:p>
        </p:txBody>
      </p:sp>
      <p:sp>
        <p:nvSpPr>
          <p:cNvPr id="5" name="TextBox 4"/>
          <p:cNvSpPr txBox="1"/>
          <p:nvPr/>
        </p:nvSpPr>
        <p:spPr>
          <a:xfrm>
            <a:off x="6096000" y="2338864"/>
            <a:ext cx="2209800" cy="369332"/>
          </a:xfrm>
          <a:prstGeom prst="rect">
            <a:avLst/>
          </a:prstGeom>
          <a:noFill/>
          <a:ln>
            <a:solidFill>
              <a:schemeClr val="tx1"/>
            </a:solidFill>
          </a:ln>
        </p:spPr>
        <p:txBody>
          <a:bodyPr wrap="square" rtlCol="0">
            <a:spAutoFit/>
          </a:bodyPr>
          <a:lstStyle/>
          <a:p>
            <a:pPr algn="ctr"/>
            <a:r>
              <a:rPr lang="en-US" dirty="0" smtClean="0"/>
              <a:t>Detected</a:t>
            </a:r>
            <a:endParaRPr lang="en-US" dirty="0"/>
          </a:p>
        </p:txBody>
      </p:sp>
      <p:sp>
        <p:nvSpPr>
          <p:cNvPr id="6" name="TextBox 5"/>
          <p:cNvSpPr txBox="1"/>
          <p:nvPr/>
        </p:nvSpPr>
        <p:spPr>
          <a:xfrm>
            <a:off x="6096000" y="3112532"/>
            <a:ext cx="2209800" cy="369332"/>
          </a:xfrm>
          <a:prstGeom prst="rect">
            <a:avLst/>
          </a:prstGeom>
          <a:noFill/>
          <a:ln>
            <a:solidFill>
              <a:schemeClr val="tx1"/>
            </a:solidFill>
          </a:ln>
        </p:spPr>
        <p:txBody>
          <a:bodyPr wrap="square" rtlCol="0">
            <a:spAutoFit/>
          </a:bodyPr>
          <a:lstStyle/>
          <a:p>
            <a:pPr algn="ctr"/>
            <a:r>
              <a:rPr lang="en-US" dirty="0" smtClean="0"/>
              <a:t>Engage</a:t>
            </a:r>
            <a:endParaRPr lang="en-US" dirty="0"/>
          </a:p>
        </p:txBody>
      </p:sp>
      <p:sp>
        <p:nvSpPr>
          <p:cNvPr id="7" name="TextBox 6"/>
          <p:cNvSpPr txBox="1"/>
          <p:nvPr/>
        </p:nvSpPr>
        <p:spPr>
          <a:xfrm>
            <a:off x="6096000" y="3886200"/>
            <a:ext cx="2209800" cy="369332"/>
          </a:xfrm>
          <a:prstGeom prst="rect">
            <a:avLst/>
          </a:prstGeom>
          <a:noFill/>
          <a:ln>
            <a:solidFill>
              <a:schemeClr val="tx1"/>
            </a:solidFill>
          </a:ln>
        </p:spPr>
        <p:txBody>
          <a:bodyPr wrap="square" rtlCol="0">
            <a:spAutoFit/>
          </a:bodyPr>
          <a:lstStyle/>
          <a:p>
            <a:pPr algn="ctr"/>
            <a:r>
              <a:rPr lang="en-US" dirty="0" smtClean="0"/>
              <a:t>Wait</a:t>
            </a:r>
            <a:endParaRPr lang="en-US" dirty="0"/>
          </a:p>
        </p:txBody>
      </p:sp>
      <p:sp>
        <p:nvSpPr>
          <p:cNvPr id="8" name="TextBox 7"/>
          <p:cNvSpPr txBox="1"/>
          <p:nvPr/>
        </p:nvSpPr>
        <p:spPr>
          <a:xfrm>
            <a:off x="6096000" y="4659868"/>
            <a:ext cx="2209800" cy="369332"/>
          </a:xfrm>
          <a:prstGeom prst="rect">
            <a:avLst/>
          </a:prstGeom>
          <a:noFill/>
          <a:ln>
            <a:solidFill>
              <a:schemeClr val="tx1"/>
            </a:solidFill>
          </a:ln>
        </p:spPr>
        <p:txBody>
          <a:bodyPr wrap="square" rtlCol="0">
            <a:spAutoFit/>
          </a:bodyPr>
          <a:lstStyle/>
          <a:p>
            <a:pPr algn="ctr"/>
            <a:r>
              <a:rPr lang="en-US" dirty="0" smtClean="0"/>
              <a:t>Ignore</a:t>
            </a:r>
            <a:endParaRPr lang="en-US" dirty="0"/>
          </a:p>
        </p:txBody>
      </p:sp>
      <p:cxnSp>
        <p:nvCxnSpPr>
          <p:cNvPr id="10" name="Straight Arrow Connector 9"/>
          <p:cNvCxnSpPr>
            <a:stCxn id="5" idx="2"/>
            <a:endCxn id="6" idx="0"/>
          </p:cNvCxnSpPr>
          <p:nvPr/>
        </p:nvCxnSpPr>
        <p:spPr bwMode="auto">
          <a:xfrm>
            <a:off x="7200900" y="2708196"/>
            <a:ext cx="0" cy="40433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2" name="Straight Arrow Connector 11"/>
          <p:cNvCxnSpPr>
            <a:stCxn id="6" idx="2"/>
            <a:endCxn id="7" idx="0"/>
          </p:cNvCxnSpPr>
          <p:nvPr/>
        </p:nvCxnSpPr>
        <p:spPr bwMode="auto">
          <a:xfrm>
            <a:off x="7200900" y="3481864"/>
            <a:ext cx="0" cy="40433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4" name="Straight Arrow Connector 23"/>
          <p:cNvCxnSpPr/>
          <p:nvPr/>
        </p:nvCxnSpPr>
        <p:spPr bwMode="auto">
          <a:xfrm>
            <a:off x="6553200" y="2719864"/>
            <a:ext cx="0" cy="228600"/>
          </a:xfrm>
          <a:prstGeom prst="straightConnector1">
            <a:avLst/>
          </a:prstGeom>
          <a:solidFill>
            <a:schemeClr val="accent1"/>
          </a:solidFill>
          <a:ln w="12700" cap="flat" cmpd="sng" algn="ctr">
            <a:solidFill>
              <a:schemeClr val="tx1"/>
            </a:solidFill>
            <a:prstDash val="solid"/>
            <a:round/>
            <a:headEnd type="none" w="sm" len="sm"/>
            <a:tailEnd type="none"/>
          </a:ln>
          <a:effectLst/>
        </p:spPr>
      </p:cxnSp>
      <p:cxnSp>
        <p:nvCxnSpPr>
          <p:cNvPr id="26" name="Straight Arrow Connector 25"/>
          <p:cNvCxnSpPr/>
          <p:nvPr/>
        </p:nvCxnSpPr>
        <p:spPr bwMode="auto">
          <a:xfrm flipH="1">
            <a:off x="5715000" y="2948464"/>
            <a:ext cx="838200" cy="0"/>
          </a:xfrm>
          <a:prstGeom prst="straightConnector1">
            <a:avLst/>
          </a:prstGeom>
          <a:solidFill>
            <a:schemeClr val="accent1"/>
          </a:solidFill>
          <a:ln w="12700" cap="flat" cmpd="sng" algn="ctr">
            <a:solidFill>
              <a:schemeClr val="tx1"/>
            </a:solidFill>
            <a:prstDash val="solid"/>
            <a:round/>
            <a:headEnd type="none" w="sm" len="sm"/>
            <a:tailEnd type="none"/>
          </a:ln>
          <a:effectLst/>
        </p:spPr>
      </p:cxnSp>
      <p:cxnSp>
        <p:nvCxnSpPr>
          <p:cNvPr id="28" name="Straight Arrow Connector 27"/>
          <p:cNvCxnSpPr/>
          <p:nvPr/>
        </p:nvCxnSpPr>
        <p:spPr bwMode="auto">
          <a:xfrm>
            <a:off x="5715000" y="2948464"/>
            <a:ext cx="0" cy="1447800"/>
          </a:xfrm>
          <a:prstGeom prst="straightConnector1">
            <a:avLst/>
          </a:prstGeom>
          <a:solidFill>
            <a:schemeClr val="accent1"/>
          </a:solidFill>
          <a:ln w="12700" cap="flat" cmpd="sng" algn="ctr">
            <a:solidFill>
              <a:schemeClr val="tx1"/>
            </a:solidFill>
            <a:prstDash val="solid"/>
            <a:round/>
            <a:headEnd type="none" w="sm" len="sm"/>
            <a:tailEnd type="none"/>
          </a:ln>
          <a:effectLst/>
        </p:spPr>
      </p:cxnSp>
      <p:cxnSp>
        <p:nvCxnSpPr>
          <p:cNvPr id="33" name="Straight Arrow Connector 32"/>
          <p:cNvCxnSpPr/>
          <p:nvPr/>
        </p:nvCxnSpPr>
        <p:spPr bwMode="auto">
          <a:xfrm>
            <a:off x="5715000" y="4396264"/>
            <a:ext cx="838200" cy="0"/>
          </a:xfrm>
          <a:prstGeom prst="straightConnector1">
            <a:avLst/>
          </a:prstGeom>
          <a:solidFill>
            <a:schemeClr val="accent1"/>
          </a:solidFill>
          <a:ln w="12700" cap="flat" cmpd="sng" algn="ctr">
            <a:solidFill>
              <a:schemeClr val="tx1"/>
            </a:solidFill>
            <a:prstDash val="solid"/>
            <a:round/>
            <a:headEnd type="none" w="sm" len="sm"/>
            <a:tailEnd type="none"/>
          </a:ln>
          <a:effectLst/>
        </p:spPr>
      </p:cxnSp>
      <p:cxnSp>
        <p:nvCxnSpPr>
          <p:cNvPr id="35" name="Straight Arrow Connector 34"/>
          <p:cNvCxnSpPr/>
          <p:nvPr/>
        </p:nvCxnSpPr>
        <p:spPr bwMode="auto">
          <a:xfrm>
            <a:off x="6553200" y="4396264"/>
            <a:ext cx="0" cy="3048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8" name="Shape 17"/>
          <p:cNvCxnSpPr>
            <a:stCxn id="7" idx="2"/>
          </p:cNvCxnSpPr>
          <p:nvPr/>
        </p:nvCxnSpPr>
        <p:spPr bwMode="auto">
          <a:xfrm rot="16200000" flipH="1">
            <a:off x="7759184" y="3697248"/>
            <a:ext cx="216932" cy="1333500"/>
          </a:xfrm>
          <a:prstGeom prst="bentConnector2">
            <a:avLst/>
          </a:prstGeom>
          <a:solidFill>
            <a:schemeClr val="accent1"/>
          </a:solidFill>
          <a:ln w="12700" cap="flat" cmpd="sng" algn="ctr">
            <a:solidFill>
              <a:schemeClr val="tx1"/>
            </a:solidFill>
            <a:prstDash val="solid"/>
            <a:round/>
            <a:headEnd type="none" w="sm" len="sm"/>
            <a:tailEnd type="none" w="sm" len="sm"/>
          </a:ln>
          <a:effectLst/>
        </p:spPr>
      </p:cxnSp>
      <p:cxnSp>
        <p:nvCxnSpPr>
          <p:cNvPr id="22" name="Straight Connector 21"/>
          <p:cNvCxnSpPr/>
          <p:nvPr/>
        </p:nvCxnSpPr>
        <p:spPr bwMode="auto">
          <a:xfrm flipV="1">
            <a:off x="8534400" y="2948464"/>
            <a:ext cx="0" cy="15240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7" name="Straight Connector 26"/>
          <p:cNvCxnSpPr/>
          <p:nvPr/>
        </p:nvCxnSpPr>
        <p:spPr bwMode="auto">
          <a:xfrm flipH="1">
            <a:off x="7543800" y="2948464"/>
            <a:ext cx="9906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0" name="Straight Arrow Connector 29"/>
          <p:cNvCxnSpPr/>
          <p:nvPr/>
        </p:nvCxnSpPr>
        <p:spPr bwMode="auto">
          <a:xfrm>
            <a:off x="7543800" y="2948464"/>
            <a:ext cx="0" cy="1524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595277" y="3602507"/>
            <a:ext cx="5953444" cy="1281408"/>
          </a:xfrm>
          <a:prstGeom prst="rect">
            <a:avLst/>
          </a:prstGeom>
          <a:ln>
            <a:solidFill>
              <a:schemeClr val="tx1"/>
            </a:solidFill>
          </a:ln>
        </p:spPr>
      </p:pic>
      <p:sp>
        <p:nvSpPr>
          <p:cNvPr id="2" name="Title 1"/>
          <p:cNvSpPr>
            <a:spLocks noGrp="1"/>
          </p:cNvSpPr>
          <p:nvPr>
            <p:ph type="title"/>
          </p:nvPr>
        </p:nvSpPr>
        <p:spPr/>
        <p:txBody>
          <a:bodyPr/>
          <a:lstStyle/>
          <a:p>
            <a:r>
              <a:rPr lang="en-US" dirty="0" smtClean="0"/>
              <a:t>Create a Task Processor</a:t>
            </a:r>
            <a:endParaRPr lang="en-US" dirty="0"/>
          </a:p>
        </p:txBody>
      </p:sp>
      <p:sp>
        <p:nvSpPr>
          <p:cNvPr id="3" name="Content Placeholder 2"/>
          <p:cNvSpPr>
            <a:spLocks noGrp="1"/>
          </p:cNvSpPr>
          <p:nvPr>
            <p:ph idx="1"/>
          </p:nvPr>
        </p:nvSpPr>
        <p:spPr/>
        <p:txBody>
          <a:bodyPr/>
          <a:lstStyle/>
          <a:p>
            <a:pPr lvl="0"/>
            <a:r>
              <a:rPr lang="en-US" dirty="0" smtClean="0"/>
              <a:t>Create a new processor file:</a:t>
            </a:r>
          </a:p>
          <a:p>
            <a:pPr lvl="1"/>
            <a:r>
              <a:rPr lang="en-US" dirty="0" smtClean="0"/>
              <a:t>In the “single_large_sam.txt” file in Wizard, add the following line “</a:t>
            </a:r>
            <a:r>
              <a:rPr lang="en-US" dirty="0" err="1" smtClean="0"/>
              <a:t>include_once</a:t>
            </a:r>
            <a:r>
              <a:rPr lang="en-US" dirty="0" smtClean="0"/>
              <a:t> processors/single_large_sam_tactics.txt”</a:t>
            </a:r>
          </a:p>
          <a:p>
            <a:pPr lvl="1"/>
            <a:endParaRPr lang="en-US" dirty="0" smtClean="0"/>
          </a:p>
          <a:p>
            <a:pPr lvl="1"/>
            <a:endParaRPr lang="en-US" dirty="0" smtClean="0"/>
          </a:p>
          <a:p>
            <a:pPr lvl="1"/>
            <a:endParaRPr lang="en-US" dirty="0" smtClean="0"/>
          </a:p>
          <a:p>
            <a:pPr lvl="1"/>
            <a:endParaRPr lang="en-US" dirty="0" smtClean="0"/>
          </a:p>
          <a:p>
            <a:pPr lvl="1"/>
            <a:endParaRPr lang="en-US" dirty="0" smtClean="0"/>
          </a:p>
          <a:p>
            <a:pPr lvl="1"/>
            <a:r>
              <a:rPr lang="en-US" dirty="0" smtClean="0"/>
              <a:t>Create and open the new file</a:t>
            </a:r>
          </a:p>
          <a:p>
            <a:endParaRPr lang="en-US" dirty="0" smtClean="0"/>
          </a:p>
          <a:p>
            <a:endParaRPr lang="en-US" dirty="0"/>
          </a:p>
        </p:txBody>
      </p:sp>
      <p:sp>
        <p:nvSpPr>
          <p:cNvPr id="9" name="Rectangle 8"/>
          <p:cNvSpPr/>
          <p:nvPr/>
        </p:nvSpPr>
        <p:spPr>
          <a:xfrm>
            <a:off x="3088260" y="3263953"/>
            <a:ext cx="2967479" cy="338554"/>
          </a:xfrm>
          <a:prstGeom prst="rect">
            <a:avLst/>
          </a:prstGeom>
        </p:spPr>
        <p:txBody>
          <a:bodyPr wrap="none">
            <a:spAutoFit/>
          </a:bodyPr>
          <a:lstStyle/>
          <a:p>
            <a:r>
              <a:rPr lang="en-US" sz="1600" dirty="0"/>
              <a:t>platforms/single_large_sam.txt</a:t>
            </a:r>
          </a:p>
        </p:txBody>
      </p:sp>
      <p:sp>
        <p:nvSpPr>
          <p:cNvPr id="6" name="Rectangle 5"/>
          <p:cNvSpPr/>
          <p:nvPr/>
        </p:nvSpPr>
        <p:spPr>
          <a:xfrm>
            <a:off x="2133599" y="4419600"/>
            <a:ext cx="5415121"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1242501" y="3620095"/>
            <a:ext cx="6658997" cy="2589610"/>
          </a:xfrm>
          <a:prstGeom prst="rect">
            <a:avLst/>
          </a:prstGeom>
          <a:ln>
            <a:solidFill>
              <a:schemeClr val="tx1"/>
            </a:solidFill>
          </a:ln>
        </p:spPr>
      </p:pic>
      <p:sp>
        <p:nvSpPr>
          <p:cNvPr id="32769" name="Title 1"/>
          <p:cNvSpPr>
            <a:spLocks noGrp="1"/>
          </p:cNvSpPr>
          <p:nvPr>
            <p:ph type="title"/>
          </p:nvPr>
        </p:nvSpPr>
        <p:spPr/>
        <p:txBody>
          <a:bodyPr/>
          <a:lstStyle/>
          <a:p>
            <a:r>
              <a:rPr lang="en-US" smtClean="0"/>
              <a:t>Script Variables</a:t>
            </a:r>
            <a:endParaRPr lang="en-US" dirty="0" smtClean="0"/>
          </a:p>
        </p:txBody>
      </p:sp>
      <p:sp>
        <p:nvSpPr>
          <p:cNvPr id="32770" name="Content Placeholder 2"/>
          <p:cNvSpPr>
            <a:spLocks noGrp="1"/>
          </p:cNvSpPr>
          <p:nvPr>
            <p:ph idx="1"/>
          </p:nvPr>
        </p:nvSpPr>
        <p:spPr>
          <a:xfrm>
            <a:off x="457199" y="1354129"/>
            <a:ext cx="8229600" cy="1601387"/>
          </a:xfrm>
        </p:spPr>
        <p:txBody>
          <a:bodyPr>
            <a:normAutofit fontScale="92500" lnSpcReduction="20000"/>
          </a:bodyPr>
          <a:lstStyle/>
          <a:p>
            <a:r>
              <a:rPr lang="en-US" dirty="0" smtClean="0"/>
              <a:t>WSF_TASK_PROCESSOR for SAM</a:t>
            </a:r>
          </a:p>
          <a:p>
            <a:pPr lvl="1"/>
            <a:r>
              <a:rPr lang="en-US" dirty="0" smtClean="0"/>
              <a:t>What script variables do we need?</a:t>
            </a:r>
          </a:p>
          <a:p>
            <a:pPr lvl="2"/>
            <a:r>
              <a:rPr lang="en-US" dirty="0" smtClean="0"/>
              <a:t>Launch range</a:t>
            </a:r>
          </a:p>
          <a:p>
            <a:pPr lvl="2"/>
            <a:r>
              <a:rPr lang="en-US" dirty="0" smtClean="0"/>
              <a:t>Salvo Size</a:t>
            </a:r>
          </a:p>
          <a:p>
            <a:pPr lvl="2"/>
            <a:r>
              <a:rPr lang="en-US" dirty="0" smtClean="0"/>
              <a:t>Weapon name </a:t>
            </a:r>
          </a:p>
        </p:txBody>
      </p:sp>
      <p:sp>
        <p:nvSpPr>
          <p:cNvPr id="2" name="Rectangle 1"/>
          <p:cNvSpPr/>
          <p:nvPr/>
        </p:nvSpPr>
        <p:spPr>
          <a:xfrm>
            <a:off x="2718210" y="3224689"/>
            <a:ext cx="3821880" cy="338554"/>
          </a:xfrm>
          <a:prstGeom prst="rect">
            <a:avLst/>
          </a:prstGeom>
        </p:spPr>
        <p:txBody>
          <a:bodyPr wrap="none">
            <a:spAutoFit/>
          </a:bodyPr>
          <a:lstStyle/>
          <a:p>
            <a:r>
              <a:rPr lang="en-US" sz="1600" dirty="0"/>
              <a:t>processors/single_large_sam_tactics.txt</a:t>
            </a:r>
          </a:p>
        </p:txBody>
      </p:sp>
      <p:sp>
        <p:nvSpPr>
          <p:cNvPr id="4" name="Rectangle 3"/>
          <p:cNvSpPr/>
          <p:nvPr/>
        </p:nvSpPr>
        <p:spPr>
          <a:xfrm>
            <a:off x="1257300" y="3733800"/>
            <a:ext cx="6743700" cy="2362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77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77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70">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uiExpand="1" build="p"/>
      <p:bldP spid="2" grpId="0"/>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dirty="0" smtClean="0"/>
              <a:t>Script “</a:t>
            </a:r>
            <a:r>
              <a:rPr lang="en-US" dirty="0" err="1" smtClean="0"/>
              <a:t>CanEngage</a:t>
            </a:r>
            <a:r>
              <a:rPr lang="en-US" dirty="0" smtClean="0"/>
              <a:t>()” </a:t>
            </a:r>
          </a:p>
        </p:txBody>
      </p:sp>
      <p:sp>
        <p:nvSpPr>
          <p:cNvPr id="32770" name="Content Placeholder 2"/>
          <p:cNvSpPr>
            <a:spLocks noGrp="1"/>
          </p:cNvSpPr>
          <p:nvPr>
            <p:ph idx="1"/>
          </p:nvPr>
        </p:nvSpPr>
        <p:spPr>
          <a:xfrm>
            <a:off x="457200" y="1306955"/>
            <a:ext cx="8229600" cy="2400297"/>
          </a:xfrm>
        </p:spPr>
        <p:txBody>
          <a:bodyPr>
            <a:normAutofit fontScale="77500" lnSpcReduction="20000"/>
          </a:bodyPr>
          <a:lstStyle/>
          <a:p>
            <a:r>
              <a:rPr lang="en-US" sz="2600" dirty="0" smtClean="0"/>
              <a:t>We want to write a script that checks the following engagement parameters and returns a bool</a:t>
            </a:r>
          </a:p>
          <a:p>
            <a:pPr lvl="1"/>
            <a:endParaRPr lang="en-US" sz="2200" dirty="0" smtClean="0"/>
          </a:p>
          <a:p>
            <a:pPr lvl="1"/>
            <a:r>
              <a:rPr lang="en-US" sz="2200" dirty="0" smtClean="0"/>
              <a:t>Valid weapon</a:t>
            </a:r>
          </a:p>
          <a:p>
            <a:pPr lvl="1"/>
            <a:r>
              <a:rPr lang="en-US" sz="2200" dirty="0" smtClean="0"/>
              <a:t>Enough weapons to fire a salvo</a:t>
            </a:r>
          </a:p>
          <a:p>
            <a:pPr lvl="1"/>
            <a:r>
              <a:rPr lang="en-US" sz="2200" dirty="0" smtClean="0"/>
              <a:t>Valid Target</a:t>
            </a:r>
          </a:p>
          <a:p>
            <a:pPr lvl="1"/>
            <a:r>
              <a:rPr lang="en-US" sz="2200" dirty="0" smtClean="0"/>
              <a:t>Target is within range</a:t>
            </a:r>
          </a:p>
          <a:p>
            <a:pPr lvl="1"/>
            <a:r>
              <a:rPr lang="en-US" sz="2200" dirty="0" smtClean="0"/>
              <a:t>We aren’t currently shooting at the target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CanEngage</a:t>
            </a:r>
            <a:r>
              <a:rPr lang="en-US" dirty="0" smtClean="0"/>
              <a:t>()</a:t>
            </a:r>
            <a:endParaRPr lang="en-US" dirty="0"/>
          </a:p>
        </p:txBody>
      </p:sp>
      <p:pic>
        <p:nvPicPr>
          <p:cNvPr id="4" name="Content Placeholder 3"/>
          <p:cNvPicPr>
            <a:picLocks noGrp="1" noChangeAspect="1"/>
          </p:cNvPicPr>
          <p:nvPr>
            <p:ph idx="1"/>
          </p:nvPr>
        </p:nvPicPr>
        <p:blipFill>
          <a:blip r:embed="rId3"/>
          <a:stretch>
            <a:fillRect/>
          </a:stretch>
        </p:blipFill>
        <p:spPr>
          <a:xfrm>
            <a:off x="870838" y="1905000"/>
            <a:ext cx="7402324" cy="3733800"/>
          </a:xfrm>
          <a:prstGeom prst="rect">
            <a:avLst/>
          </a:prstGeom>
          <a:ln>
            <a:solidFill>
              <a:schemeClr val="tx1"/>
            </a:solidFill>
          </a:ln>
        </p:spPr>
      </p:pic>
      <p:sp>
        <p:nvSpPr>
          <p:cNvPr id="5" name="Rectangle 4"/>
          <p:cNvSpPr/>
          <p:nvPr/>
        </p:nvSpPr>
        <p:spPr>
          <a:xfrm>
            <a:off x="1752600" y="2057400"/>
            <a:ext cx="6477000" cy="3429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661060" y="1490246"/>
            <a:ext cx="3821880" cy="338554"/>
          </a:xfrm>
          <a:prstGeom prst="rect">
            <a:avLst/>
          </a:prstGeom>
        </p:spPr>
        <p:txBody>
          <a:bodyPr wrap="none">
            <a:spAutoFit/>
          </a:bodyPr>
          <a:lstStyle/>
          <a:p>
            <a:r>
              <a:rPr lang="en-US" sz="1600" dirty="0"/>
              <a:t>processors/single_large_sam_tactics.txt</a:t>
            </a:r>
          </a:p>
        </p:txBody>
      </p:sp>
    </p:spTree>
    <p:extLst>
      <p:ext uri="{BB962C8B-B14F-4D97-AF65-F5344CB8AC3E}">
        <p14:creationId xmlns:p14="http://schemas.microsoft.com/office/powerpoint/2010/main" val="408845457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Exercise: State Layout</a:t>
            </a:r>
            <a:endParaRPr lang="en-US" dirty="0">
              <a:solidFill>
                <a:srgbClr val="00B050"/>
              </a:solidFill>
            </a:endParaRPr>
          </a:p>
        </p:txBody>
      </p:sp>
      <p:sp>
        <p:nvSpPr>
          <p:cNvPr id="3" name="Content Placeholder 2"/>
          <p:cNvSpPr>
            <a:spLocks noGrp="1"/>
          </p:cNvSpPr>
          <p:nvPr>
            <p:ph idx="1"/>
          </p:nvPr>
        </p:nvSpPr>
        <p:spPr>
          <a:xfrm>
            <a:off x="457200" y="1600203"/>
            <a:ext cx="4800600" cy="4525963"/>
          </a:xfrm>
        </p:spPr>
        <p:txBody>
          <a:bodyPr>
            <a:normAutofit lnSpcReduction="10000"/>
          </a:bodyPr>
          <a:lstStyle/>
          <a:p>
            <a:r>
              <a:rPr lang="en-US" dirty="0" smtClean="0"/>
              <a:t>Mock up states with all necessary </a:t>
            </a:r>
            <a:r>
              <a:rPr lang="en-US" dirty="0" err="1" smtClean="0">
                <a:solidFill>
                  <a:srgbClr val="FF0000"/>
                </a:solidFill>
              </a:rPr>
              <a:t>next_state</a:t>
            </a:r>
            <a:r>
              <a:rPr lang="en-US" dirty="0" smtClean="0"/>
              <a:t> blocks</a:t>
            </a:r>
          </a:p>
          <a:p>
            <a:pPr lvl="1"/>
            <a:r>
              <a:rPr lang="en-US" dirty="0" smtClean="0"/>
              <a:t>No logic – just empty blocks!</a:t>
            </a:r>
          </a:p>
          <a:p>
            <a:r>
              <a:rPr lang="en-US" dirty="0" smtClean="0">
                <a:solidFill>
                  <a:srgbClr val="FF0000"/>
                </a:solidFill>
              </a:rPr>
              <a:t>DETECTED</a:t>
            </a:r>
            <a:r>
              <a:rPr lang="en-US" dirty="0" smtClean="0"/>
              <a:t> is the entry-point (first state)</a:t>
            </a:r>
          </a:p>
          <a:p>
            <a:r>
              <a:rPr lang="en-US" dirty="0" smtClean="0"/>
              <a:t>Define evaluation interval of </a:t>
            </a:r>
            <a:r>
              <a:rPr lang="en-US" dirty="0" smtClean="0">
                <a:solidFill>
                  <a:srgbClr val="FF0000"/>
                </a:solidFill>
              </a:rPr>
              <a:t>10 sec </a:t>
            </a:r>
            <a:r>
              <a:rPr lang="en-US" dirty="0" smtClean="0"/>
              <a:t>for all states except </a:t>
            </a:r>
            <a:r>
              <a:rPr lang="en-US" dirty="0" smtClean="0">
                <a:solidFill>
                  <a:srgbClr val="FF0000"/>
                </a:solidFill>
              </a:rPr>
              <a:t>IGNORE</a:t>
            </a:r>
            <a:r>
              <a:rPr lang="en-US" dirty="0" smtClean="0"/>
              <a:t> (</a:t>
            </a:r>
            <a:r>
              <a:rPr lang="en-US" dirty="0" smtClean="0">
                <a:solidFill>
                  <a:srgbClr val="FF0000"/>
                </a:solidFill>
              </a:rPr>
              <a:t>24 hours</a:t>
            </a:r>
            <a:r>
              <a:rPr lang="en-US" dirty="0" smtClean="0"/>
              <a:t>)</a:t>
            </a:r>
          </a:p>
          <a:p>
            <a:pPr lvl="1"/>
            <a:endParaRPr lang="en-US" dirty="0" smtClean="0"/>
          </a:p>
        </p:txBody>
      </p:sp>
      <p:sp>
        <p:nvSpPr>
          <p:cNvPr id="5" name="TextBox 4"/>
          <p:cNvSpPr txBox="1"/>
          <p:nvPr/>
        </p:nvSpPr>
        <p:spPr>
          <a:xfrm>
            <a:off x="5867400" y="2057400"/>
            <a:ext cx="2209800" cy="369332"/>
          </a:xfrm>
          <a:prstGeom prst="rect">
            <a:avLst/>
          </a:prstGeom>
          <a:noFill/>
          <a:ln w="38100">
            <a:solidFill>
              <a:schemeClr val="tx1"/>
            </a:solidFill>
          </a:ln>
        </p:spPr>
        <p:txBody>
          <a:bodyPr wrap="square" rtlCol="0">
            <a:spAutoFit/>
          </a:bodyPr>
          <a:lstStyle/>
          <a:p>
            <a:pPr algn="ctr"/>
            <a:r>
              <a:rPr lang="en-US" b="1" dirty="0" smtClean="0"/>
              <a:t>DETECTED</a:t>
            </a:r>
            <a:endParaRPr lang="en-US" b="1" dirty="0"/>
          </a:p>
        </p:txBody>
      </p:sp>
      <p:sp>
        <p:nvSpPr>
          <p:cNvPr id="6" name="TextBox 5"/>
          <p:cNvSpPr txBox="1"/>
          <p:nvPr/>
        </p:nvSpPr>
        <p:spPr>
          <a:xfrm>
            <a:off x="5867400" y="2831068"/>
            <a:ext cx="2209800" cy="369332"/>
          </a:xfrm>
          <a:prstGeom prst="rect">
            <a:avLst/>
          </a:prstGeom>
          <a:noFill/>
          <a:ln w="38100">
            <a:solidFill>
              <a:schemeClr val="tx1"/>
            </a:solidFill>
          </a:ln>
        </p:spPr>
        <p:txBody>
          <a:bodyPr wrap="square" rtlCol="0">
            <a:spAutoFit/>
          </a:bodyPr>
          <a:lstStyle/>
          <a:p>
            <a:pPr algn="ctr"/>
            <a:r>
              <a:rPr lang="en-US" dirty="0" smtClean="0"/>
              <a:t>ENGAGE</a:t>
            </a:r>
            <a:endParaRPr lang="en-US" dirty="0"/>
          </a:p>
        </p:txBody>
      </p:sp>
      <p:sp>
        <p:nvSpPr>
          <p:cNvPr id="7" name="TextBox 6"/>
          <p:cNvSpPr txBox="1"/>
          <p:nvPr/>
        </p:nvSpPr>
        <p:spPr>
          <a:xfrm>
            <a:off x="5867400" y="3604736"/>
            <a:ext cx="2209800" cy="369332"/>
          </a:xfrm>
          <a:prstGeom prst="rect">
            <a:avLst/>
          </a:prstGeom>
          <a:noFill/>
          <a:ln w="38100">
            <a:solidFill>
              <a:schemeClr val="tx1"/>
            </a:solidFill>
          </a:ln>
        </p:spPr>
        <p:txBody>
          <a:bodyPr wrap="square" rtlCol="0">
            <a:spAutoFit/>
          </a:bodyPr>
          <a:lstStyle/>
          <a:p>
            <a:pPr algn="ctr"/>
            <a:r>
              <a:rPr lang="en-US" dirty="0" smtClean="0"/>
              <a:t>WAIT</a:t>
            </a:r>
            <a:endParaRPr lang="en-US" dirty="0"/>
          </a:p>
        </p:txBody>
      </p:sp>
      <p:sp>
        <p:nvSpPr>
          <p:cNvPr id="8" name="TextBox 7"/>
          <p:cNvSpPr txBox="1"/>
          <p:nvPr/>
        </p:nvSpPr>
        <p:spPr>
          <a:xfrm>
            <a:off x="5867400" y="4378404"/>
            <a:ext cx="2209800" cy="369332"/>
          </a:xfrm>
          <a:prstGeom prst="rect">
            <a:avLst/>
          </a:prstGeom>
          <a:noFill/>
          <a:ln w="38100">
            <a:solidFill>
              <a:schemeClr val="tx1"/>
            </a:solidFill>
          </a:ln>
        </p:spPr>
        <p:txBody>
          <a:bodyPr wrap="square" rtlCol="0">
            <a:spAutoFit/>
          </a:bodyPr>
          <a:lstStyle/>
          <a:p>
            <a:pPr algn="ctr"/>
            <a:r>
              <a:rPr lang="en-US" dirty="0" smtClean="0"/>
              <a:t>IGNORE</a:t>
            </a:r>
            <a:endParaRPr lang="en-US" dirty="0"/>
          </a:p>
        </p:txBody>
      </p:sp>
      <p:cxnSp>
        <p:nvCxnSpPr>
          <p:cNvPr id="10" name="Straight Arrow Connector 9"/>
          <p:cNvCxnSpPr>
            <a:stCxn id="5" idx="2"/>
            <a:endCxn id="6" idx="0"/>
          </p:cNvCxnSpPr>
          <p:nvPr/>
        </p:nvCxnSpPr>
        <p:spPr bwMode="auto">
          <a:xfrm>
            <a:off x="6972300" y="2426732"/>
            <a:ext cx="0" cy="40433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2" name="Straight Arrow Connector 11"/>
          <p:cNvCxnSpPr>
            <a:stCxn id="6" idx="2"/>
            <a:endCxn id="7" idx="0"/>
          </p:cNvCxnSpPr>
          <p:nvPr/>
        </p:nvCxnSpPr>
        <p:spPr bwMode="auto">
          <a:xfrm>
            <a:off x="6972300" y="3200400"/>
            <a:ext cx="0" cy="40433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4" name="Straight Arrow Connector 23"/>
          <p:cNvCxnSpPr/>
          <p:nvPr/>
        </p:nvCxnSpPr>
        <p:spPr bwMode="auto">
          <a:xfrm>
            <a:off x="6324600" y="2438400"/>
            <a:ext cx="0" cy="228600"/>
          </a:xfrm>
          <a:prstGeom prst="straightConnector1">
            <a:avLst/>
          </a:prstGeom>
          <a:solidFill>
            <a:schemeClr val="accent1"/>
          </a:solidFill>
          <a:ln w="12700" cap="flat" cmpd="sng" algn="ctr">
            <a:solidFill>
              <a:schemeClr val="tx1"/>
            </a:solidFill>
            <a:prstDash val="solid"/>
            <a:round/>
            <a:headEnd type="none" w="sm" len="sm"/>
            <a:tailEnd type="none"/>
          </a:ln>
          <a:effectLst/>
        </p:spPr>
      </p:cxnSp>
      <p:cxnSp>
        <p:nvCxnSpPr>
          <p:cNvPr id="26" name="Straight Arrow Connector 25"/>
          <p:cNvCxnSpPr/>
          <p:nvPr/>
        </p:nvCxnSpPr>
        <p:spPr bwMode="auto">
          <a:xfrm flipH="1">
            <a:off x="5486400" y="2667000"/>
            <a:ext cx="838200" cy="0"/>
          </a:xfrm>
          <a:prstGeom prst="straightConnector1">
            <a:avLst/>
          </a:prstGeom>
          <a:solidFill>
            <a:schemeClr val="accent1"/>
          </a:solidFill>
          <a:ln w="12700" cap="flat" cmpd="sng" algn="ctr">
            <a:solidFill>
              <a:schemeClr val="tx1"/>
            </a:solidFill>
            <a:prstDash val="solid"/>
            <a:round/>
            <a:headEnd type="none" w="sm" len="sm"/>
            <a:tailEnd type="none"/>
          </a:ln>
          <a:effectLst/>
        </p:spPr>
      </p:cxnSp>
      <p:cxnSp>
        <p:nvCxnSpPr>
          <p:cNvPr id="28" name="Straight Arrow Connector 27"/>
          <p:cNvCxnSpPr/>
          <p:nvPr/>
        </p:nvCxnSpPr>
        <p:spPr bwMode="auto">
          <a:xfrm>
            <a:off x="5486400" y="2667000"/>
            <a:ext cx="0" cy="1447800"/>
          </a:xfrm>
          <a:prstGeom prst="straightConnector1">
            <a:avLst/>
          </a:prstGeom>
          <a:solidFill>
            <a:schemeClr val="accent1"/>
          </a:solidFill>
          <a:ln w="12700" cap="flat" cmpd="sng" algn="ctr">
            <a:solidFill>
              <a:schemeClr val="tx1"/>
            </a:solidFill>
            <a:prstDash val="solid"/>
            <a:round/>
            <a:headEnd type="none" w="sm" len="sm"/>
            <a:tailEnd type="none"/>
          </a:ln>
          <a:effectLst/>
        </p:spPr>
      </p:cxnSp>
      <p:cxnSp>
        <p:nvCxnSpPr>
          <p:cNvPr id="33" name="Straight Arrow Connector 32"/>
          <p:cNvCxnSpPr/>
          <p:nvPr/>
        </p:nvCxnSpPr>
        <p:spPr bwMode="auto">
          <a:xfrm>
            <a:off x="5486400" y="4114800"/>
            <a:ext cx="838200" cy="0"/>
          </a:xfrm>
          <a:prstGeom prst="straightConnector1">
            <a:avLst/>
          </a:prstGeom>
          <a:solidFill>
            <a:schemeClr val="accent1"/>
          </a:solidFill>
          <a:ln w="12700" cap="flat" cmpd="sng" algn="ctr">
            <a:solidFill>
              <a:schemeClr val="tx1"/>
            </a:solidFill>
            <a:prstDash val="solid"/>
            <a:round/>
            <a:headEnd type="none" w="sm" len="sm"/>
            <a:tailEnd type="none"/>
          </a:ln>
          <a:effectLst/>
        </p:spPr>
      </p:cxnSp>
      <p:cxnSp>
        <p:nvCxnSpPr>
          <p:cNvPr id="35" name="Straight Arrow Connector 34"/>
          <p:cNvCxnSpPr/>
          <p:nvPr/>
        </p:nvCxnSpPr>
        <p:spPr bwMode="auto">
          <a:xfrm>
            <a:off x="6324600" y="4114800"/>
            <a:ext cx="0" cy="26360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8" name="Shape 17"/>
          <p:cNvCxnSpPr>
            <a:stCxn id="7" idx="2"/>
          </p:cNvCxnSpPr>
          <p:nvPr/>
        </p:nvCxnSpPr>
        <p:spPr bwMode="auto">
          <a:xfrm rot="16200000" flipH="1">
            <a:off x="7530584" y="3415784"/>
            <a:ext cx="216932" cy="1333500"/>
          </a:xfrm>
          <a:prstGeom prst="bentConnector2">
            <a:avLst/>
          </a:prstGeom>
          <a:solidFill>
            <a:schemeClr val="accent1"/>
          </a:solidFill>
          <a:ln w="12700" cap="flat" cmpd="sng" algn="ctr">
            <a:solidFill>
              <a:schemeClr val="tx1"/>
            </a:solidFill>
            <a:prstDash val="solid"/>
            <a:round/>
            <a:headEnd type="none" w="sm" len="sm"/>
            <a:tailEnd type="none" w="sm" len="sm"/>
          </a:ln>
          <a:effectLst/>
        </p:spPr>
      </p:cxnSp>
      <p:cxnSp>
        <p:nvCxnSpPr>
          <p:cNvPr id="22" name="Straight Connector 21"/>
          <p:cNvCxnSpPr/>
          <p:nvPr/>
        </p:nvCxnSpPr>
        <p:spPr bwMode="auto">
          <a:xfrm flipV="1">
            <a:off x="8305800" y="2667000"/>
            <a:ext cx="0" cy="15240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7" name="Straight Connector 26"/>
          <p:cNvCxnSpPr/>
          <p:nvPr/>
        </p:nvCxnSpPr>
        <p:spPr bwMode="auto">
          <a:xfrm flipH="1">
            <a:off x="7315200" y="2667000"/>
            <a:ext cx="9906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0" name="Straight Arrow Connector 29"/>
          <p:cNvCxnSpPr/>
          <p:nvPr/>
        </p:nvCxnSpPr>
        <p:spPr bwMode="auto">
          <a:xfrm>
            <a:off x="7315200" y="2667000"/>
            <a:ext cx="0" cy="1524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1" name="Rectangle 20"/>
          <p:cNvSpPr/>
          <p:nvPr/>
        </p:nvSpPr>
        <p:spPr>
          <a:xfrm>
            <a:off x="2434235" y="1154668"/>
            <a:ext cx="4275529" cy="369332"/>
          </a:xfrm>
          <a:prstGeom prst="rect">
            <a:avLst/>
          </a:prstGeom>
        </p:spPr>
        <p:txBody>
          <a:bodyPr wrap="none">
            <a:spAutoFit/>
          </a:bodyPr>
          <a:lstStyle/>
          <a:p>
            <a:r>
              <a:rPr lang="en-US" dirty="0"/>
              <a:t>processors/single_large_sam_tactics.txt</a:t>
            </a:r>
          </a:p>
        </p:txBody>
      </p:sp>
    </p:spTree>
    <p:extLst>
      <p:ext uri="{BB962C8B-B14F-4D97-AF65-F5344CB8AC3E}">
        <p14:creationId xmlns:p14="http://schemas.microsoft.com/office/powerpoint/2010/main" val="3119731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Solution: State Layout</a:t>
            </a:r>
            <a:endParaRPr lang="en-US" dirty="0">
              <a:solidFill>
                <a:srgbClr val="00B050"/>
              </a:solidFill>
            </a:endParaRPr>
          </a:p>
        </p:txBody>
      </p:sp>
      <p:sp>
        <p:nvSpPr>
          <p:cNvPr id="5" name="TextBox 4"/>
          <p:cNvSpPr txBox="1"/>
          <p:nvPr/>
        </p:nvSpPr>
        <p:spPr>
          <a:xfrm>
            <a:off x="5867400" y="2057400"/>
            <a:ext cx="2209800" cy="369332"/>
          </a:xfrm>
          <a:prstGeom prst="rect">
            <a:avLst/>
          </a:prstGeom>
          <a:noFill/>
          <a:ln w="38100">
            <a:solidFill>
              <a:schemeClr val="tx1"/>
            </a:solidFill>
          </a:ln>
        </p:spPr>
        <p:txBody>
          <a:bodyPr wrap="square" rtlCol="0">
            <a:spAutoFit/>
          </a:bodyPr>
          <a:lstStyle/>
          <a:p>
            <a:pPr algn="ctr"/>
            <a:r>
              <a:rPr lang="en-US" dirty="0" smtClean="0"/>
              <a:t>DETECTED</a:t>
            </a:r>
            <a:endParaRPr lang="en-US" dirty="0"/>
          </a:p>
        </p:txBody>
      </p:sp>
      <p:sp>
        <p:nvSpPr>
          <p:cNvPr id="6" name="TextBox 5"/>
          <p:cNvSpPr txBox="1"/>
          <p:nvPr/>
        </p:nvSpPr>
        <p:spPr>
          <a:xfrm>
            <a:off x="5867400" y="2831068"/>
            <a:ext cx="2209800" cy="369332"/>
          </a:xfrm>
          <a:prstGeom prst="rect">
            <a:avLst/>
          </a:prstGeom>
          <a:noFill/>
          <a:ln w="38100">
            <a:solidFill>
              <a:schemeClr val="tx1"/>
            </a:solidFill>
          </a:ln>
        </p:spPr>
        <p:txBody>
          <a:bodyPr wrap="square" rtlCol="0">
            <a:spAutoFit/>
          </a:bodyPr>
          <a:lstStyle/>
          <a:p>
            <a:pPr algn="ctr"/>
            <a:r>
              <a:rPr lang="en-US" dirty="0" smtClean="0"/>
              <a:t>ENGAGE</a:t>
            </a:r>
            <a:endParaRPr lang="en-US" dirty="0"/>
          </a:p>
        </p:txBody>
      </p:sp>
      <p:sp>
        <p:nvSpPr>
          <p:cNvPr id="7" name="TextBox 6"/>
          <p:cNvSpPr txBox="1"/>
          <p:nvPr/>
        </p:nvSpPr>
        <p:spPr>
          <a:xfrm>
            <a:off x="5867400" y="3604736"/>
            <a:ext cx="2209800" cy="369332"/>
          </a:xfrm>
          <a:prstGeom prst="rect">
            <a:avLst/>
          </a:prstGeom>
          <a:noFill/>
          <a:ln w="38100">
            <a:solidFill>
              <a:schemeClr val="tx1"/>
            </a:solidFill>
          </a:ln>
        </p:spPr>
        <p:txBody>
          <a:bodyPr wrap="square" rtlCol="0">
            <a:spAutoFit/>
          </a:bodyPr>
          <a:lstStyle/>
          <a:p>
            <a:pPr algn="ctr"/>
            <a:r>
              <a:rPr lang="en-US" dirty="0" smtClean="0"/>
              <a:t>WAIT</a:t>
            </a:r>
            <a:endParaRPr lang="en-US" dirty="0"/>
          </a:p>
        </p:txBody>
      </p:sp>
      <p:sp>
        <p:nvSpPr>
          <p:cNvPr id="8" name="TextBox 7"/>
          <p:cNvSpPr txBox="1"/>
          <p:nvPr/>
        </p:nvSpPr>
        <p:spPr>
          <a:xfrm>
            <a:off x="5867400" y="4378404"/>
            <a:ext cx="2209800" cy="369332"/>
          </a:xfrm>
          <a:prstGeom prst="rect">
            <a:avLst/>
          </a:prstGeom>
          <a:noFill/>
          <a:ln w="38100">
            <a:solidFill>
              <a:schemeClr val="tx1"/>
            </a:solidFill>
          </a:ln>
        </p:spPr>
        <p:txBody>
          <a:bodyPr wrap="square" rtlCol="0">
            <a:spAutoFit/>
          </a:bodyPr>
          <a:lstStyle/>
          <a:p>
            <a:pPr algn="ctr"/>
            <a:r>
              <a:rPr lang="en-US" dirty="0" smtClean="0"/>
              <a:t>IGNORE</a:t>
            </a:r>
            <a:endParaRPr lang="en-US" dirty="0"/>
          </a:p>
        </p:txBody>
      </p:sp>
      <p:cxnSp>
        <p:nvCxnSpPr>
          <p:cNvPr id="10" name="Straight Arrow Connector 9"/>
          <p:cNvCxnSpPr>
            <a:stCxn id="5" idx="2"/>
            <a:endCxn id="6" idx="0"/>
          </p:cNvCxnSpPr>
          <p:nvPr/>
        </p:nvCxnSpPr>
        <p:spPr bwMode="auto">
          <a:xfrm>
            <a:off x="6972300" y="2426732"/>
            <a:ext cx="0" cy="40433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2" name="Straight Arrow Connector 11"/>
          <p:cNvCxnSpPr>
            <a:stCxn id="6" idx="2"/>
            <a:endCxn id="7" idx="0"/>
          </p:cNvCxnSpPr>
          <p:nvPr/>
        </p:nvCxnSpPr>
        <p:spPr bwMode="auto">
          <a:xfrm>
            <a:off x="6972300" y="3200400"/>
            <a:ext cx="0" cy="40433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4" name="Straight Arrow Connector 23"/>
          <p:cNvCxnSpPr/>
          <p:nvPr/>
        </p:nvCxnSpPr>
        <p:spPr bwMode="auto">
          <a:xfrm>
            <a:off x="6324600" y="2438400"/>
            <a:ext cx="0" cy="228600"/>
          </a:xfrm>
          <a:prstGeom prst="straightConnector1">
            <a:avLst/>
          </a:prstGeom>
          <a:solidFill>
            <a:schemeClr val="accent1"/>
          </a:solidFill>
          <a:ln w="12700" cap="flat" cmpd="sng" algn="ctr">
            <a:solidFill>
              <a:schemeClr val="tx1"/>
            </a:solidFill>
            <a:prstDash val="solid"/>
            <a:round/>
            <a:headEnd type="none" w="sm" len="sm"/>
            <a:tailEnd type="none"/>
          </a:ln>
          <a:effectLst/>
        </p:spPr>
      </p:cxnSp>
      <p:cxnSp>
        <p:nvCxnSpPr>
          <p:cNvPr id="26" name="Straight Arrow Connector 25"/>
          <p:cNvCxnSpPr/>
          <p:nvPr/>
        </p:nvCxnSpPr>
        <p:spPr bwMode="auto">
          <a:xfrm flipH="1">
            <a:off x="5486400" y="2667000"/>
            <a:ext cx="838200" cy="0"/>
          </a:xfrm>
          <a:prstGeom prst="straightConnector1">
            <a:avLst/>
          </a:prstGeom>
          <a:solidFill>
            <a:schemeClr val="accent1"/>
          </a:solidFill>
          <a:ln w="12700" cap="flat" cmpd="sng" algn="ctr">
            <a:solidFill>
              <a:schemeClr val="tx1"/>
            </a:solidFill>
            <a:prstDash val="solid"/>
            <a:round/>
            <a:headEnd type="none" w="sm" len="sm"/>
            <a:tailEnd type="none"/>
          </a:ln>
          <a:effectLst/>
        </p:spPr>
      </p:cxnSp>
      <p:cxnSp>
        <p:nvCxnSpPr>
          <p:cNvPr id="28" name="Straight Arrow Connector 27"/>
          <p:cNvCxnSpPr/>
          <p:nvPr/>
        </p:nvCxnSpPr>
        <p:spPr bwMode="auto">
          <a:xfrm>
            <a:off x="5486400" y="2667000"/>
            <a:ext cx="0" cy="1447800"/>
          </a:xfrm>
          <a:prstGeom prst="straightConnector1">
            <a:avLst/>
          </a:prstGeom>
          <a:solidFill>
            <a:schemeClr val="accent1"/>
          </a:solidFill>
          <a:ln w="12700" cap="flat" cmpd="sng" algn="ctr">
            <a:solidFill>
              <a:schemeClr val="tx1"/>
            </a:solidFill>
            <a:prstDash val="solid"/>
            <a:round/>
            <a:headEnd type="none" w="sm" len="sm"/>
            <a:tailEnd type="none"/>
          </a:ln>
          <a:effectLst/>
        </p:spPr>
      </p:cxnSp>
      <p:cxnSp>
        <p:nvCxnSpPr>
          <p:cNvPr id="33" name="Straight Arrow Connector 32"/>
          <p:cNvCxnSpPr/>
          <p:nvPr/>
        </p:nvCxnSpPr>
        <p:spPr bwMode="auto">
          <a:xfrm>
            <a:off x="5486400" y="4114800"/>
            <a:ext cx="838200" cy="0"/>
          </a:xfrm>
          <a:prstGeom prst="straightConnector1">
            <a:avLst/>
          </a:prstGeom>
          <a:solidFill>
            <a:schemeClr val="accent1"/>
          </a:solidFill>
          <a:ln w="12700" cap="flat" cmpd="sng" algn="ctr">
            <a:solidFill>
              <a:schemeClr val="tx1"/>
            </a:solidFill>
            <a:prstDash val="solid"/>
            <a:round/>
            <a:headEnd type="none" w="sm" len="sm"/>
            <a:tailEnd type="none"/>
          </a:ln>
          <a:effectLst/>
        </p:spPr>
      </p:cxnSp>
      <p:cxnSp>
        <p:nvCxnSpPr>
          <p:cNvPr id="35" name="Straight Arrow Connector 34"/>
          <p:cNvCxnSpPr/>
          <p:nvPr/>
        </p:nvCxnSpPr>
        <p:spPr bwMode="auto">
          <a:xfrm>
            <a:off x="6324600" y="4114800"/>
            <a:ext cx="0" cy="26360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8" name="Shape 17"/>
          <p:cNvCxnSpPr>
            <a:stCxn id="7" idx="2"/>
          </p:cNvCxnSpPr>
          <p:nvPr/>
        </p:nvCxnSpPr>
        <p:spPr bwMode="auto">
          <a:xfrm rot="16200000" flipH="1">
            <a:off x="7530584" y="3415784"/>
            <a:ext cx="216932" cy="1333500"/>
          </a:xfrm>
          <a:prstGeom prst="bentConnector2">
            <a:avLst/>
          </a:prstGeom>
          <a:solidFill>
            <a:schemeClr val="accent1"/>
          </a:solidFill>
          <a:ln w="12700" cap="flat" cmpd="sng" algn="ctr">
            <a:solidFill>
              <a:schemeClr val="tx1"/>
            </a:solidFill>
            <a:prstDash val="solid"/>
            <a:round/>
            <a:headEnd type="none" w="sm" len="sm"/>
            <a:tailEnd type="none" w="sm" len="sm"/>
          </a:ln>
          <a:effectLst/>
        </p:spPr>
      </p:cxnSp>
      <p:cxnSp>
        <p:nvCxnSpPr>
          <p:cNvPr id="22" name="Straight Connector 21"/>
          <p:cNvCxnSpPr/>
          <p:nvPr/>
        </p:nvCxnSpPr>
        <p:spPr bwMode="auto">
          <a:xfrm flipV="1">
            <a:off x="8305800" y="2667000"/>
            <a:ext cx="0" cy="152400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27" name="Straight Connector 26"/>
          <p:cNvCxnSpPr/>
          <p:nvPr/>
        </p:nvCxnSpPr>
        <p:spPr bwMode="auto">
          <a:xfrm flipH="1">
            <a:off x="7315200" y="2667000"/>
            <a:ext cx="990600" cy="0"/>
          </a:xfrm>
          <a:prstGeom prst="line">
            <a:avLst/>
          </a:prstGeom>
          <a:solidFill>
            <a:schemeClr val="accent1"/>
          </a:solidFill>
          <a:ln w="12700" cap="flat" cmpd="sng" algn="ctr">
            <a:solidFill>
              <a:schemeClr val="tx1"/>
            </a:solidFill>
            <a:prstDash val="solid"/>
            <a:round/>
            <a:headEnd type="none" w="sm" len="sm"/>
            <a:tailEnd type="none" w="sm" len="sm"/>
          </a:ln>
          <a:effectLst/>
        </p:spPr>
      </p:cxnSp>
      <p:cxnSp>
        <p:nvCxnSpPr>
          <p:cNvPr id="30" name="Straight Arrow Connector 29"/>
          <p:cNvCxnSpPr/>
          <p:nvPr/>
        </p:nvCxnSpPr>
        <p:spPr bwMode="auto">
          <a:xfrm>
            <a:off x="7315200" y="2667000"/>
            <a:ext cx="0" cy="152400"/>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1" name="Rectangle 20"/>
          <p:cNvSpPr/>
          <p:nvPr/>
        </p:nvSpPr>
        <p:spPr>
          <a:xfrm>
            <a:off x="1032350" y="1192182"/>
            <a:ext cx="3821880" cy="338554"/>
          </a:xfrm>
          <a:prstGeom prst="rect">
            <a:avLst/>
          </a:prstGeom>
        </p:spPr>
        <p:txBody>
          <a:bodyPr wrap="none">
            <a:spAutoFit/>
          </a:bodyPr>
          <a:lstStyle/>
          <a:p>
            <a:r>
              <a:rPr lang="en-US" sz="1600" dirty="0"/>
              <a:t>processors/single_large_sam_tactics.txt</a:t>
            </a:r>
          </a:p>
        </p:txBody>
      </p:sp>
      <p:pic>
        <p:nvPicPr>
          <p:cNvPr id="3" name="Picture 2"/>
          <p:cNvPicPr>
            <a:picLocks noChangeAspect="1"/>
          </p:cNvPicPr>
          <p:nvPr/>
        </p:nvPicPr>
        <p:blipFill>
          <a:blip r:embed="rId3"/>
          <a:stretch>
            <a:fillRect/>
          </a:stretch>
        </p:blipFill>
        <p:spPr>
          <a:xfrm>
            <a:off x="1152273" y="1547811"/>
            <a:ext cx="3582035" cy="4852511"/>
          </a:xfrm>
          <a:prstGeom prst="rect">
            <a:avLst/>
          </a:prstGeom>
          <a:ln>
            <a:solidFill>
              <a:schemeClr val="tx1"/>
            </a:solidFill>
          </a:ln>
        </p:spPr>
      </p:pic>
      <p:sp>
        <p:nvSpPr>
          <p:cNvPr id="4" name="Rectangle 3"/>
          <p:cNvSpPr/>
          <p:nvPr/>
        </p:nvSpPr>
        <p:spPr>
          <a:xfrm>
            <a:off x="1752600" y="1676400"/>
            <a:ext cx="2952432" cy="426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37915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smtClean="0"/>
              <a:t>State #1 Code - DETECTED</a:t>
            </a:r>
          </a:p>
        </p:txBody>
      </p:sp>
      <p:sp>
        <p:nvSpPr>
          <p:cNvPr id="48130" name="Content Placeholder 2"/>
          <p:cNvSpPr>
            <a:spLocks noGrp="1"/>
          </p:cNvSpPr>
          <p:nvPr>
            <p:ph idx="1"/>
          </p:nvPr>
        </p:nvSpPr>
        <p:spPr/>
        <p:txBody>
          <a:bodyPr>
            <a:normAutofit/>
          </a:bodyPr>
          <a:lstStyle/>
          <a:p>
            <a:r>
              <a:rPr lang="en-US" i="1" dirty="0" err="1" smtClean="0"/>
              <a:t>evaluation_interval</a:t>
            </a:r>
            <a:r>
              <a:rPr lang="en-US" dirty="0" smtClean="0"/>
              <a:t> determines how often the </a:t>
            </a:r>
            <a:r>
              <a:rPr lang="en-US" dirty="0" err="1" smtClean="0"/>
              <a:t>next_state</a:t>
            </a:r>
            <a:r>
              <a:rPr lang="en-US" dirty="0" smtClean="0"/>
              <a:t> blocks are evaluated </a:t>
            </a:r>
          </a:p>
          <a:p>
            <a:pPr marL="226473" indent="0">
              <a:buNone/>
            </a:pPr>
            <a:endParaRPr lang="en-US" dirty="0" smtClean="0"/>
          </a:p>
          <a:p>
            <a:r>
              <a:rPr lang="en-US" dirty="0" smtClean="0"/>
              <a:t>First </a:t>
            </a:r>
            <a:r>
              <a:rPr lang="en-US" i="1" dirty="0" err="1" smtClean="0"/>
              <a:t>next_state</a:t>
            </a:r>
            <a:r>
              <a:rPr lang="en-US" dirty="0" smtClean="0"/>
              <a:t> block determines friendly status</a:t>
            </a:r>
          </a:p>
          <a:p>
            <a:pPr lvl="1"/>
            <a:r>
              <a:rPr lang="en-US" dirty="0" smtClean="0"/>
              <a:t>If it is friendly, we go to the terminal state “IGNORE”</a:t>
            </a:r>
          </a:p>
          <a:p>
            <a:pPr lvl="1"/>
            <a:endParaRPr lang="en-US" dirty="0" smtClean="0"/>
          </a:p>
          <a:p>
            <a:r>
              <a:rPr lang="en-US" dirty="0" smtClean="0"/>
              <a:t>Second </a:t>
            </a:r>
            <a:r>
              <a:rPr lang="en-US" i="1" dirty="0" err="1" smtClean="0"/>
              <a:t>next_state</a:t>
            </a:r>
            <a:r>
              <a:rPr lang="en-US" dirty="0" smtClean="0"/>
              <a:t> block calls our </a:t>
            </a:r>
            <a:r>
              <a:rPr lang="en-US" dirty="0" err="1" smtClean="0"/>
              <a:t>CanEngage</a:t>
            </a:r>
            <a:r>
              <a:rPr lang="en-US" dirty="0" smtClean="0"/>
              <a:t>() script</a:t>
            </a:r>
          </a:p>
          <a:p>
            <a:pPr lvl="1"/>
            <a:r>
              <a:rPr lang="en-US" dirty="0" smtClean="0"/>
              <a:t>Go to ENGAGE state if we can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dirty="0" smtClean="0"/>
              <a:t>State #1 Code - DETECTED</a:t>
            </a:r>
          </a:p>
        </p:txBody>
      </p:sp>
      <p:sp>
        <p:nvSpPr>
          <p:cNvPr id="2" name="Content Placeholder 1"/>
          <p:cNvSpPr>
            <a:spLocks noGrp="1"/>
          </p:cNvSpPr>
          <p:nvPr>
            <p:ph idx="1"/>
          </p:nvPr>
        </p:nvSpPr>
        <p:spPr/>
        <p:txBody>
          <a:bodyPr/>
          <a:lstStyle/>
          <a:p>
            <a:pPr marL="226473" indent="0">
              <a:buNone/>
            </a:pPr>
            <a:endParaRPr lang="en-US" dirty="0" smtClean="0"/>
          </a:p>
          <a:p>
            <a:r>
              <a:rPr lang="en-US" i="1" dirty="0" err="1" smtClean="0"/>
              <a:t>next_state</a:t>
            </a:r>
            <a:r>
              <a:rPr lang="en-US" dirty="0" smtClean="0"/>
              <a:t> IGNORE</a:t>
            </a:r>
          </a:p>
          <a:p>
            <a:pPr lvl="1"/>
            <a:r>
              <a:rPr lang="en-US" dirty="0" smtClean="0"/>
              <a:t>Return true/false: </a:t>
            </a:r>
          </a:p>
          <a:p>
            <a:pPr lvl="2"/>
            <a:r>
              <a:rPr lang="en-US" dirty="0" smtClean="0"/>
              <a:t>track is friendly</a:t>
            </a:r>
            <a:endParaRPr lang="en-US" dirty="0" smtClean="0">
              <a:solidFill>
                <a:srgbClr val="FF0000"/>
              </a:solidFill>
            </a:endParaRPr>
          </a:p>
          <a:p>
            <a:pPr lvl="1"/>
            <a:endParaRPr lang="en-US" dirty="0" smtClean="0"/>
          </a:p>
          <a:p>
            <a:r>
              <a:rPr lang="en-US" i="1" dirty="0" err="1" smtClean="0"/>
              <a:t>next_state</a:t>
            </a:r>
            <a:r>
              <a:rPr lang="en-US" dirty="0" smtClean="0"/>
              <a:t> ENGAGE</a:t>
            </a:r>
          </a:p>
          <a:p>
            <a:pPr lvl="1"/>
            <a:r>
              <a:rPr lang="en-US" dirty="0" smtClean="0"/>
              <a:t>Return true/false: </a:t>
            </a:r>
          </a:p>
          <a:p>
            <a:pPr lvl="2"/>
            <a:r>
              <a:rPr lang="en-US" dirty="0" smtClean="0"/>
              <a:t>If we can engage</a:t>
            </a:r>
            <a:endParaRPr lang="en-US" dirty="0" smtClean="0">
              <a:solidFill>
                <a:srgbClr val="FF0000"/>
              </a:solidFill>
            </a:endParaRPr>
          </a:p>
        </p:txBody>
      </p:sp>
      <p:sp>
        <p:nvSpPr>
          <p:cNvPr id="6" name="Rectangle 5"/>
          <p:cNvSpPr/>
          <p:nvPr/>
        </p:nvSpPr>
        <p:spPr>
          <a:xfrm>
            <a:off x="2434235" y="1143000"/>
            <a:ext cx="4275529" cy="369332"/>
          </a:xfrm>
          <a:prstGeom prst="rect">
            <a:avLst/>
          </a:prstGeom>
        </p:spPr>
        <p:txBody>
          <a:bodyPr wrap="none">
            <a:spAutoFit/>
          </a:bodyPr>
          <a:lstStyle/>
          <a:p>
            <a:r>
              <a:rPr lang="en-US" dirty="0"/>
              <a:t>processors/single_large_sam_tactics.txt</a:t>
            </a:r>
          </a:p>
        </p:txBody>
      </p:sp>
      <p:pic>
        <p:nvPicPr>
          <p:cNvPr id="3" name="Picture 2"/>
          <p:cNvPicPr>
            <a:picLocks noChangeAspect="1"/>
          </p:cNvPicPr>
          <p:nvPr/>
        </p:nvPicPr>
        <p:blipFill>
          <a:blip r:embed="rId3"/>
          <a:stretch>
            <a:fillRect/>
          </a:stretch>
        </p:blipFill>
        <p:spPr>
          <a:xfrm>
            <a:off x="4295855" y="2514600"/>
            <a:ext cx="4421425" cy="2381644"/>
          </a:xfrm>
          <a:prstGeom prst="rect">
            <a:avLst/>
          </a:prstGeom>
          <a:ln>
            <a:solidFill>
              <a:schemeClr val="tx1"/>
            </a:solidFill>
          </a:ln>
        </p:spPr>
      </p:pic>
      <p:sp>
        <p:nvSpPr>
          <p:cNvPr id="5" name="Rectangle 4"/>
          <p:cNvSpPr/>
          <p:nvPr/>
        </p:nvSpPr>
        <p:spPr>
          <a:xfrm>
            <a:off x="5638800" y="3124200"/>
            <a:ext cx="307848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54040" y="4005142"/>
            <a:ext cx="211836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457199" y="1447800"/>
            <a:ext cx="8229600" cy="4525963"/>
          </a:xfrm>
        </p:spPr>
        <p:txBody>
          <a:bodyPr>
            <a:normAutofit/>
          </a:bodyPr>
          <a:lstStyle/>
          <a:p>
            <a:r>
              <a:rPr lang="en-US" dirty="0" smtClean="0"/>
              <a:t>Fire is a task processor method</a:t>
            </a:r>
          </a:p>
          <a:p>
            <a:pPr lvl="1"/>
            <a:r>
              <a:rPr lang="en-US" dirty="0" smtClean="0"/>
              <a:t>Returns true if </a:t>
            </a:r>
            <a:r>
              <a:rPr lang="en-US" dirty="0"/>
              <a:t>successful task assignment is made</a:t>
            </a:r>
          </a:p>
          <a:p>
            <a:pPr marL="609569" lvl="1" indent="0">
              <a:buNone/>
            </a:pP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pic>
        <p:nvPicPr>
          <p:cNvPr id="5" name="Picture 4"/>
          <p:cNvPicPr>
            <a:picLocks noChangeAspect="1"/>
          </p:cNvPicPr>
          <p:nvPr/>
        </p:nvPicPr>
        <p:blipFill>
          <a:blip r:embed="rId3"/>
          <a:stretch>
            <a:fillRect/>
          </a:stretch>
        </p:blipFill>
        <p:spPr>
          <a:xfrm>
            <a:off x="504583" y="3330437"/>
            <a:ext cx="8134832" cy="1581440"/>
          </a:xfrm>
          <a:prstGeom prst="rect">
            <a:avLst/>
          </a:prstGeom>
          <a:ln>
            <a:solidFill>
              <a:schemeClr val="tx1"/>
            </a:solidFill>
          </a:ln>
        </p:spPr>
      </p:pic>
      <p:sp>
        <p:nvSpPr>
          <p:cNvPr id="46081" name="Title 1"/>
          <p:cNvSpPr>
            <a:spLocks noGrp="1"/>
          </p:cNvSpPr>
          <p:nvPr>
            <p:ph type="title"/>
          </p:nvPr>
        </p:nvSpPr>
        <p:spPr/>
        <p:txBody>
          <a:bodyPr/>
          <a:lstStyle/>
          <a:p>
            <a:r>
              <a:rPr lang="en-US" smtClean="0"/>
              <a:t>State #2 Code - ENGAGE</a:t>
            </a:r>
            <a:endParaRPr lang="en-US" dirty="0" smtClean="0"/>
          </a:p>
        </p:txBody>
      </p:sp>
      <p:sp>
        <p:nvSpPr>
          <p:cNvPr id="3" name="Rectangle 2"/>
          <p:cNvSpPr/>
          <p:nvPr/>
        </p:nvSpPr>
        <p:spPr>
          <a:xfrm>
            <a:off x="1981200" y="3962400"/>
            <a:ext cx="6705598" cy="345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434234" y="2961105"/>
            <a:ext cx="4275529" cy="369332"/>
          </a:xfrm>
          <a:prstGeom prst="rect">
            <a:avLst/>
          </a:prstGeom>
        </p:spPr>
        <p:txBody>
          <a:bodyPr wrap="none">
            <a:spAutoFit/>
          </a:bodyPr>
          <a:lstStyle/>
          <a:p>
            <a:r>
              <a:rPr lang="en-US" dirty="0"/>
              <a:t>processors/single_large_sam_tactics.txt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 Machine Example – Vending Machine</a:t>
            </a:r>
            <a:endParaRPr lang="en-US" dirty="0"/>
          </a:p>
        </p:txBody>
      </p:sp>
      <p:sp>
        <p:nvSpPr>
          <p:cNvPr id="5" name="Oval 4"/>
          <p:cNvSpPr/>
          <p:nvPr/>
        </p:nvSpPr>
        <p:spPr bwMode="auto">
          <a:xfrm>
            <a:off x="990600" y="1905000"/>
            <a:ext cx="1066800" cy="10668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820738"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pitchFamily="18" charset="0"/>
              </a:rPr>
              <a:t>Idle</a:t>
            </a:r>
          </a:p>
        </p:txBody>
      </p:sp>
      <p:sp>
        <p:nvSpPr>
          <p:cNvPr id="10" name="Oval 9"/>
          <p:cNvSpPr/>
          <p:nvPr/>
        </p:nvSpPr>
        <p:spPr bwMode="auto">
          <a:xfrm>
            <a:off x="5486400" y="1828800"/>
            <a:ext cx="1295400" cy="12954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820738"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pitchFamily="18" charset="0"/>
              </a:rPr>
              <a:t>Count Coins</a:t>
            </a:r>
          </a:p>
        </p:txBody>
      </p:sp>
      <p:sp>
        <p:nvSpPr>
          <p:cNvPr id="13" name="Oval 12"/>
          <p:cNvSpPr/>
          <p:nvPr/>
        </p:nvSpPr>
        <p:spPr bwMode="auto">
          <a:xfrm>
            <a:off x="3048000" y="3124200"/>
            <a:ext cx="1600200" cy="11430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820738"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pitchFamily="18" charset="0"/>
              </a:rPr>
              <a:t>Give Change</a:t>
            </a:r>
          </a:p>
        </p:txBody>
      </p:sp>
      <p:sp>
        <p:nvSpPr>
          <p:cNvPr id="14" name="Oval 13"/>
          <p:cNvSpPr/>
          <p:nvPr/>
        </p:nvSpPr>
        <p:spPr bwMode="auto">
          <a:xfrm>
            <a:off x="5638800" y="4800600"/>
            <a:ext cx="1295400" cy="11430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820738"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pitchFamily="18" charset="0"/>
              </a:rPr>
              <a:t>Select Soda</a:t>
            </a:r>
          </a:p>
        </p:txBody>
      </p:sp>
      <p:sp>
        <p:nvSpPr>
          <p:cNvPr id="15" name="Oval 14"/>
          <p:cNvSpPr/>
          <p:nvPr/>
        </p:nvSpPr>
        <p:spPr bwMode="auto">
          <a:xfrm>
            <a:off x="1295400" y="4800600"/>
            <a:ext cx="1752600" cy="10668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820738"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pitchFamily="18" charset="0"/>
              </a:rPr>
              <a:t>Dispense</a:t>
            </a:r>
          </a:p>
        </p:txBody>
      </p:sp>
      <p:cxnSp>
        <p:nvCxnSpPr>
          <p:cNvPr id="20" name="Straight Arrow Connector 19"/>
          <p:cNvCxnSpPr>
            <a:stCxn id="5" idx="6"/>
            <a:endCxn id="10" idx="2"/>
          </p:cNvCxnSpPr>
          <p:nvPr/>
        </p:nvCxnSpPr>
        <p:spPr bwMode="auto">
          <a:xfrm>
            <a:off x="2057400" y="2438400"/>
            <a:ext cx="3429000" cy="3810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3" name="Straight Arrow Connector 22"/>
          <p:cNvCxnSpPr>
            <a:stCxn id="10" idx="3"/>
            <a:endCxn id="13" idx="7"/>
          </p:cNvCxnSpPr>
          <p:nvPr/>
        </p:nvCxnSpPr>
        <p:spPr bwMode="auto">
          <a:xfrm flipH="1">
            <a:off x="4413856" y="2934493"/>
            <a:ext cx="1262251" cy="35709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5" name="Straight Arrow Connector 24"/>
          <p:cNvCxnSpPr>
            <a:stCxn id="10" idx="3"/>
            <a:endCxn id="13" idx="6"/>
          </p:cNvCxnSpPr>
          <p:nvPr/>
        </p:nvCxnSpPr>
        <p:spPr bwMode="auto">
          <a:xfrm flipH="1">
            <a:off x="4648200" y="2934493"/>
            <a:ext cx="1027907" cy="761207"/>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7" name="Straight Arrow Connector 26"/>
          <p:cNvCxnSpPr>
            <a:stCxn id="10" idx="4"/>
            <a:endCxn id="14" idx="0"/>
          </p:cNvCxnSpPr>
          <p:nvPr/>
        </p:nvCxnSpPr>
        <p:spPr bwMode="auto">
          <a:xfrm>
            <a:off x="6134100" y="3124200"/>
            <a:ext cx="152400" cy="167640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1" name="Straight Arrow Connector 30"/>
          <p:cNvCxnSpPr>
            <a:stCxn id="14" idx="2"/>
            <a:endCxn id="15" idx="6"/>
          </p:cNvCxnSpPr>
          <p:nvPr/>
        </p:nvCxnSpPr>
        <p:spPr bwMode="auto">
          <a:xfrm flipH="1" flipV="1">
            <a:off x="3048000" y="5334000"/>
            <a:ext cx="2590800" cy="3810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3" name="Straight Arrow Connector 32"/>
          <p:cNvCxnSpPr>
            <a:stCxn id="15" idx="0"/>
            <a:endCxn id="13" idx="3"/>
          </p:cNvCxnSpPr>
          <p:nvPr/>
        </p:nvCxnSpPr>
        <p:spPr bwMode="auto">
          <a:xfrm flipV="1">
            <a:off x="2171700" y="4099812"/>
            <a:ext cx="1110644" cy="70078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5" name="Straight Arrow Connector 34"/>
          <p:cNvCxnSpPr>
            <a:stCxn id="13" idx="1"/>
            <a:endCxn id="5" idx="5"/>
          </p:cNvCxnSpPr>
          <p:nvPr/>
        </p:nvCxnSpPr>
        <p:spPr bwMode="auto">
          <a:xfrm flipH="1" flipV="1">
            <a:off x="1901171" y="2815571"/>
            <a:ext cx="1381173" cy="476017"/>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7" name="Straight Arrow Connector 36"/>
          <p:cNvCxnSpPr>
            <a:stCxn id="14" idx="1"/>
            <a:endCxn id="13" idx="5"/>
          </p:cNvCxnSpPr>
          <p:nvPr/>
        </p:nvCxnSpPr>
        <p:spPr bwMode="auto">
          <a:xfrm flipH="1" flipV="1">
            <a:off x="4413856" y="4099812"/>
            <a:ext cx="1414651" cy="86817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39" name="Arc 38"/>
          <p:cNvSpPr/>
          <p:nvPr/>
        </p:nvSpPr>
        <p:spPr bwMode="auto">
          <a:xfrm>
            <a:off x="1447800" y="1524000"/>
            <a:ext cx="762000" cy="685800"/>
          </a:xfrm>
          <a:prstGeom prst="arc">
            <a:avLst>
              <a:gd name="adj1" fmla="val 10642254"/>
              <a:gd name="adj2" fmla="val 3303243"/>
            </a:avLst>
          </a:prstGeom>
          <a:noFill/>
          <a:ln w="12700" cap="flat" cmpd="sng" algn="ctr">
            <a:solidFill>
              <a:schemeClr val="tx1"/>
            </a:solidFill>
            <a:prstDash val="solid"/>
            <a:round/>
            <a:headEnd type="none" w="sm" len="sm"/>
            <a:tailEnd type="triangl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40" name="TextBox 39"/>
          <p:cNvSpPr txBox="1"/>
          <p:nvPr/>
        </p:nvSpPr>
        <p:spPr>
          <a:xfrm>
            <a:off x="2819400" y="2133600"/>
            <a:ext cx="1676400" cy="369332"/>
          </a:xfrm>
          <a:prstGeom prst="rect">
            <a:avLst/>
          </a:prstGeom>
          <a:noFill/>
        </p:spPr>
        <p:txBody>
          <a:bodyPr wrap="square" rtlCol="0">
            <a:spAutoFit/>
          </a:bodyPr>
          <a:lstStyle/>
          <a:p>
            <a:r>
              <a:rPr lang="en-US" dirty="0" smtClean="0"/>
              <a:t>Coin inserted</a:t>
            </a:r>
            <a:endParaRPr lang="en-US" dirty="0"/>
          </a:p>
        </p:txBody>
      </p:sp>
      <p:sp>
        <p:nvSpPr>
          <p:cNvPr id="41" name="TextBox 40"/>
          <p:cNvSpPr txBox="1"/>
          <p:nvPr/>
        </p:nvSpPr>
        <p:spPr>
          <a:xfrm>
            <a:off x="7162800" y="1524000"/>
            <a:ext cx="1219200" cy="923330"/>
          </a:xfrm>
          <a:prstGeom prst="rect">
            <a:avLst/>
          </a:prstGeom>
          <a:noFill/>
        </p:spPr>
        <p:txBody>
          <a:bodyPr wrap="square" rtlCol="0">
            <a:spAutoFit/>
          </a:bodyPr>
          <a:lstStyle/>
          <a:p>
            <a:r>
              <a:rPr lang="en-US" dirty="0" smtClean="0"/>
              <a:t>Not enough coins</a:t>
            </a:r>
            <a:endParaRPr lang="en-US" dirty="0"/>
          </a:p>
        </p:txBody>
      </p:sp>
      <p:sp>
        <p:nvSpPr>
          <p:cNvPr id="42" name="TextBox 41"/>
          <p:cNvSpPr txBox="1"/>
          <p:nvPr/>
        </p:nvSpPr>
        <p:spPr>
          <a:xfrm>
            <a:off x="7315200" y="4572000"/>
            <a:ext cx="1295400" cy="646331"/>
          </a:xfrm>
          <a:prstGeom prst="rect">
            <a:avLst/>
          </a:prstGeom>
          <a:noFill/>
        </p:spPr>
        <p:txBody>
          <a:bodyPr wrap="square" rtlCol="0">
            <a:spAutoFit/>
          </a:bodyPr>
          <a:lstStyle/>
          <a:p>
            <a:r>
              <a:rPr lang="en-US" dirty="0" smtClean="0"/>
              <a:t>No selection</a:t>
            </a:r>
            <a:endParaRPr lang="en-US" dirty="0"/>
          </a:p>
        </p:txBody>
      </p:sp>
      <p:sp>
        <p:nvSpPr>
          <p:cNvPr id="44" name="TextBox 43"/>
          <p:cNvSpPr txBox="1"/>
          <p:nvPr/>
        </p:nvSpPr>
        <p:spPr>
          <a:xfrm>
            <a:off x="4038600" y="2743200"/>
            <a:ext cx="1447800" cy="369332"/>
          </a:xfrm>
          <a:prstGeom prst="rect">
            <a:avLst/>
          </a:prstGeom>
          <a:noFill/>
        </p:spPr>
        <p:txBody>
          <a:bodyPr wrap="square" rtlCol="0">
            <a:spAutoFit/>
          </a:bodyPr>
          <a:lstStyle/>
          <a:p>
            <a:r>
              <a:rPr lang="en-US" dirty="0" smtClean="0"/>
              <a:t>Reject coins</a:t>
            </a:r>
            <a:endParaRPr lang="en-US" dirty="0"/>
          </a:p>
        </p:txBody>
      </p:sp>
      <p:sp>
        <p:nvSpPr>
          <p:cNvPr id="45" name="TextBox 44"/>
          <p:cNvSpPr txBox="1"/>
          <p:nvPr/>
        </p:nvSpPr>
        <p:spPr>
          <a:xfrm>
            <a:off x="4724400" y="4724400"/>
            <a:ext cx="914400" cy="369332"/>
          </a:xfrm>
          <a:prstGeom prst="rect">
            <a:avLst/>
          </a:prstGeom>
          <a:noFill/>
        </p:spPr>
        <p:txBody>
          <a:bodyPr wrap="square" rtlCol="0">
            <a:spAutoFit/>
          </a:bodyPr>
          <a:lstStyle/>
          <a:p>
            <a:r>
              <a:rPr lang="en-US" dirty="0" smtClean="0"/>
              <a:t>Cancel</a:t>
            </a:r>
            <a:endParaRPr lang="en-US" dirty="0"/>
          </a:p>
        </p:txBody>
      </p:sp>
      <p:sp>
        <p:nvSpPr>
          <p:cNvPr id="46" name="TextBox 45"/>
          <p:cNvSpPr txBox="1"/>
          <p:nvPr/>
        </p:nvSpPr>
        <p:spPr>
          <a:xfrm>
            <a:off x="6248400" y="3810000"/>
            <a:ext cx="1676400" cy="369332"/>
          </a:xfrm>
          <a:prstGeom prst="rect">
            <a:avLst/>
          </a:prstGeom>
          <a:noFill/>
        </p:spPr>
        <p:txBody>
          <a:bodyPr wrap="square" rtlCol="0">
            <a:spAutoFit/>
          </a:bodyPr>
          <a:lstStyle/>
          <a:p>
            <a:r>
              <a:rPr lang="en-US" dirty="0" smtClean="0"/>
              <a:t>Enough coins</a:t>
            </a:r>
            <a:endParaRPr lang="en-US" dirty="0"/>
          </a:p>
        </p:txBody>
      </p:sp>
      <p:sp>
        <p:nvSpPr>
          <p:cNvPr id="47" name="TextBox 46"/>
          <p:cNvSpPr txBox="1"/>
          <p:nvPr/>
        </p:nvSpPr>
        <p:spPr>
          <a:xfrm>
            <a:off x="3429000" y="5410200"/>
            <a:ext cx="1676400" cy="369332"/>
          </a:xfrm>
          <a:prstGeom prst="rect">
            <a:avLst/>
          </a:prstGeom>
          <a:noFill/>
        </p:spPr>
        <p:txBody>
          <a:bodyPr wrap="square" rtlCol="0">
            <a:spAutoFit/>
          </a:bodyPr>
          <a:lstStyle/>
          <a:p>
            <a:r>
              <a:rPr lang="en-US" dirty="0" smtClean="0"/>
              <a:t>Selected </a:t>
            </a:r>
            <a:endParaRPr lang="en-US" dirty="0"/>
          </a:p>
        </p:txBody>
      </p:sp>
      <p:sp>
        <p:nvSpPr>
          <p:cNvPr id="48" name="TextBox 47"/>
          <p:cNvSpPr txBox="1"/>
          <p:nvPr/>
        </p:nvSpPr>
        <p:spPr>
          <a:xfrm>
            <a:off x="2209800" y="1447800"/>
            <a:ext cx="990600" cy="369332"/>
          </a:xfrm>
          <a:prstGeom prst="rect">
            <a:avLst/>
          </a:prstGeom>
          <a:noFill/>
        </p:spPr>
        <p:txBody>
          <a:bodyPr wrap="square" rtlCol="0">
            <a:spAutoFit/>
          </a:bodyPr>
          <a:lstStyle/>
          <a:p>
            <a:r>
              <a:rPr lang="en-US" dirty="0" smtClean="0"/>
              <a:t>Default </a:t>
            </a:r>
            <a:endParaRPr lang="en-US" dirty="0"/>
          </a:p>
        </p:txBody>
      </p:sp>
      <p:sp>
        <p:nvSpPr>
          <p:cNvPr id="49" name="TextBox 48"/>
          <p:cNvSpPr txBox="1"/>
          <p:nvPr/>
        </p:nvSpPr>
        <p:spPr>
          <a:xfrm>
            <a:off x="1828800" y="3048000"/>
            <a:ext cx="990600" cy="369332"/>
          </a:xfrm>
          <a:prstGeom prst="rect">
            <a:avLst/>
          </a:prstGeom>
          <a:noFill/>
        </p:spPr>
        <p:txBody>
          <a:bodyPr wrap="square" rtlCol="0">
            <a:spAutoFit/>
          </a:bodyPr>
          <a:lstStyle/>
          <a:p>
            <a:r>
              <a:rPr lang="en-US" dirty="0" smtClean="0"/>
              <a:t>Default </a:t>
            </a:r>
            <a:endParaRPr lang="en-US" dirty="0"/>
          </a:p>
        </p:txBody>
      </p:sp>
      <p:sp>
        <p:nvSpPr>
          <p:cNvPr id="50" name="TextBox 49"/>
          <p:cNvSpPr txBox="1"/>
          <p:nvPr/>
        </p:nvSpPr>
        <p:spPr>
          <a:xfrm>
            <a:off x="5029200" y="3276600"/>
            <a:ext cx="914400" cy="369332"/>
          </a:xfrm>
          <a:prstGeom prst="rect">
            <a:avLst/>
          </a:prstGeom>
          <a:noFill/>
        </p:spPr>
        <p:txBody>
          <a:bodyPr wrap="square" rtlCol="0">
            <a:spAutoFit/>
          </a:bodyPr>
          <a:lstStyle/>
          <a:p>
            <a:r>
              <a:rPr lang="en-US" dirty="0" smtClean="0"/>
              <a:t>Cancel</a:t>
            </a:r>
            <a:endParaRPr lang="en-US" dirty="0"/>
          </a:p>
        </p:txBody>
      </p:sp>
      <p:sp>
        <p:nvSpPr>
          <p:cNvPr id="51" name="TextBox 50"/>
          <p:cNvSpPr txBox="1"/>
          <p:nvPr/>
        </p:nvSpPr>
        <p:spPr>
          <a:xfrm>
            <a:off x="2438400" y="4495800"/>
            <a:ext cx="990600" cy="369332"/>
          </a:xfrm>
          <a:prstGeom prst="rect">
            <a:avLst/>
          </a:prstGeom>
          <a:noFill/>
        </p:spPr>
        <p:txBody>
          <a:bodyPr wrap="square" rtlCol="0">
            <a:spAutoFit/>
          </a:bodyPr>
          <a:lstStyle/>
          <a:p>
            <a:r>
              <a:rPr lang="en-US" dirty="0" smtClean="0"/>
              <a:t>Default </a:t>
            </a:r>
            <a:endParaRPr lang="en-US" dirty="0"/>
          </a:p>
        </p:txBody>
      </p:sp>
      <p:sp>
        <p:nvSpPr>
          <p:cNvPr id="52" name="Arc 51"/>
          <p:cNvSpPr/>
          <p:nvPr/>
        </p:nvSpPr>
        <p:spPr bwMode="auto">
          <a:xfrm>
            <a:off x="6400800" y="1600200"/>
            <a:ext cx="762000" cy="685800"/>
          </a:xfrm>
          <a:prstGeom prst="arc">
            <a:avLst>
              <a:gd name="adj1" fmla="val 11784671"/>
              <a:gd name="adj2" fmla="val 5229862"/>
            </a:avLst>
          </a:prstGeom>
          <a:noFill/>
          <a:ln w="12700" cap="flat" cmpd="sng" algn="ctr">
            <a:solidFill>
              <a:schemeClr val="tx1"/>
            </a:solidFill>
            <a:prstDash val="solid"/>
            <a:round/>
            <a:headEnd type="none" w="sm" len="sm"/>
            <a:tailEnd type="triangl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53" name="Arc 52"/>
          <p:cNvSpPr/>
          <p:nvPr/>
        </p:nvSpPr>
        <p:spPr bwMode="auto">
          <a:xfrm rot="1102747">
            <a:off x="6489483" y="4598439"/>
            <a:ext cx="762000" cy="685800"/>
          </a:xfrm>
          <a:prstGeom prst="arc">
            <a:avLst>
              <a:gd name="adj1" fmla="val 10642254"/>
              <a:gd name="adj2" fmla="val 3303243"/>
            </a:avLst>
          </a:prstGeom>
          <a:noFill/>
          <a:ln w="12700" cap="flat" cmpd="sng" algn="ctr">
            <a:solidFill>
              <a:schemeClr val="tx1"/>
            </a:solidFill>
            <a:prstDash val="solid"/>
            <a:round/>
            <a:headEnd type="none" w="sm" len="sm"/>
            <a:tailEnd type="triangl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a:xfrm>
            <a:off x="457200" y="1295400"/>
            <a:ext cx="8229600" cy="4525963"/>
          </a:xfrm>
        </p:spPr>
        <p:txBody>
          <a:bodyPr>
            <a:normAutofit/>
          </a:bodyPr>
          <a:lstStyle/>
          <a:p>
            <a:r>
              <a:rPr lang="en-US" i="1" dirty="0" err="1" smtClean="0"/>
              <a:t>next_state</a:t>
            </a:r>
            <a:r>
              <a:rPr lang="en-US" dirty="0" smtClean="0"/>
              <a:t> block is identical to the one we wrote in our DETECTED state</a:t>
            </a:r>
          </a:p>
          <a:p>
            <a:endParaRPr lang="en-US" dirty="0" smtClean="0"/>
          </a:p>
          <a:p>
            <a:endParaRPr lang="en-US" dirty="0"/>
          </a:p>
          <a:p>
            <a:endParaRPr lang="en-US" dirty="0" smtClean="0"/>
          </a:p>
          <a:p>
            <a:endParaRPr lang="en-US" dirty="0"/>
          </a:p>
          <a:p>
            <a:endParaRPr lang="en-US" dirty="0" smtClean="0"/>
          </a:p>
        </p:txBody>
      </p:sp>
      <p:pic>
        <p:nvPicPr>
          <p:cNvPr id="4" name="Picture 3"/>
          <p:cNvPicPr>
            <a:picLocks noChangeAspect="1"/>
          </p:cNvPicPr>
          <p:nvPr/>
        </p:nvPicPr>
        <p:blipFill>
          <a:blip r:embed="rId3"/>
          <a:stretch>
            <a:fillRect/>
          </a:stretch>
        </p:blipFill>
        <p:spPr>
          <a:xfrm>
            <a:off x="2095500" y="2438400"/>
            <a:ext cx="4953000" cy="3650425"/>
          </a:xfrm>
          <a:prstGeom prst="rect">
            <a:avLst/>
          </a:prstGeom>
          <a:ln>
            <a:solidFill>
              <a:schemeClr val="tx1"/>
            </a:solidFill>
          </a:ln>
        </p:spPr>
      </p:pic>
      <p:sp>
        <p:nvSpPr>
          <p:cNvPr id="37889" name="Title 1"/>
          <p:cNvSpPr>
            <a:spLocks noGrp="1"/>
          </p:cNvSpPr>
          <p:nvPr>
            <p:ph type="title"/>
          </p:nvPr>
        </p:nvSpPr>
        <p:spPr/>
        <p:txBody>
          <a:bodyPr/>
          <a:lstStyle/>
          <a:p>
            <a:r>
              <a:rPr lang="en-US" smtClean="0"/>
              <a:t>State #3 Code - WAIT</a:t>
            </a:r>
            <a:endParaRPr lang="en-US" dirty="0" smtClean="0"/>
          </a:p>
        </p:txBody>
      </p:sp>
      <p:sp>
        <p:nvSpPr>
          <p:cNvPr id="3" name="Rectangle 2"/>
          <p:cNvSpPr/>
          <p:nvPr/>
        </p:nvSpPr>
        <p:spPr>
          <a:xfrm>
            <a:off x="4114800" y="3276600"/>
            <a:ext cx="29337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cstate="print"/>
          <a:srcRect/>
          <a:stretch>
            <a:fillRect/>
          </a:stretch>
        </p:blipFill>
        <p:spPr bwMode="auto">
          <a:xfrm>
            <a:off x="671513" y="3323203"/>
            <a:ext cx="7800975" cy="3038475"/>
          </a:xfrm>
          <a:prstGeom prst="rect">
            <a:avLst/>
          </a:prstGeom>
          <a:noFill/>
          <a:ln w="9525">
            <a:solidFill>
              <a:schemeClr val="tx1"/>
            </a:solidFill>
            <a:miter lim="800000"/>
            <a:headEnd/>
            <a:tailEnd/>
          </a:ln>
        </p:spPr>
      </p:pic>
      <p:sp>
        <p:nvSpPr>
          <p:cNvPr id="52225" name="Title 1"/>
          <p:cNvSpPr>
            <a:spLocks noGrp="1"/>
          </p:cNvSpPr>
          <p:nvPr>
            <p:ph type="title"/>
          </p:nvPr>
        </p:nvSpPr>
        <p:spPr/>
        <p:txBody>
          <a:bodyPr/>
          <a:lstStyle/>
          <a:p>
            <a:r>
              <a:rPr lang="en-US" smtClean="0"/>
              <a:t>Update SAM Platform Definition</a:t>
            </a:r>
            <a:endParaRPr lang="en-US" dirty="0" smtClean="0"/>
          </a:p>
        </p:txBody>
      </p:sp>
      <p:sp>
        <p:nvSpPr>
          <p:cNvPr id="52226" name="Content Placeholder 2"/>
          <p:cNvSpPr>
            <a:spLocks noGrp="1"/>
          </p:cNvSpPr>
          <p:nvPr>
            <p:ph idx="1"/>
          </p:nvPr>
        </p:nvSpPr>
        <p:spPr/>
        <p:txBody>
          <a:bodyPr/>
          <a:lstStyle/>
          <a:p>
            <a:r>
              <a:rPr lang="en-US" dirty="0" smtClean="0"/>
              <a:t>Task manager is now SINGLE_LARGE_SAM_TACTICS type</a:t>
            </a:r>
          </a:p>
          <a:p>
            <a:r>
              <a:rPr lang="en-US" dirty="0" smtClean="0"/>
              <a:t>Run!!!</a:t>
            </a:r>
          </a:p>
        </p:txBody>
      </p:sp>
      <p:sp>
        <p:nvSpPr>
          <p:cNvPr id="13" name="Rectangle 9"/>
          <p:cNvSpPr>
            <a:spLocks noChangeArrowheads="1"/>
          </p:cNvSpPr>
          <p:nvPr/>
        </p:nvSpPr>
        <p:spPr bwMode="auto">
          <a:xfrm>
            <a:off x="3429000" y="5218679"/>
            <a:ext cx="4991100" cy="380999"/>
          </a:xfrm>
          <a:prstGeom prst="rect">
            <a:avLst/>
          </a:prstGeom>
          <a:noFill/>
          <a:ln w="25400" algn="ctr">
            <a:solidFill>
              <a:srgbClr val="FF0000"/>
            </a:solidFill>
            <a:miter lim="800000"/>
            <a:headEnd/>
            <a:tailEnd/>
          </a:ln>
        </p:spPr>
        <p:txBody>
          <a:bodyPr wrap="none" anchor="ctr"/>
          <a:lstStyle/>
          <a:p>
            <a:endParaRPr lang="en-US"/>
          </a:p>
        </p:txBody>
      </p:sp>
      <p:sp>
        <p:nvSpPr>
          <p:cNvPr id="6" name="Rectangle 5"/>
          <p:cNvSpPr/>
          <p:nvPr/>
        </p:nvSpPr>
        <p:spPr>
          <a:xfrm>
            <a:off x="2915136" y="2909936"/>
            <a:ext cx="3313728" cy="369332"/>
          </a:xfrm>
          <a:prstGeom prst="rect">
            <a:avLst/>
          </a:prstGeom>
        </p:spPr>
        <p:txBody>
          <a:bodyPr wrap="none">
            <a:spAutoFit/>
          </a:bodyPr>
          <a:lstStyle/>
          <a:p>
            <a:r>
              <a:rPr lang="en-US" dirty="0"/>
              <a:t>platforms/single_large_sam.txt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r>
              <a:rPr lang="en-US" smtClean="0"/>
              <a:t>Program Execution</a:t>
            </a:r>
            <a:endParaRPr lang="en-US" dirty="0" smtClean="0"/>
          </a:p>
        </p:txBody>
      </p:sp>
      <p:pic>
        <p:nvPicPr>
          <p:cNvPr id="4" name="Content Placeholder 3"/>
          <p:cNvPicPr>
            <a:picLocks noGrp="1" noChangeAspect="1"/>
          </p:cNvPicPr>
          <p:nvPr>
            <p:ph idx="1"/>
          </p:nvPr>
        </p:nvPicPr>
        <p:blipFill>
          <a:blip r:embed="rId3"/>
          <a:stretch>
            <a:fillRect/>
          </a:stretch>
        </p:blipFill>
        <p:spPr>
          <a:xfrm>
            <a:off x="1173091" y="1600200"/>
            <a:ext cx="6797818" cy="4525963"/>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r>
              <a:rPr lang="en-US" smtClean="0"/>
              <a:t>Learning Objectives</a:t>
            </a:r>
          </a:p>
        </p:txBody>
      </p:sp>
      <p:sp>
        <p:nvSpPr>
          <p:cNvPr id="93186" name="Content Placeholder 2"/>
          <p:cNvSpPr>
            <a:spLocks noGrp="1"/>
          </p:cNvSpPr>
          <p:nvPr>
            <p:ph idx="1"/>
          </p:nvPr>
        </p:nvSpPr>
        <p:spPr/>
        <p:txBody>
          <a:bodyPr>
            <a:normAutofit fontScale="92500" lnSpcReduction="10000"/>
          </a:bodyPr>
          <a:lstStyle/>
          <a:p>
            <a:r>
              <a:rPr lang="en-US" dirty="0" smtClean="0"/>
              <a:t>You will gain hands-on knowledge about:</a:t>
            </a:r>
          </a:p>
          <a:p>
            <a:pPr lvl="1"/>
            <a:r>
              <a:rPr lang="en-US" dirty="0" smtClean="0"/>
              <a:t>Building a state machine</a:t>
            </a:r>
          </a:p>
          <a:p>
            <a:pPr lvl="1"/>
            <a:r>
              <a:rPr lang="en-US" dirty="0" smtClean="0"/>
              <a:t>Attaching a state machine to a platform</a:t>
            </a:r>
          </a:p>
          <a:p>
            <a:endParaRPr lang="en-US" dirty="0" smtClean="0"/>
          </a:p>
          <a:p>
            <a:r>
              <a:rPr lang="en-US" dirty="0" smtClean="0"/>
              <a:t>Reminder: </a:t>
            </a:r>
            <a:r>
              <a:rPr lang="en-US" dirty="0"/>
              <a:t>For task processors… </a:t>
            </a:r>
            <a:endParaRPr lang="en-US" dirty="0" smtClean="0"/>
          </a:p>
          <a:p>
            <a:pPr lvl="1"/>
            <a:r>
              <a:rPr lang="en-US" dirty="0" smtClean="0"/>
              <a:t>The state machine works on tracks.</a:t>
            </a:r>
          </a:p>
          <a:p>
            <a:pPr lvl="1"/>
            <a:r>
              <a:rPr lang="en-US" dirty="0" smtClean="0"/>
              <a:t>Each track “kicks off” the state machine.</a:t>
            </a:r>
          </a:p>
          <a:p>
            <a:pPr lvl="2"/>
            <a:r>
              <a:rPr lang="en-US" dirty="0" smtClean="0"/>
              <a:t>The track starts on the first state listed in the file!</a:t>
            </a:r>
          </a:p>
          <a:p>
            <a:pPr lvl="1"/>
            <a:r>
              <a:rPr lang="en-US" dirty="0" smtClean="0"/>
              <a:t>Each track is processed independently.</a:t>
            </a:r>
          </a:p>
          <a:p>
            <a:pPr lvl="1"/>
            <a:r>
              <a:rPr lang="en-US" dirty="0" smtClean="0"/>
              <a:t>Timing is based on track arrival time and evaluation intervals.</a:t>
            </a:r>
          </a:p>
          <a:p>
            <a:pPr lvl="1"/>
            <a:r>
              <a:rPr lang="en-US" dirty="0" smtClean="0"/>
              <a:t>When a track is </a:t>
            </a:r>
            <a:r>
              <a:rPr lang="en-US" dirty="0"/>
              <a:t>purged, </a:t>
            </a:r>
            <a:r>
              <a:rPr lang="en-US" dirty="0" smtClean="0"/>
              <a:t>processing simply stops.</a:t>
            </a:r>
          </a:p>
        </p:txBody>
      </p:sp>
      <p:pic>
        <p:nvPicPr>
          <p:cNvPr id="93187" name="Picture 4" descr="MCj02991330000[1]"/>
          <p:cNvPicPr>
            <a:picLocks noChangeAspect="1" noChangeArrowheads="1"/>
          </p:cNvPicPr>
          <p:nvPr/>
        </p:nvPicPr>
        <p:blipFill>
          <a:blip r:embed="rId3" cstate="print"/>
          <a:srcRect/>
          <a:stretch>
            <a:fillRect/>
          </a:stretch>
        </p:blipFill>
        <p:spPr bwMode="auto">
          <a:xfrm>
            <a:off x="7467600" y="1981200"/>
            <a:ext cx="1285875" cy="1809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200400"/>
            <a:ext cx="6629400" cy="1143000"/>
          </a:xfrm>
        </p:spPr>
        <p:txBody>
          <a:bodyPr/>
          <a:lstStyle/>
          <a:p>
            <a:r>
              <a:rPr lang="en-US" dirty="0" smtClean="0"/>
              <a:t>Backup Slides</a:t>
            </a:r>
            <a:endParaRPr lang="en-US" dirty="0"/>
          </a:p>
        </p:txBody>
      </p:sp>
    </p:spTree>
    <p:extLst>
      <p:ext uri="{BB962C8B-B14F-4D97-AF65-F5344CB8AC3E}">
        <p14:creationId xmlns:p14="http://schemas.microsoft.com/office/powerpoint/2010/main" val="8685403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State Machine Example – Landline Telephone</a:t>
            </a:r>
            <a:endParaRPr lang="en-US" dirty="0"/>
          </a:p>
        </p:txBody>
      </p:sp>
      <p:sp>
        <p:nvSpPr>
          <p:cNvPr id="91" name="TextBox 90"/>
          <p:cNvSpPr txBox="1"/>
          <p:nvPr/>
        </p:nvSpPr>
        <p:spPr>
          <a:xfrm rot="16788788">
            <a:off x="1881177" y="4284805"/>
            <a:ext cx="1516421" cy="446617"/>
          </a:xfrm>
          <a:prstGeom prst="rect">
            <a:avLst/>
          </a:prstGeom>
          <a:noFill/>
        </p:spPr>
        <p:txBody>
          <a:bodyPr wrap="square" rtlCol="0">
            <a:prstTxWarp prst="textArchUp">
              <a:avLst>
                <a:gd name="adj" fmla="val 11556620"/>
              </a:avLst>
            </a:prstTxWarp>
            <a:spAutoFit/>
          </a:bodyPr>
          <a:lstStyle/>
          <a:p>
            <a:pPr algn="ctr" fontAlgn="auto">
              <a:spcBef>
                <a:spcPts val="0"/>
              </a:spcBef>
              <a:spcAft>
                <a:spcPts val="0"/>
              </a:spcAft>
            </a:pPr>
            <a:r>
              <a:rPr lang="en-US" sz="1200" dirty="0" smtClean="0">
                <a:solidFill>
                  <a:prstClr val="black"/>
                </a:solidFill>
                <a:latin typeface="Calibri"/>
              </a:rPr>
              <a:t>Incoming Call</a:t>
            </a:r>
          </a:p>
        </p:txBody>
      </p:sp>
      <p:sp>
        <p:nvSpPr>
          <p:cNvPr id="92" name="TextBox 91"/>
          <p:cNvSpPr txBox="1"/>
          <p:nvPr/>
        </p:nvSpPr>
        <p:spPr>
          <a:xfrm rot="16751706">
            <a:off x="2060911" y="4266011"/>
            <a:ext cx="999783" cy="394917"/>
          </a:xfrm>
          <a:prstGeom prst="rect">
            <a:avLst/>
          </a:prstGeom>
          <a:noFill/>
        </p:spPr>
        <p:txBody>
          <a:bodyPr wrap="square" rtlCol="0" anchor="t">
            <a:prstTxWarp prst="textArchDown">
              <a:avLst/>
            </a:prstTxWarp>
            <a:spAutoFit/>
          </a:bodyPr>
          <a:lstStyle/>
          <a:p>
            <a:pPr algn="ctr" fontAlgn="auto">
              <a:spcBef>
                <a:spcPts val="0"/>
              </a:spcBef>
              <a:spcAft>
                <a:spcPts val="0"/>
              </a:spcAft>
            </a:pPr>
            <a:r>
              <a:rPr lang="en-US" sz="1200" dirty="0" smtClean="0">
                <a:solidFill>
                  <a:prstClr val="black"/>
                </a:solidFill>
                <a:latin typeface="Calibri"/>
              </a:rPr>
              <a:t>Timeout</a:t>
            </a:r>
          </a:p>
        </p:txBody>
      </p:sp>
      <p:sp>
        <p:nvSpPr>
          <p:cNvPr id="93" name="TextBox 92"/>
          <p:cNvSpPr txBox="1"/>
          <p:nvPr/>
        </p:nvSpPr>
        <p:spPr>
          <a:xfrm rot="18966732">
            <a:off x="2727165" y="2175389"/>
            <a:ext cx="1879361" cy="800100"/>
          </a:xfrm>
          <a:prstGeom prst="rect">
            <a:avLst/>
          </a:prstGeom>
          <a:noFill/>
        </p:spPr>
        <p:txBody>
          <a:bodyPr wrap="square" rtlCol="0">
            <a:prstTxWarp prst="textArchUp">
              <a:avLst>
                <a:gd name="adj" fmla="val 11556620"/>
              </a:avLst>
            </a:prstTxWarp>
            <a:spAutoFit/>
          </a:bodyPr>
          <a:lstStyle/>
          <a:p>
            <a:pPr algn="ctr" fontAlgn="auto">
              <a:spcBef>
                <a:spcPts val="0"/>
              </a:spcBef>
              <a:spcAft>
                <a:spcPts val="0"/>
              </a:spcAft>
            </a:pPr>
            <a:r>
              <a:rPr lang="en-US" dirty="0" smtClean="0">
                <a:solidFill>
                  <a:prstClr val="black"/>
                </a:solidFill>
                <a:latin typeface="Calibri"/>
              </a:rPr>
              <a:t>Pick-up</a:t>
            </a:r>
          </a:p>
        </p:txBody>
      </p:sp>
      <p:sp>
        <p:nvSpPr>
          <p:cNvPr id="94" name="TextBox 93"/>
          <p:cNvSpPr txBox="1"/>
          <p:nvPr/>
        </p:nvSpPr>
        <p:spPr>
          <a:xfrm rot="20838969">
            <a:off x="3038515" y="2641844"/>
            <a:ext cx="1730792" cy="992514"/>
          </a:xfrm>
          <a:prstGeom prst="rect">
            <a:avLst/>
          </a:prstGeom>
          <a:noFill/>
        </p:spPr>
        <p:txBody>
          <a:bodyPr wrap="square" rtlCol="0">
            <a:prstTxWarp prst="textArchUp">
              <a:avLst>
                <a:gd name="adj" fmla="val 11556620"/>
              </a:avLst>
            </a:prstTxWarp>
            <a:spAutoFit/>
          </a:bodyPr>
          <a:lstStyle/>
          <a:p>
            <a:pPr algn="ctr" fontAlgn="auto">
              <a:spcBef>
                <a:spcPts val="0"/>
              </a:spcBef>
              <a:spcAft>
                <a:spcPts val="0"/>
              </a:spcAft>
            </a:pPr>
            <a:r>
              <a:rPr lang="en-US" sz="1200" dirty="0" smtClean="0">
                <a:solidFill>
                  <a:prstClr val="black"/>
                </a:solidFill>
                <a:latin typeface="Calibri"/>
              </a:rPr>
              <a:t>Hang-up</a:t>
            </a:r>
          </a:p>
        </p:txBody>
      </p:sp>
      <p:sp>
        <p:nvSpPr>
          <p:cNvPr id="95" name="TextBox 94"/>
          <p:cNvSpPr txBox="1"/>
          <p:nvPr/>
        </p:nvSpPr>
        <p:spPr>
          <a:xfrm rot="2627947">
            <a:off x="4587441" y="2223777"/>
            <a:ext cx="1879361" cy="800100"/>
          </a:xfrm>
          <a:prstGeom prst="rect">
            <a:avLst/>
          </a:prstGeom>
          <a:noFill/>
        </p:spPr>
        <p:txBody>
          <a:bodyPr wrap="square" rtlCol="0">
            <a:prstTxWarp prst="textArchUp">
              <a:avLst>
                <a:gd name="adj" fmla="val 11556620"/>
              </a:avLst>
            </a:prstTxWarp>
            <a:spAutoFit/>
          </a:bodyPr>
          <a:lstStyle/>
          <a:p>
            <a:pPr algn="ctr" fontAlgn="auto">
              <a:spcBef>
                <a:spcPts val="0"/>
              </a:spcBef>
              <a:spcAft>
                <a:spcPts val="0"/>
              </a:spcAft>
            </a:pPr>
            <a:r>
              <a:rPr lang="en-US" dirty="0" smtClean="0">
                <a:solidFill>
                  <a:prstClr val="black"/>
                </a:solidFill>
                <a:latin typeface="Calibri"/>
              </a:rPr>
              <a:t>Number Accepted</a:t>
            </a:r>
          </a:p>
        </p:txBody>
      </p:sp>
      <p:sp>
        <p:nvSpPr>
          <p:cNvPr id="96" name="TextBox 95"/>
          <p:cNvSpPr txBox="1"/>
          <p:nvPr/>
        </p:nvSpPr>
        <p:spPr>
          <a:xfrm rot="13725585">
            <a:off x="2635846" y="4187156"/>
            <a:ext cx="1879361" cy="800100"/>
          </a:xfrm>
          <a:prstGeom prst="rect">
            <a:avLst/>
          </a:prstGeom>
          <a:noFill/>
        </p:spPr>
        <p:txBody>
          <a:bodyPr wrap="square" rtlCol="0">
            <a:prstTxWarp prst="textArchUp">
              <a:avLst>
                <a:gd name="adj" fmla="val 11556620"/>
              </a:avLst>
            </a:prstTxWarp>
            <a:spAutoFit/>
          </a:bodyPr>
          <a:lstStyle/>
          <a:p>
            <a:pPr algn="ctr" fontAlgn="auto">
              <a:spcBef>
                <a:spcPts val="0"/>
              </a:spcBef>
              <a:spcAft>
                <a:spcPts val="0"/>
              </a:spcAft>
            </a:pPr>
            <a:r>
              <a:rPr lang="en-US" dirty="0" smtClean="0">
                <a:solidFill>
                  <a:prstClr val="black"/>
                </a:solidFill>
                <a:latin typeface="Calibri"/>
              </a:rPr>
              <a:t>Hang-up</a:t>
            </a:r>
          </a:p>
        </p:txBody>
      </p:sp>
      <p:sp>
        <p:nvSpPr>
          <p:cNvPr id="97" name="TextBox 96"/>
          <p:cNvSpPr txBox="1"/>
          <p:nvPr/>
        </p:nvSpPr>
        <p:spPr>
          <a:xfrm>
            <a:off x="2950669" y="2564006"/>
            <a:ext cx="1730792" cy="992514"/>
          </a:xfrm>
          <a:prstGeom prst="rect">
            <a:avLst/>
          </a:prstGeom>
          <a:noFill/>
        </p:spPr>
        <p:txBody>
          <a:bodyPr wrap="square" rtlCol="0" anchor="t">
            <a:prstTxWarp prst="textArchDown">
              <a:avLst/>
            </a:prstTxWarp>
            <a:spAutoFit/>
          </a:bodyPr>
          <a:lstStyle/>
          <a:p>
            <a:pPr algn="ctr" fontAlgn="auto">
              <a:spcBef>
                <a:spcPts val="0"/>
              </a:spcBef>
              <a:spcAft>
                <a:spcPts val="0"/>
              </a:spcAft>
            </a:pPr>
            <a:r>
              <a:rPr lang="en-US" sz="1200" dirty="0" smtClean="0">
                <a:solidFill>
                  <a:prstClr val="black"/>
                </a:solidFill>
                <a:latin typeface="Calibri"/>
              </a:rPr>
              <a:t>Hang-up</a:t>
            </a:r>
          </a:p>
        </p:txBody>
      </p:sp>
      <p:sp>
        <p:nvSpPr>
          <p:cNvPr id="98" name="TextBox 97"/>
          <p:cNvSpPr txBox="1"/>
          <p:nvPr/>
        </p:nvSpPr>
        <p:spPr>
          <a:xfrm rot="16200000">
            <a:off x="4099346" y="2331437"/>
            <a:ext cx="1730792" cy="992514"/>
          </a:xfrm>
          <a:prstGeom prst="rect">
            <a:avLst/>
          </a:prstGeom>
          <a:noFill/>
        </p:spPr>
        <p:txBody>
          <a:bodyPr wrap="square" rtlCol="0">
            <a:prstTxWarp prst="textArchUp">
              <a:avLst>
                <a:gd name="adj" fmla="val 11556620"/>
              </a:avLst>
            </a:prstTxWarp>
            <a:spAutoFit/>
          </a:bodyPr>
          <a:lstStyle/>
          <a:p>
            <a:pPr algn="ctr" fontAlgn="auto">
              <a:spcBef>
                <a:spcPts val="0"/>
              </a:spcBef>
              <a:spcAft>
                <a:spcPts val="0"/>
              </a:spcAft>
            </a:pPr>
            <a:r>
              <a:rPr lang="en-US" sz="1200" dirty="0" smtClean="0">
                <a:solidFill>
                  <a:prstClr val="black"/>
                </a:solidFill>
                <a:latin typeface="Calibri"/>
              </a:rPr>
              <a:t>Number</a:t>
            </a:r>
          </a:p>
          <a:p>
            <a:pPr algn="ctr" fontAlgn="auto">
              <a:spcBef>
                <a:spcPts val="0"/>
              </a:spcBef>
              <a:spcAft>
                <a:spcPts val="0"/>
              </a:spcAft>
            </a:pPr>
            <a:r>
              <a:rPr lang="en-US" sz="1200" dirty="0" smtClean="0">
                <a:solidFill>
                  <a:prstClr val="black"/>
                </a:solidFill>
                <a:latin typeface="Calibri"/>
              </a:rPr>
              <a:t>Rejected</a:t>
            </a:r>
          </a:p>
        </p:txBody>
      </p:sp>
      <p:sp>
        <p:nvSpPr>
          <p:cNvPr id="99" name="TextBox 98"/>
          <p:cNvSpPr txBox="1"/>
          <p:nvPr/>
        </p:nvSpPr>
        <p:spPr>
          <a:xfrm rot="5400000">
            <a:off x="4583861" y="2230743"/>
            <a:ext cx="1730792" cy="992514"/>
          </a:xfrm>
          <a:prstGeom prst="rect">
            <a:avLst/>
          </a:prstGeom>
          <a:noFill/>
        </p:spPr>
        <p:txBody>
          <a:bodyPr wrap="square" rtlCol="0" anchor="t">
            <a:prstTxWarp prst="textArchDown">
              <a:avLst/>
            </a:prstTxWarp>
            <a:spAutoFit/>
          </a:bodyPr>
          <a:lstStyle/>
          <a:p>
            <a:pPr algn="ctr" fontAlgn="auto">
              <a:spcBef>
                <a:spcPts val="0"/>
              </a:spcBef>
              <a:spcAft>
                <a:spcPts val="0"/>
              </a:spcAft>
            </a:pPr>
            <a:r>
              <a:rPr lang="en-US" sz="1200" dirty="0" smtClean="0">
                <a:solidFill>
                  <a:prstClr val="black"/>
                </a:solidFill>
                <a:latin typeface="Calibri"/>
              </a:rPr>
              <a:t>Timeout</a:t>
            </a:r>
          </a:p>
        </p:txBody>
      </p:sp>
      <p:sp>
        <p:nvSpPr>
          <p:cNvPr id="100" name="Oval 99"/>
          <p:cNvSpPr/>
          <p:nvPr/>
        </p:nvSpPr>
        <p:spPr>
          <a:xfrm>
            <a:off x="2895600" y="1940491"/>
            <a:ext cx="3352800" cy="3352800"/>
          </a:xfrm>
          <a:prstGeom prst="ellipse">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sysClr val="windowText" lastClr="000000"/>
              </a:solidFill>
              <a:effectLst/>
              <a:uLnTx/>
              <a:uFillTx/>
              <a:latin typeface="Calibri"/>
              <a:ea typeface="+mn-ea"/>
              <a:cs typeface="+mn-cs"/>
            </a:endParaRPr>
          </a:p>
        </p:txBody>
      </p:sp>
      <p:sp>
        <p:nvSpPr>
          <p:cNvPr id="101" name="Oval 100"/>
          <p:cNvSpPr/>
          <p:nvPr/>
        </p:nvSpPr>
        <p:spPr>
          <a:xfrm>
            <a:off x="2438400" y="3154246"/>
            <a:ext cx="914400" cy="914400"/>
          </a:xfrm>
          <a:prstGeom prst="ellipse">
            <a:avLst/>
          </a:prstGeom>
          <a:solidFill>
            <a:srgbClr val="4BACC6">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Idle</a:t>
            </a:r>
          </a:p>
        </p:txBody>
      </p:sp>
      <p:sp>
        <p:nvSpPr>
          <p:cNvPr id="102" name="Oval 101"/>
          <p:cNvSpPr/>
          <p:nvPr/>
        </p:nvSpPr>
        <p:spPr>
          <a:xfrm>
            <a:off x="4114801" y="1559491"/>
            <a:ext cx="914400" cy="914400"/>
          </a:xfrm>
          <a:prstGeom prst="ellipse">
            <a:avLst/>
          </a:prstGeom>
          <a:solidFill>
            <a:srgbClr val="4BACC6">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Dialing</a:t>
            </a:r>
          </a:p>
        </p:txBody>
      </p:sp>
      <p:sp>
        <p:nvSpPr>
          <p:cNvPr id="103" name="Oval 102"/>
          <p:cNvSpPr/>
          <p:nvPr/>
        </p:nvSpPr>
        <p:spPr>
          <a:xfrm>
            <a:off x="4114800" y="4912291"/>
            <a:ext cx="914400" cy="914400"/>
          </a:xfrm>
          <a:prstGeom prst="ellipse">
            <a:avLst/>
          </a:prstGeom>
          <a:solidFill>
            <a:srgbClr val="4BACC6">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In-Call</a:t>
            </a:r>
          </a:p>
        </p:txBody>
      </p:sp>
      <p:cxnSp>
        <p:nvCxnSpPr>
          <p:cNvPr id="104" name="Curved Connector 103"/>
          <p:cNvCxnSpPr>
            <a:stCxn id="101" idx="2"/>
            <a:endCxn id="101" idx="0"/>
          </p:cNvCxnSpPr>
          <p:nvPr/>
        </p:nvCxnSpPr>
        <p:spPr>
          <a:xfrm rot="10800000" flipH="1">
            <a:off x="2438400" y="3154246"/>
            <a:ext cx="457200" cy="457200"/>
          </a:xfrm>
          <a:prstGeom prst="curvedConnector4">
            <a:avLst>
              <a:gd name="adj1" fmla="val -50000"/>
              <a:gd name="adj2" fmla="val 170370"/>
            </a:avLst>
          </a:prstGeom>
          <a:noFill/>
          <a:ln w="28575" cap="flat" cmpd="sng" algn="ctr">
            <a:solidFill>
              <a:sysClr val="windowText" lastClr="000000"/>
            </a:solidFill>
            <a:prstDash val="solid"/>
            <a:tailEnd type="arrow"/>
          </a:ln>
          <a:effectLst/>
        </p:spPr>
      </p:cxnSp>
      <p:cxnSp>
        <p:nvCxnSpPr>
          <p:cNvPr id="105" name="Curved Connector 104"/>
          <p:cNvCxnSpPr>
            <a:stCxn id="102" idx="1"/>
            <a:endCxn id="102" idx="7"/>
          </p:cNvCxnSpPr>
          <p:nvPr/>
        </p:nvCxnSpPr>
        <p:spPr>
          <a:xfrm rot="5400000" flipH="1" flipV="1">
            <a:off x="4572001" y="1370113"/>
            <a:ext cx="12700" cy="646578"/>
          </a:xfrm>
          <a:prstGeom prst="curvedConnector3">
            <a:avLst>
              <a:gd name="adj1" fmla="val 4454417"/>
            </a:avLst>
          </a:prstGeom>
          <a:noFill/>
          <a:ln w="28575" cap="flat" cmpd="sng" algn="ctr">
            <a:solidFill>
              <a:sysClr val="windowText" lastClr="000000"/>
            </a:solidFill>
            <a:prstDash val="solid"/>
            <a:tailEnd type="arrow"/>
          </a:ln>
          <a:effectLst/>
        </p:spPr>
      </p:cxnSp>
      <p:sp>
        <p:nvSpPr>
          <p:cNvPr id="106" name="Oval 105"/>
          <p:cNvSpPr/>
          <p:nvPr/>
        </p:nvSpPr>
        <p:spPr>
          <a:xfrm>
            <a:off x="4114800" y="3159691"/>
            <a:ext cx="914400" cy="914400"/>
          </a:xfrm>
          <a:prstGeom prst="ellipse">
            <a:avLst/>
          </a:prstGeom>
          <a:solidFill>
            <a:srgbClr val="4BACC6">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Dead Line</a:t>
            </a:r>
          </a:p>
        </p:txBody>
      </p:sp>
      <p:sp>
        <p:nvSpPr>
          <p:cNvPr id="107" name="TextBox 106"/>
          <p:cNvSpPr txBox="1"/>
          <p:nvPr/>
        </p:nvSpPr>
        <p:spPr>
          <a:xfrm rot="8070926">
            <a:off x="4617921" y="4167367"/>
            <a:ext cx="1879361" cy="800100"/>
          </a:xfrm>
          <a:prstGeom prst="rect">
            <a:avLst/>
          </a:prstGeom>
          <a:noFill/>
        </p:spPr>
        <p:txBody>
          <a:bodyPr wrap="square" rtlCol="0">
            <a:prstTxWarp prst="textArchUp">
              <a:avLst>
                <a:gd name="adj" fmla="val 11556620"/>
              </a:avLst>
            </a:prstTxWarp>
            <a:spAutoFit/>
          </a:bodyPr>
          <a:lstStyle/>
          <a:p>
            <a:pPr algn="ctr" fontAlgn="auto">
              <a:spcBef>
                <a:spcPts val="0"/>
              </a:spcBef>
              <a:spcAft>
                <a:spcPts val="0"/>
              </a:spcAft>
            </a:pPr>
            <a:r>
              <a:rPr lang="en-US" dirty="0" smtClean="0">
                <a:solidFill>
                  <a:prstClr val="black"/>
                </a:solidFill>
                <a:latin typeface="Calibri"/>
              </a:rPr>
              <a:t>Call Answered</a:t>
            </a:r>
          </a:p>
        </p:txBody>
      </p:sp>
      <p:sp>
        <p:nvSpPr>
          <p:cNvPr id="108" name="Oval 107"/>
          <p:cNvSpPr/>
          <p:nvPr/>
        </p:nvSpPr>
        <p:spPr>
          <a:xfrm>
            <a:off x="2304490" y="4944072"/>
            <a:ext cx="914400" cy="914400"/>
          </a:xfrm>
          <a:prstGeom prst="ellipse">
            <a:avLst/>
          </a:prstGeom>
          <a:solidFill>
            <a:srgbClr val="4BACC6">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Ringing</a:t>
            </a:r>
          </a:p>
        </p:txBody>
      </p:sp>
      <p:cxnSp>
        <p:nvCxnSpPr>
          <p:cNvPr id="109" name="Curved Connector 108"/>
          <p:cNvCxnSpPr>
            <a:stCxn id="108" idx="4"/>
            <a:endCxn id="108" idx="2"/>
          </p:cNvCxnSpPr>
          <p:nvPr/>
        </p:nvCxnSpPr>
        <p:spPr>
          <a:xfrm rot="5400000" flipH="1">
            <a:off x="2304490" y="5401272"/>
            <a:ext cx="457200" cy="457200"/>
          </a:xfrm>
          <a:prstGeom prst="curvedConnector4">
            <a:avLst>
              <a:gd name="adj1" fmla="val -50000"/>
              <a:gd name="adj2" fmla="val 150000"/>
            </a:avLst>
          </a:prstGeom>
          <a:noFill/>
          <a:ln w="28575" cap="flat" cmpd="sng" algn="ctr">
            <a:solidFill>
              <a:sysClr val="windowText" lastClr="000000"/>
            </a:solidFill>
            <a:prstDash val="solid"/>
            <a:tailEnd type="arrow"/>
          </a:ln>
          <a:effectLst/>
        </p:spPr>
      </p:cxnSp>
      <p:cxnSp>
        <p:nvCxnSpPr>
          <p:cNvPr id="110" name="Curved Connector 109"/>
          <p:cNvCxnSpPr>
            <a:stCxn id="101" idx="3"/>
            <a:endCxn id="108" idx="1"/>
          </p:cNvCxnSpPr>
          <p:nvPr/>
        </p:nvCxnSpPr>
        <p:spPr>
          <a:xfrm rot="5400000">
            <a:off x="1933732" y="4439404"/>
            <a:ext cx="1143248" cy="133910"/>
          </a:xfrm>
          <a:prstGeom prst="curvedConnector3">
            <a:avLst>
              <a:gd name="adj1" fmla="val 50000"/>
            </a:avLst>
          </a:prstGeom>
          <a:noFill/>
          <a:ln w="28575" cap="flat" cmpd="sng" algn="ctr">
            <a:solidFill>
              <a:sysClr val="windowText" lastClr="000000"/>
            </a:solidFill>
            <a:prstDash val="solid"/>
            <a:tailEnd type="arrow"/>
          </a:ln>
          <a:effectLst/>
        </p:spPr>
      </p:cxnSp>
      <p:cxnSp>
        <p:nvCxnSpPr>
          <p:cNvPr id="111" name="Curved Connector 110"/>
          <p:cNvCxnSpPr>
            <a:stCxn id="108" idx="6"/>
            <a:endCxn id="103" idx="2"/>
          </p:cNvCxnSpPr>
          <p:nvPr/>
        </p:nvCxnSpPr>
        <p:spPr>
          <a:xfrm flipV="1">
            <a:off x="3218890" y="5369491"/>
            <a:ext cx="895910" cy="31781"/>
          </a:xfrm>
          <a:prstGeom prst="curvedConnector3">
            <a:avLst>
              <a:gd name="adj1" fmla="val 50000"/>
            </a:avLst>
          </a:prstGeom>
          <a:noFill/>
          <a:ln w="28575" cap="flat" cmpd="sng" algn="ctr">
            <a:solidFill>
              <a:sysClr val="windowText" lastClr="000000"/>
            </a:solidFill>
            <a:prstDash val="solid"/>
            <a:tailEnd type="arrow"/>
          </a:ln>
          <a:effectLst/>
        </p:spPr>
      </p:cxnSp>
      <p:sp>
        <p:nvSpPr>
          <p:cNvPr id="112" name="TextBox 111"/>
          <p:cNvSpPr txBox="1"/>
          <p:nvPr/>
        </p:nvSpPr>
        <p:spPr>
          <a:xfrm rot="21344563">
            <a:off x="2555805" y="5504311"/>
            <a:ext cx="2293362" cy="800100"/>
          </a:xfrm>
          <a:prstGeom prst="rect">
            <a:avLst/>
          </a:prstGeom>
          <a:noFill/>
        </p:spPr>
        <p:txBody>
          <a:bodyPr wrap="square" rtlCol="0">
            <a:prstTxWarp prst="textArchUp">
              <a:avLst>
                <a:gd name="adj" fmla="val 11556620"/>
              </a:avLst>
            </a:prstTxWarp>
            <a:spAutoFit/>
          </a:bodyPr>
          <a:lstStyle/>
          <a:p>
            <a:pPr algn="ctr" fontAlgn="auto">
              <a:spcBef>
                <a:spcPts val="0"/>
              </a:spcBef>
              <a:spcAft>
                <a:spcPts val="0"/>
              </a:spcAft>
            </a:pPr>
            <a:r>
              <a:rPr lang="en-US" sz="1200" dirty="0" smtClean="0">
                <a:solidFill>
                  <a:prstClr val="black"/>
                </a:solidFill>
                <a:latin typeface="Calibri"/>
              </a:rPr>
              <a:t>Pick-up</a:t>
            </a:r>
          </a:p>
        </p:txBody>
      </p:sp>
      <p:cxnSp>
        <p:nvCxnSpPr>
          <p:cNvPr id="113" name="Curved Connector 112"/>
          <p:cNvCxnSpPr>
            <a:stCxn id="102" idx="4"/>
            <a:endCxn id="106" idx="0"/>
          </p:cNvCxnSpPr>
          <p:nvPr/>
        </p:nvCxnSpPr>
        <p:spPr>
          <a:xfrm rot="5400000">
            <a:off x="4229101" y="2816791"/>
            <a:ext cx="685800" cy="1"/>
          </a:xfrm>
          <a:prstGeom prst="curvedConnector3">
            <a:avLst>
              <a:gd name="adj1" fmla="val 50000"/>
            </a:avLst>
          </a:prstGeom>
          <a:noFill/>
          <a:ln w="28575" cap="flat" cmpd="sng" algn="ctr">
            <a:solidFill>
              <a:sysClr val="windowText" lastClr="000000"/>
            </a:solidFill>
            <a:prstDash val="solid"/>
            <a:tailEnd type="arrow"/>
          </a:ln>
          <a:effectLst/>
        </p:spPr>
      </p:cxnSp>
      <p:cxnSp>
        <p:nvCxnSpPr>
          <p:cNvPr id="114" name="Curved Connector 113"/>
          <p:cNvCxnSpPr>
            <a:stCxn id="102" idx="5"/>
            <a:endCxn id="106" idx="7"/>
          </p:cNvCxnSpPr>
          <p:nvPr/>
        </p:nvCxnSpPr>
        <p:spPr>
          <a:xfrm rot="5400000">
            <a:off x="4418479" y="2816791"/>
            <a:ext cx="953622" cy="1"/>
          </a:xfrm>
          <a:prstGeom prst="curvedConnector3">
            <a:avLst>
              <a:gd name="adj1" fmla="val 50000"/>
            </a:avLst>
          </a:prstGeom>
          <a:noFill/>
          <a:ln w="28575" cap="flat" cmpd="sng" algn="ctr">
            <a:solidFill>
              <a:sysClr val="windowText" lastClr="000000"/>
            </a:solidFill>
            <a:prstDash val="solid"/>
            <a:tailEnd type="arrow"/>
          </a:ln>
          <a:effectLst/>
        </p:spPr>
      </p:cxnSp>
      <p:cxnSp>
        <p:nvCxnSpPr>
          <p:cNvPr id="115" name="Curved Connector 114"/>
          <p:cNvCxnSpPr>
            <a:stCxn id="103" idx="0"/>
            <a:endCxn id="106" idx="4"/>
          </p:cNvCxnSpPr>
          <p:nvPr/>
        </p:nvCxnSpPr>
        <p:spPr>
          <a:xfrm rot="5400000" flipH="1" flipV="1">
            <a:off x="4152900" y="4493191"/>
            <a:ext cx="838200" cy="12700"/>
          </a:xfrm>
          <a:prstGeom prst="curvedConnector3">
            <a:avLst>
              <a:gd name="adj1" fmla="val 50000"/>
            </a:avLst>
          </a:prstGeom>
          <a:noFill/>
          <a:ln w="28575" cap="flat" cmpd="sng" algn="ctr">
            <a:solidFill>
              <a:sysClr val="windowText" lastClr="000000"/>
            </a:solidFill>
            <a:prstDash val="solid"/>
            <a:tailEnd type="arrow"/>
          </a:ln>
          <a:effectLst/>
        </p:spPr>
      </p:cxnSp>
      <p:sp>
        <p:nvSpPr>
          <p:cNvPr id="116" name="TextBox 115"/>
          <p:cNvSpPr txBox="1"/>
          <p:nvPr/>
        </p:nvSpPr>
        <p:spPr>
          <a:xfrm rot="16200000">
            <a:off x="3621733" y="4344909"/>
            <a:ext cx="1447800" cy="461665"/>
          </a:xfrm>
          <a:prstGeom prst="rect">
            <a:avLst/>
          </a:prstGeom>
          <a:noFill/>
        </p:spPr>
        <p:txBody>
          <a:bodyPr wrap="square" rtlCol="0">
            <a:spAutoFit/>
          </a:bodyPr>
          <a:lstStyle/>
          <a:p>
            <a:pPr algn="ctr" fontAlgn="auto">
              <a:spcBef>
                <a:spcPts val="0"/>
              </a:spcBef>
              <a:spcAft>
                <a:spcPts val="0"/>
              </a:spcAft>
            </a:pPr>
            <a:r>
              <a:rPr lang="en-US" sz="1200" dirty="0" smtClean="0">
                <a:solidFill>
                  <a:prstClr val="black"/>
                </a:solidFill>
                <a:latin typeface="Calibri"/>
              </a:rPr>
              <a:t>Call </a:t>
            </a:r>
          </a:p>
          <a:p>
            <a:pPr algn="ctr" fontAlgn="auto">
              <a:spcBef>
                <a:spcPts val="0"/>
              </a:spcBef>
              <a:spcAft>
                <a:spcPts val="0"/>
              </a:spcAft>
            </a:pPr>
            <a:r>
              <a:rPr lang="en-US" sz="1200" dirty="0" smtClean="0">
                <a:solidFill>
                  <a:prstClr val="black"/>
                </a:solidFill>
                <a:latin typeface="Calibri"/>
              </a:rPr>
              <a:t>Dropped</a:t>
            </a:r>
          </a:p>
        </p:txBody>
      </p:sp>
      <p:cxnSp>
        <p:nvCxnSpPr>
          <p:cNvPr id="117" name="Curved Connector 116"/>
          <p:cNvCxnSpPr>
            <a:stCxn id="106" idx="2"/>
            <a:endCxn id="101" idx="6"/>
          </p:cNvCxnSpPr>
          <p:nvPr/>
        </p:nvCxnSpPr>
        <p:spPr>
          <a:xfrm rot="10800000">
            <a:off x="3352800" y="3611447"/>
            <a:ext cx="762000" cy="5445"/>
          </a:xfrm>
          <a:prstGeom prst="curvedConnector3">
            <a:avLst>
              <a:gd name="adj1" fmla="val 50000"/>
            </a:avLst>
          </a:prstGeom>
          <a:noFill/>
          <a:ln w="28575" cap="flat" cmpd="sng" algn="ctr">
            <a:solidFill>
              <a:sysClr val="windowText" lastClr="000000"/>
            </a:solidFill>
            <a:prstDash val="solid"/>
            <a:tailEnd type="arrow"/>
          </a:ln>
          <a:effectLst/>
        </p:spPr>
      </p:cxnSp>
      <p:cxnSp>
        <p:nvCxnSpPr>
          <p:cNvPr id="118" name="Curved Connector 117"/>
          <p:cNvCxnSpPr>
            <a:stCxn id="102" idx="3"/>
            <a:endCxn id="101" idx="7"/>
          </p:cNvCxnSpPr>
          <p:nvPr/>
        </p:nvCxnSpPr>
        <p:spPr>
          <a:xfrm rot="5400000">
            <a:off x="3259713" y="2299157"/>
            <a:ext cx="948177" cy="1029823"/>
          </a:xfrm>
          <a:prstGeom prst="curvedConnector3">
            <a:avLst>
              <a:gd name="adj1" fmla="val 50000"/>
            </a:avLst>
          </a:prstGeom>
          <a:noFill/>
          <a:ln w="28575" cap="flat" cmpd="sng" algn="ctr">
            <a:solidFill>
              <a:sysClr val="windowText" lastClr="000000"/>
            </a:solidFill>
            <a:prstDash val="solid"/>
            <a:tailEnd type="arrow"/>
          </a:ln>
          <a:effectLst/>
        </p:spPr>
      </p:cxnSp>
      <p:sp>
        <p:nvSpPr>
          <p:cNvPr id="119" name="TextBox 118"/>
          <p:cNvSpPr txBox="1"/>
          <p:nvPr/>
        </p:nvSpPr>
        <p:spPr>
          <a:xfrm>
            <a:off x="2112341" y="5778428"/>
            <a:ext cx="638765" cy="276999"/>
          </a:xfrm>
          <a:prstGeom prst="rect">
            <a:avLst/>
          </a:prstGeom>
          <a:noFill/>
        </p:spPr>
        <p:txBody>
          <a:bodyPr wrap="none" rtlCol="0">
            <a:spAutoFit/>
          </a:bodyPr>
          <a:lstStyle/>
          <a:p>
            <a:pPr fontAlgn="auto">
              <a:spcBef>
                <a:spcPts val="0"/>
              </a:spcBef>
              <a:spcAft>
                <a:spcPts val="0"/>
              </a:spcAft>
            </a:pPr>
            <a:r>
              <a:rPr lang="en-US" sz="1200" dirty="0" smtClean="0">
                <a:solidFill>
                  <a:prstClr val="black"/>
                </a:solidFill>
                <a:latin typeface="Calibri"/>
              </a:rPr>
              <a:t>Default</a:t>
            </a:r>
          </a:p>
        </p:txBody>
      </p:sp>
      <p:sp>
        <p:nvSpPr>
          <p:cNvPr id="120" name="TextBox 119"/>
          <p:cNvSpPr txBox="1"/>
          <p:nvPr/>
        </p:nvSpPr>
        <p:spPr>
          <a:xfrm>
            <a:off x="4248713" y="1282492"/>
            <a:ext cx="638765" cy="276999"/>
          </a:xfrm>
          <a:prstGeom prst="rect">
            <a:avLst/>
          </a:prstGeom>
          <a:noFill/>
        </p:spPr>
        <p:txBody>
          <a:bodyPr wrap="none" rtlCol="0">
            <a:spAutoFit/>
          </a:bodyPr>
          <a:lstStyle/>
          <a:p>
            <a:pPr fontAlgn="auto">
              <a:spcBef>
                <a:spcPts val="0"/>
              </a:spcBef>
              <a:spcAft>
                <a:spcPts val="0"/>
              </a:spcAft>
            </a:pPr>
            <a:r>
              <a:rPr lang="en-US" sz="1200" dirty="0" smtClean="0">
                <a:solidFill>
                  <a:prstClr val="black"/>
                </a:solidFill>
                <a:latin typeface="Calibri"/>
              </a:rPr>
              <a:t>Default</a:t>
            </a:r>
          </a:p>
        </p:txBody>
      </p:sp>
      <p:sp>
        <p:nvSpPr>
          <p:cNvPr id="121" name="TextBox 120"/>
          <p:cNvSpPr txBox="1"/>
          <p:nvPr/>
        </p:nvSpPr>
        <p:spPr>
          <a:xfrm>
            <a:off x="2209800" y="2931091"/>
            <a:ext cx="638765" cy="276999"/>
          </a:xfrm>
          <a:prstGeom prst="rect">
            <a:avLst/>
          </a:prstGeom>
          <a:noFill/>
        </p:spPr>
        <p:txBody>
          <a:bodyPr wrap="none" rtlCol="0">
            <a:spAutoFit/>
          </a:bodyPr>
          <a:lstStyle/>
          <a:p>
            <a:pPr fontAlgn="auto">
              <a:spcBef>
                <a:spcPts val="0"/>
              </a:spcBef>
              <a:spcAft>
                <a:spcPts val="0"/>
              </a:spcAft>
            </a:pPr>
            <a:r>
              <a:rPr lang="en-US" sz="1200" dirty="0" smtClean="0">
                <a:solidFill>
                  <a:prstClr val="black"/>
                </a:solidFill>
                <a:latin typeface="Calibri"/>
              </a:rPr>
              <a:t>Default</a:t>
            </a:r>
          </a:p>
        </p:txBody>
      </p:sp>
      <p:cxnSp>
        <p:nvCxnSpPr>
          <p:cNvPr id="122" name="Straight Arrow Connector 121"/>
          <p:cNvCxnSpPr/>
          <p:nvPr/>
        </p:nvCxnSpPr>
        <p:spPr>
          <a:xfrm rot="240000" flipH="1">
            <a:off x="5005661" y="5209471"/>
            <a:ext cx="82460" cy="33019"/>
          </a:xfrm>
          <a:prstGeom prst="straightConnector1">
            <a:avLst/>
          </a:prstGeom>
          <a:noFill/>
          <a:ln w="28575" cap="flat" cmpd="sng" algn="ctr">
            <a:solidFill>
              <a:sysClr val="windowText" lastClr="000000"/>
            </a:solidFill>
            <a:prstDash val="solid"/>
            <a:tailEnd type="arrow"/>
          </a:ln>
          <a:effectLst/>
        </p:spPr>
      </p:cxnSp>
      <p:cxnSp>
        <p:nvCxnSpPr>
          <p:cNvPr id="123" name="Straight Arrow Connector 122"/>
          <p:cNvCxnSpPr/>
          <p:nvPr/>
        </p:nvCxnSpPr>
        <p:spPr>
          <a:xfrm rot="21000000" flipV="1">
            <a:off x="2973100" y="4056673"/>
            <a:ext cx="0" cy="63718"/>
          </a:xfrm>
          <a:prstGeom prst="straightConnector1">
            <a:avLst/>
          </a:prstGeom>
          <a:noFill/>
          <a:ln w="28575" cap="flat" cmpd="sng" algn="ctr">
            <a:solidFill>
              <a:sysClr val="windowText" lastClr="000000"/>
            </a:solidFill>
            <a:prstDash val="solid"/>
            <a:tailEnd type="arrow"/>
          </a:ln>
          <a:effectLst/>
        </p:spPr>
      </p:cxnSp>
      <p:cxnSp>
        <p:nvCxnSpPr>
          <p:cNvPr id="124" name="Straight Arrow Connector 123"/>
          <p:cNvCxnSpPr/>
          <p:nvPr/>
        </p:nvCxnSpPr>
        <p:spPr>
          <a:xfrm rot="4260000" flipV="1">
            <a:off x="4101135" y="1982926"/>
            <a:ext cx="0" cy="63718"/>
          </a:xfrm>
          <a:prstGeom prst="straightConnector1">
            <a:avLst/>
          </a:prstGeom>
          <a:noFill/>
          <a:ln w="28575" cap="flat" cmpd="sng" algn="ctr">
            <a:solidFill>
              <a:sysClr val="windowText" lastClr="000000"/>
            </a:solidFill>
            <a:prstDash val="solid"/>
            <a:tailEnd type="arrow"/>
          </a:ln>
          <a:effectLst/>
        </p:spPr>
      </p:cxnSp>
      <p:sp>
        <p:nvSpPr>
          <p:cNvPr id="125" name="Oval 124"/>
          <p:cNvSpPr/>
          <p:nvPr/>
        </p:nvSpPr>
        <p:spPr>
          <a:xfrm>
            <a:off x="5788329" y="3154245"/>
            <a:ext cx="914400" cy="914400"/>
          </a:xfrm>
          <a:prstGeom prst="ellipse">
            <a:avLst/>
          </a:prstGeom>
          <a:solidFill>
            <a:srgbClr val="4BACC6">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Ringing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sysClr val="windowText" lastClr="000000"/>
                </a:solidFill>
                <a:effectLst/>
                <a:uLnTx/>
                <a:uFillTx/>
                <a:latin typeface="Calibri"/>
                <a:ea typeface="+mn-ea"/>
                <a:cs typeface="+mn-cs"/>
              </a:rPr>
              <a:t>Busy</a:t>
            </a:r>
          </a:p>
        </p:txBody>
      </p:sp>
      <p:cxnSp>
        <p:nvCxnSpPr>
          <p:cNvPr id="126" name="Straight Arrow Connector 125"/>
          <p:cNvCxnSpPr/>
          <p:nvPr/>
        </p:nvCxnSpPr>
        <p:spPr>
          <a:xfrm rot="16800000" flipH="1">
            <a:off x="6132952" y="3106672"/>
            <a:ext cx="82460" cy="33019"/>
          </a:xfrm>
          <a:prstGeom prst="straightConnector1">
            <a:avLst/>
          </a:prstGeom>
          <a:noFill/>
          <a:ln w="28575" cap="flat" cmpd="sng" algn="ctr">
            <a:solidFill>
              <a:sysClr val="windowText" lastClr="000000"/>
            </a:solidFill>
            <a:prstDash val="solid"/>
            <a:tailEnd type="arrow"/>
          </a:ln>
          <a:effectLst/>
        </p:spPr>
      </p:cxnSp>
      <p:cxnSp>
        <p:nvCxnSpPr>
          <p:cNvPr id="127" name="Curved Connector 126"/>
          <p:cNvCxnSpPr>
            <a:stCxn id="108" idx="0"/>
            <a:endCxn id="101" idx="4"/>
          </p:cNvCxnSpPr>
          <p:nvPr/>
        </p:nvCxnSpPr>
        <p:spPr>
          <a:xfrm rot="5400000" flipH="1" flipV="1">
            <a:off x="2390932" y="4439404"/>
            <a:ext cx="875426" cy="133910"/>
          </a:xfrm>
          <a:prstGeom prst="curvedConnector3">
            <a:avLst>
              <a:gd name="adj1" fmla="val 50000"/>
            </a:avLst>
          </a:prstGeom>
          <a:noFill/>
          <a:ln w="28575" cap="flat" cmpd="sng" algn="ctr">
            <a:solidFill>
              <a:sysClr val="windowText" lastClr="000000"/>
            </a:solidFill>
            <a:prstDash val="solid"/>
            <a:tailEnd type="arrow"/>
          </a:ln>
          <a:effectLst/>
        </p:spPr>
      </p:cxnSp>
      <p:cxnSp>
        <p:nvCxnSpPr>
          <p:cNvPr id="128" name="Curved Connector 127"/>
          <p:cNvCxnSpPr>
            <a:stCxn id="125" idx="2"/>
            <a:endCxn id="106" idx="6"/>
          </p:cNvCxnSpPr>
          <p:nvPr/>
        </p:nvCxnSpPr>
        <p:spPr>
          <a:xfrm rot="10800000" flipV="1">
            <a:off x="5029201" y="3611445"/>
            <a:ext cx="759129" cy="5446"/>
          </a:xfrm>
          <a:prstGeom prst="curvedConnector3">
            <a:avLst>
              <a:gd name="adj1" fmla="val 50000"/>
            </a:avLst>
          </a:prstGeom>
          <a:noFill/>
          <a:ln w="28575" cap="flat" cmpd="sng" algn="ctr">
            <a:solidFill>
              <a:sysClr val="windowText" lastClr="000000"/>
            </a:solidFill>
            <a:prstDash val="solid"/>
            <a:tailEnd type="arrow"/>
          </a:ln>
          <a:effectLst/>
        </p:spPr>
      </p:cxnSp>
      <p:sp>
        <p:nvSpPr>
          <p:cNvPr id="129" name="TextBox 128"/>
          <p:cNvSpPr txBox="1"/>
          <p:nvPr/>
        </p:nvSpPr>
        <p:spPr>
          <a:xfrm>
            <a:off x="4621407" y="2814068"/>
            <a:ext cx="1730792" cy="992514"/>
          </a:xfrm>
          <a:prstGeom prst="rect">
            <a:avLst/>
          </a:prstGeom>
          <a:noFill/>
        </p:spPr>
        <p:txBody>
          <a:bodyPr wrap="square" rtlCol="0" anchor="t">
            <a:prstTxWarp prst="textArchDown">
              <a:avLst/>
            </a:prstTxWarp>
            <a:spAutoFit/>
          </a:bodyPr>
          <a:lstStyle/>
          <a:p>
            <a:pPr algn="ctr" fontAlgn="auto">
              <a:spcBef>
                <a:spcPts val="0"/>
              </a:spcBef>
              <a:spcAft>
                <a:spcPts val="0"/>
              </a:spcAft>
            </a:pPr>
            <a:r>
              <a:rPr lang="en-US" sz="1200" dirty="0" smtClean="0">
                <a:solidFill>
                  <a:prstClr val="black"/>
                </a:solidFill>
                <a:latin typeface="Calibri"/>
              </a:rPr>
              <a:t>Timeout</a:t>
            </a:r>
          </a:p>
        </p:txBody>
      </p:sp>
      <p:cxnSp>
        <p:nvCxnSpPr>
          <p:cNvPr id="130" name="Curved Connector 129"/>
          <p:cNvCxnSpPr>
            <a:stCxn id="125" idx="5"/>
            <a:endCxn id="101" idx="2"/>
          </p:cNvCxnSpPr>
          <p:nvPr/>
        </p:nvCxnSpPr>
        <p:spPr>
          <a:xfrm rot="5400000" flipH="1">
            <a:off x="4341965" y="1707881"/>
            <a:ext cx="323288" cy="4130418"/>
          </a:xfrm>
          <a:prstGeom prst="curvedConnector4">
            <a:avLst>
              <a:gd name="adj1" fmla="val -795672"/>
              <a:gd name="adj2" fmla="val 127673"/>
            </a:avLst>
          </a:prstGeom>
          <a:noFill/>
          <a:ln w="28575" cap="flat" cmpd="sng" algn="ctr">
            <a:solidFill>
              <a:sysClr val="windowText" lastClr="000000"/>
            </a:solidFill>
            <a:prstDash val="solid"/>
            <a:tailEnd type="arrow"/>
          </a:ln>
          <a:effectLst/>
        </p:spPr>
      </p:cxnSp>
      <p:cxnSp>
        <p:nvCxnSpPr>
          <p:cNvPr id="131" name="Curved Connector 130"/>
          <p:cNvCxnSpPr>
            <a:stCxn id="125" idx="7"/>
            <a:endCxn id="125" idx="6"/>
          </p:cNvCxnSpPr>
          <p:nvPr/>
        </p:nvCxnSpPr>
        <p:spPr>
          <a:xfrm rot="16200000" flipH="1">
            <a:off x="6474128" y="3382845"/>
            <a:ext cx="323289" cy="133911"/>
          </a:xfrm>
          <a:prstGeom prst="curvedConnector4">
            <a:avLst>
              <a:gd name="adj1" fmla="val -112132"/>
              <a:gd name="adj2" fmla="val 523614"/>
            </a:avLst>
          </a:prstGeom>
          <a:noFill/>
          <a:ln w="28575" cap="flat" cmpd="sng" algn="ctr">
            <a:solidFill>
              <a:sysClr val="windowText" lastClr="000000"/>
            </a:solidFill>
            <a:prstDash val="solid"/>
            <a:tailEnd type="arrow"/>
          </a:ln>
          <a:effectLst/>
        </p:spPr>
      </p:cxnSp>
      <p:sp>
        <p:nvSpPr>
          <p:cNvPr id="132" name="TextBox 131"/>
          <p:cNvSpPr txBox="1"/>
          <p:nvPr/>
        </p:nvSpPr>
        <p:spPr>
          <a:xfrm>
            <a:off x="6637329" y="3123181"/>
            <a:ext cx="638765" cy="276999"/>
          </a:xfrm>
          <a:prstGeom prst="rect">
            <a:avLst/>
          </a:prstGeom>
          <a:noFill/>
        </p:spPr>
        <p:txBody>
          <a:bodyPr wrap="none" rtlCol="0">
            <a:spAutoFit/>
          </a:bodyPr>
          <a:lstStyle/>
          <a:p>
            <a:pPr fontAlgn="auto">
              <a:spcBef>
                <a:spcPts val="0"/>
              </a:spcBef>
              <a:spcAft>
                <a:spcPts val="0"/>
              </a:spcAft>
            </a:pPr>
            <a:r>
              <a:rPr lang="en-US" sz="1200" dirty="0" smtClean="0">
                <a:solidFill>
                  <a:prstClr val="black"/>
                </a:solidFill>
                <a:latin typeface="Calibri"/>
              </a:rPr>
              <a:t>Default</a:t>
            </a:r>
          </a:p>
        </p:txBody>
      </p:sp>
      <p:sp>
        <p:nvSpPr>
          <p:cNvPr id="133" name="TextBox 132"/>
          <p:cNvSpPr txBox="1"/>
          <p:nvPr/>
        </p:nvSpPr>
        <p:spPr>
          <a:xfrm rot="7763154">
            <a:off x="4639216" y="4914635"/>
            <a:ext cx="2153648" cy="800100"/>
          </a:xfrm>
          <a:prstGeom prst="rect">
            <a:avLst/>
          </a:prstGeom>
          <a:noFill/>
        </p:spPr>
        <p:txBody>
          <a:bodyPr wrap="square" rtlCol="0">
            <a:prstTxWarp prst="textArchUp">
              <a:avLst>
                <a:gd name="adj" fmla="val 11556620"/>
              </a:avLst>
            </a:prstTxWarp>
            <a:spAutoFit/>
          </a:bodyPr>
          <a:lstStyle/>
          <a:p>
            <a:pPr algn="ctr" fontAlgn="auto">
              <a:spcBef>
                <a:spcPts val="0"/>
              </a:spcBef>
              <a:spcAft>
                <a:spcPts val="0"/>
              </a:spcAft>
            </a:pPr>
            <a:r>
              <a:rPr lang="en-US" dirty="0" smtClean="0">
                <a:solidFill>
                  <a:prstClr val="black"/>
                </a:solidFill>
                <a:latin typeface="Calibri"/>
              </a:rPr>
              <a:t>Hang-up</a:t>
            </a:r>
          </a:p>
        </p:txBody>
      </p:sp>
    </p:spTree>
    <p:extLst>
      <p:ext uri="{BB962C8B-B14F-4D97-AF65-F5344CB8AC3E}">
        <p14:creationId xmlns:p14="http://schemas.microsoft.com/office/powerpoint/2010/main" val="47738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Vending Machine – Transactional View</a:t>
            </a:r>
            <a:endParaRPr lang="en-US" dirty="0"/>
          </a:p>
        </p:txBody>
      </p:sp>
      <p:sp>
        <p:nvSpPr>
          <p:cNvPr id="5" name="Oval 4"/>
          <p:cNvSpPr/>
          <p:nvPr/>
        </p:nvSpPr>
        <p:spPr bwMode="auto">
          <a:xfrm>
            <a:off x="990600" y="1680865"/>
            <a:ext cx="1066800" cy="10668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820738" eaLnBrk="0" hangingPunct="0"/>
            <a:r>
              <a:rPr lang="en-US" sz="2200" dirty="0" smtClean="0">
                <a:solidFill>
                  <a:prstClr val="black"/>
                </a:solidFill>
                <a:latin typeface="Times" pitchFamily="18" charset="0"/>
              </a:rPr>
              <a:t>Idle</a:t>
            </a:r>
          </a:p>
        </p:txBody>
      </p:sp>
      <p:sp>
        <p:nvSpPr>
          <p:cNvPr id="10" name="Oval 9"/>
          <p:cNvSpPr/>
          <p:nvPr/>
        </p:nvSpPr>
        <p:spPr bwMode="auto">
          <a:xfrm>
            <a:off x="5486400" y="1604665"/>
            <a:ext cx="1295400" cy="12954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820738" eaLnBrk="0" hangingPunct="0"/>
            <a:r>
              <a:rPr lang="en-US" sz="2200" dirty="0" smtClean="0">
                <a:solidFill>
                  <a:prstClr val="black"/>
                </a:solidFill>
                <a:latin typeface="Times" pitchFamily="18" charset="0"/>
              </a:rPr>
              <a:t>Count Coins</a:t>
            </a:r>
          </a:p>
        </p:txBody>
      </p:sp>
      <p:sp>
        <p:nvSpPr>
          <p:cNvPr id="13" name="Oval 12"/>
          <p:cNvSpPr/>
          <p:nvPr/>
        </p:nvSpPr>
        <p:spPr bwMode="auto">
          <a:xfrm>
            <a:off x="3048000" y="2900065"/>
            <a:ext cx="1600200" cy="11430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820738" eaLnBrk="0" hangingPunct="0"/>
            <a:r>
              <a:rPr lang="en-US" sz="2200" dirty="0" smtClean="0">
                <a:solidFill>
                  <a:prstClr val="black"/>
                </a:solidFill>
                <a:latin typeface="Times" pitchFamily="18" charset="0"/>
              </a:rPr>
              <a:t>Give Change</a:t>
            </a:r>
          </a:p>
        </p:txBody>
      </p:sp>
      <p:sp>
        <p:nvSpPr>
          <p:cNvPr id="14" name="Oval 13"/>
          <p:cNvSpPr/>
          <p:nvPr/>
        </p:nvSpPr>
        <p:spPr bwMode="auto">
          <a:xfrm>
            <a:off x="5638800" y="4576465"/>
            <a:ext cx="1295400" cy="11430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820738" eaLnBrk="0" hangingPunct="0"/>
            <a:r>
              <a:rPr lang="en-US" sz="2200" dirty="0" smtClean="0">
                <a:solidFill>
                  <a:prstClr val="black"/>
                </a:solidFill>
                <a:latin typeface="Times" pitchFamily="18" charset="0"/>
              </a:rPr>
              <a:t>Select Soda</a:t>
            </a:r>
          </a:p>
        </p:txBody>
      </p:sp>
      <p:sp>
        <p:nvSpPr>
          <p:cNvPr id="15" name="Oval 14"/>
          <p:cNvSpPr/>
          <p:nvPr/>
        </p:nvSpPr>
        <p:spPr bwMode="auto">
          <a:xfrm>
            <a:off x="1295400" y="4576465"/>
            <a:ext cx="1752600" cy="10668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algn="ctr" defTabSz="820738" eaLnBrk="0" hangingPunct="0"/>
            <a:r>
              <a:rPr lang="en-US" sz="2200" dirty="0" smtClean="0">
                <a:solidFill>
                  <a:prstClr val="black"/>
                </a:solidFill>
                <a:latin typeface="Times" pitchFamily="18" charset="0"/>
              </a:rPr>
              <a:t>Dispense</a:t>
            </a:r>
          </a:p>
        </p:txBody>
      </p:sp>
      <p:cxnSp>
        <p:nvCxnSpPr>
          <p:cNvPr id="20" name="Straight Arrow Connector 19"/>
          <p:cNvCxnSpPr>
            <a:stCxn id="5" idx="6"/>
            <a:endCxn id="10" idx="2"/>
          </p:cNvCxnSpPr>
          <p:nvPr/>
        </p:nvCxnSpPr>
        <p:spPr bwMode="auto">
          <a:xfrm>
            <a:off x="2057400" y="2214265"/>
            <a:ext cx="3429000" cy="3810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3" name="Straight Arrow Connector 22"/>
          <p:cNvCxnSpPr>
            <a:stCxn id="10" idx="3"/>
            <a:endCxn id="13" idx="7"/>
          </p:cNvCxnSpPr>
          <p:nvPr/>
        </p:nvCxnSpPr>
        <p:spPr bwMode="auto">
          <a:xfrm flipH="1">
            <a:off x="4413856" y="2710358"/>
            <a:ext cx="1262251" cy="35709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5" name="Straight Arrow Connector 24"/>
          <p:cNvCxnSpPr>
            <a:stCxn id="10" idx="3"/>
            <a:endCxn id="13" idx="6"/>
          </p:cNvCxnSpPr>
          <p:nvPr/>
        </p:nvCxnSpPr>
        <p:spPr bwMode="auto">
          <a:xfrm flipH="1">
            <a:off x="4648200" y="2710358"/>
            <a:ext cx="1027907" cy="761207"/>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7" name="Straight Arrow Connector 26"/>
          <p:cNvCxnSpPr>
            <a:stCxn id="10" idx="4"/>
            <a:endCxn id="14" idx="0"/>
          </p:cNvCxnSpPr>
          <p:nvPr/>
        </p:nvCxnSpPr>
        <p:spPr bwMode="auto">
          <a:xfrm>
            <a:off x="6134100" y="2900065"/>
            <a:ext cx="152400" cy="167640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1" name="Straight Arrow Connector 30"/>
          <p:cNvCxnSpPr>
            <a:stCxn id="14" idx="2"/>
            <a:endCxn id="15" idx="6"/>
          </p:cNvCxnSpPr>
          <p:nvPr/>
        </p:nvCxnSpPr>
        <p:spPr bwMode="auto">
          <a:xfrm flipH="1" flipV="1">
            <a:off x="3048000" y="5109865"/>
            <a:ext cx="2590800" cy="3810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3" name="Straight Arrow Connector 32"/>
          <p:cNvCxnSpPr>
            <a:stCxn id="15" idx="0"/>
            <a:endCxn id="13" idx="3"/>
          </p:cNvCxnSpPr>
          <p:nvPr/>
        </p:nvCxnSpPr>
        <p:spPr bwMode="auto">
          <a:xfrm flipV="1">
            <a:off x="2171700" y="3875677"/>
            <a:ext cx="1110644" cy="70078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5" name="Straight Arrow Connector 34"/>
          <p:cNvCxnSpPr>
            <a:stCxn id="13" idx="1"/>
            <a:endCxn id="5" idx="5"/>
          </p:cNvCxnSpPr>
          <p:nvPr/>
        </p:nvCxnSpPr>
        <p:spPr bwMode="auto">
          <a:xfrm flipH="1" flipV="1">
            <a:off x="1901171" y="2591436"/>
            <a:ext cx="1381173" cy="476017"/>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7" name="Straight Arrow Connector 36"/>
          <p:cNvCxnSpPr>
            <a:stCxn id="14" idx="1"/>
            <a:endCxn id="13" idx="5"/>
          </p:cNvCxnSpPr>
          <p:nvPr/>
        </p:nvCxnSpPr>
        <p:spPr bwMode="auto">
          <a:xfrm flipH="1" flipV="1">
            <a:off x="4413856" y="3875677"/>
            <a:ext cx="1414651" cy="86817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39" name="Arc 38"/>
          <p:cNvSpPr/>
          <p:nvPr/>
        </p:nvSpPr>
        <p:spPr bwMode="auto">
          <a:xfrm>
            <a:off x="1447800" y="1299865"/>
            <a:ext cx="762000" cy="685800"/>
          </a:xfrm>
          <a:prstGeom prst="arc">
            <a:avLst>
              <a:gd name="adj1" fmla="val 10642254"/>
              <a:gd name="adj2" fmla="val 3303243"/>
            </a:avLst>
          </a:prstGeom>
          <a:noFill/>
          <a:ln w="12700" cap="flat" cmpd="sng" algn="ctr">
            <a:solidFill>
              <a:schemeClr val="tx1"/>
            </a:solidFill>
            <a:prstDash val="solid"/>
            <a:round/>
            <a:headEnd type="none" w="sm" len="sm"/>
            <a:tailEnd type="triangle" w="sm" len="sm"/>
          </a:ln>
          <a:effectLst/>
        </p:spPr>
        <p:txBody>
          <a:bodyPr vert="horz" wrap="square" lIns="91440" tIns="45720" rIns="91440" bIns="45720" numCol="1" rtlCol="0" anchor="t" anchorCtr="0" compatLnSpc="1">
            <a:prstTxWarp prst="textNoShape">
              <a:avLst/>
            </a:prstTxWarp>
          </a:bodyPr>
          <a:lstStyle/>
          <a:p>
            <a:pPr defTabSz="820738" eaLnBrk="0" hangingPunct="0"/>
            <a:endParaRPr lang="en-US" sz="2200" smtClean="0">
              <a:solidFill>
                <a:prstClr val="black"/>
              </a:solidFill>
              <a:latin typeface="Times" pitchFamily="18" charset="0"/>
            </a:endParaRPr>
          </a:p>
        </p:txBody>
      </p:sp>
      <p:sp>
        <p:nvSpPr>
          <p:cNvPr id="40" name="TextBox 39"/>
          <p:cNvSpPr txBox="1"/>
          <p:nvPr/>
        </p:nvSpPr>
        <p:spPr>
          <a:xfrm>
            <a:off x="2819400" y="1909465"/>
            <a:ext cx="1676400" cy="369332"/>
          </a:xfrm>
          <a:prstGeom prst="rect">
            <a:avLst/>
          </a:prstGeom>
          <a:noFill/>
        </p:spPr>
        <p:txBody>
          <a:bodyPr wrap="square" rtlCol="0">
            <a:spAutoFit/>
          </a:bodyPr>
          <a:lstStyle/>
          <a:p>
            <a:r>
              <a:rPr lang="en-US" dirty="0" smtClean="0">
                <a:solidFill>
                  <a:prstClr val="black"/>
                </a:solidFill>
              </a:rPr>
              <a:t>Coin inserted</a:t>
            </a:r>
            <a:endParaRPr lang="en-US" dirty="0">
              <a:solidFill>
                <a:prstClr val="black"/>
              </a:solidFill>
            </a:endParaRPr>
          </a:p>
        </p:txBody>
      </p:sp>
      <p:sp>
        <p:nvSpPr>
          <p:cNvPr id="41" name="TextBox 40"/>
          <p:cNvSpPr txBox="1"/>
          <p:nvPr/>
        </p:nvSpPr>
        <p:spPr>
          <a:xfrm>
            <a:off x="7162800" y="1299865"/>
            <a:ext cx="1219200" cy="923330"/>
          </a:xfrm>
          <a:prstGeom prst="rect">
            <a:avLst/>
          </a:prstGeom>
          <a:noFill/>
        </p:spPr>
        <p:txBody>
          <a:bodyPr wrap="square" rtlCol="0">
            <a:spAutoFit/>
          </a:bodyPr>
          <a:lstStyle/>
          <a:p>
            <a:r>
              <a:rPr lang="en-US" dirty="0" smtClean="0">
                <a:solidFill>
                  <a:prstClr val="black"/>
                </a:solidFill>
              </a:rPr>
              <a:t>Not enough coins</a:t>
            </a:r>
            <a:endParaRPr lang="en-US" dirty="0">
              <a:solidFill>
                <a:prstClr val="black"/>
              </a:solidFill>
            </a:endParaRPr>
          </a:p>
        </p:txBody>
      </p:sp>
      <p:sp>
        <p:nvSpPr>
          <p:cNvPr id="42" name="TextBox 41"/>
          <p:cNvSpPr txBox="1"/>
          <p:nvPr/>
        </p:nvSpPr>
        <p:spPr>
          <a:xfrm>
            <a:off x="7315200" y="4572000"/>
            <a:ext cx="1295400" cy="646331"/>
          </a:xfrm>
          <a:prstGeom prst="rect">
            <a:avLst/>
          </a:prstGeom>
          <a:noFill/>
        </p:spPr>
        <p:txBody>
          <a:bodyPr wrap="square" rtlCol="0">
            <a:spAutoFit/>
          </a:bodyPr>
          <a:lstStyle/>
          <a:p>
            <a:r>
              <a:rPr lang="en-US" dirty="0" smtClean="0">
                <a:solidFill>
                  <a:prstClr val="black"/>
                </a:solidFill>
              </a:rPr>
              <a:t>No selection</a:t>
            </a:r>
            <a:endParaRPr lang="en-US" dirty="0">
              <a:solidFill>
                <a:prstClr val="black"/>
              </a:solidFill>
            </a:endParaRPr>
          </a:p>
        </p:txBody>
      </p:sp>
      <p:sp>
        <p:nvSpPr>
          <p:cNvPr id="44" name="TextBox 43"/>
          <p:cNvSpPr txBox="1"/>
          <p:nvPr/>
        </p:nvSpPr>
        <p:spPr>
          <a:xfrm>
            <a:off x="4038600" y="2519065"/>
            <a:ext cx="1447800" cy="369332"/>
          </a:xfrm>
          <a:prstGeom prst="rect">
            <a:avLst/>
          </a:prstGeom>
          <a:noFill/>
        </p:spPr>
        <p:txBody>
          <a:bodyPr wrap="square" rtlCol="0">
            <a:spAutoFit/>
          </a:bodyPr>
          <a:lstStyle/>
          <a:p>
            <a:r>
              <a:rPr lang="en-US" dirty="0" smtClean="0">
                <a:solidFill>
                  <a:prstClr val="black"/>
                </a:solidFill>
              </a:rPr>
              <a:t>Reject coins</a:t>
            </a:r>
            <a:endParaRPr lang="en-US" dirty="0">
              <a:solidFill>
                <a:prstClr val="black"/>
              </a:solidFill>
            </a:endParaRPr>
          </a:p>
        </p:txBody>
      </p:sp>
      <p:sp>
        <p:nvSpPr>
          <p:cNvPr id="45" name="TextBox 44"/>
          <p:cNvSpPr txBox="1"/>
          <p:nvPr/>
        </p:nvSpPr>
        <p:spPr>
          <a:xfrm>
            <a:off x="4724400" y="4500265"/>
            <a:ext cx="914400" cy="369332"/>
          </a:xfrm>
          <a:prstGeom prst="rect">
            <a:avLst/>
          </a:prstGeom>
          <a:noFill/>
        </p:spPr>
        <p:txBody>
          <a:bodyPr wrap="square" rtlCol="0">
            <a:spAutoFit/>
          </a:bodyPr>
          <a:lstStyle/>
          <a:p>
            <a:r>
              <a:rPr lang="en-US" dirty="0" smtClean="0">
                <a:solidFill>
                  <a:prstClr val="black"/>
                </a:solidFill>
              </a:rPr>
              <a:t>Cancel</a:t>
            </a:r>
            <a:endParaRPr lang="en-US" dirty="0">
              <a:solidFill>
                <a:prstClr val="black"/>
              </a:solidFill>
            </a:endParaRPr>
          </a:p>
        </p:txBody>
      </p:sp>
      <p:sp>
        <p:nvSpPr>
          <p:cNvPr id="46" name="TextBox 45"/>
          <p:cNvSpPr txBox="1"/>
          <p:nvPr/>
        </p:nvSpPr>
        <p:spPr>
          <a:xfrm>
            <a:off x="6248400" y="3585865"/>
            <a:ext cx="1676400" cy="369332"/>
          </a:xfrm>
          <a:prstGeom prst="rect">
            <a:avLst/>
          </a:prstGeom>
          <a:noFill/>
        </p:spPr>
        <p:txBody>
          <a:bodyPr wrap="square" rtlCol="0">
            <a:spAutoFit/>
          </a:bodyPr>
          <a:lstStyle/>
          <a:p>
            <a:r>
              <a:rPr lang="en-US" dirty="0" smtClean="0">
                <a:solidFill>
                  <a:prstClr val="black"/>
                </a:solidFill>
              </a:rPr>
              <a:t>Enough coins</a:t>
            </a:r>
            <a:endParaRPr lang="en-US" dirty="0">
              <a:solidFill>
                <a:prstClr val="black"/>
              </a:solidFill>
            </a:endParaRPr>
          </a:p>
        </p:txBody>
      </p:sp>
      <p:sp>
        <p:nvSpPr>
          <p:cNvPr id="47" name="TextBox 46"/>
          <p:cNvSpPr txBox="1"/>
          <p:nvPr/>
        </p:nvSpPr>
        <p:spPr>
          <a:xfrm>
            <a:off x="3429000" y="5186065"/>
            <a:ext cx="1676400" cy="369332"/>
          </a:xfrm>
          <a:prstGeom prst="rect">
            <a:avLst/>
          </a:prstGeom>
          <a:noFill/>
        </p:spPr>
        <p:txBody>
          <a:bodyPr wrap="square" rtlCol="0">
            <a:spAutoFit/>
          </a:bodyPr>
          <a:lstStyle/>
          <a:p>
            <a:r>
              <a:rPr lang="en-US" dirty="0" smtClean="0">
                <a:solidFill>
                  <a:prstClr val="black"/>
                </a:solidFill>
              </a:rPr>
              <a:t>Selected </a:t>
            </a:r>
            <a:endParaRPr lang="en-US" dirty="0">
              <a:solidFill>
                <a:prstClr val="black"/>
              </a:solidFill>
            </a:endParaRPr>
          </a:p>
        </p:txBody>
      </p:sp>
      <p:sp>
        <p:nvSpPr>
          <p:cNvPr id="48" name="TextBox 47"/>
          <p:cNvSpPr txBox="1"/>
          <p:nvPr/>
        </p:nvSpPr>
        <p:spPr>
          <a:xfrm>
            <a:off x="2209800" y="1223665"/>
            <a:ext cx="990600" cy="369332"/>
          </a:xfrm>
          <a:prstGeom prst="rect">
            <a:avLst/>
          </a:prstGeom>
          <a:noFill/>
        </p:spPr>
        <p:txBody>
          <a:bodyPr wrap="square" rtlCol="0">
            <a:spAutoFit/>
          </a:bodyPr>
          <a:lstStyle/>
          <a:p>
            <a:r>
              <a:rPr lang="en-US" dirty="0" smtClean="0">
                <a:solidFill>
                  <a:prstClr val="black"/>
                </a:solidFill>
              </a:rPr>
              <a:t>Default </a:t>
            </a:r>
            <a:endParaRPr lang="en-US" dirty="0">
              <a:solidFill>
                <a:prstClr val="black"/>
              </a:solidFill>
            </a:endParaRPr>
          </a:p>
        </p:txBody>
      </p:sp>
      <p:sp>
        <p:nvSpPr>
          <p:cNvPr id="49" name="TextBox 48"/>
          <p:cNvSpPr txBox="1"/>
          <p:nvPr/>
        </p:nvSpPr>
        <p:spPr>
          <a:xfrm>
            <a:off x="1828800" y="2823865"/>
            <a:ext cx="990600" cy="369332"/>
          </a:xfrm>
          <a:prstGeom prst="rect">
            <a:avLst/>
          </a:prstGeom>
          <a:noFill/>
        </p:spPr>
        <p:txBody>
          <a:bodyPr wrap="square" rtlCol="0">
            <a:spAutoFit/>
          </a:bodyPr>
          <a:lstStyle/>
          <a:p>
            <a:r>
              <a:rPr lang="en-US" dirty="0" smtClean="0">
                <a:solidFill>
                  <a:prstClr val="black"/>
                </a:solidFill>
              </a:rPr>
              <a:t>Default </a:t>
            </a:r>
            <a:endParaRPr lang="en-US" dirty="0">
              <a:solidFill>
                <a:prstClr val="black"/>
              </a:solidFill>
            </a:endParaRPr>
          </a:p>
        </p:txBody>
      </p:sp>
      <p:sp>
        <p:nvSpPr>
          <p:cNvPr id="50" name="TextBox 49"/>
          <p:cNvSpPr txBox="1"/>
          <p:nvPr/>
        </p:nvSpPr>
        <p:spPr>
          <a:xfrm>
            <a:off x="5029200" y="3052465"/>
            <a:ext cx="914400" cy="369332"/>
          </a:xfrm>
          <a:prstGeom prst="rect">
            <a:avLst/>
          </a:prstGeom>
          <a:noFill/>
        </p:spPr>
        <p:txBody>
          <a:bodyPr wrap="square" rtlCol="0">
            <a:spAutoFit/>
          </a:bodyPr>
          <a:lstStyle/>
          <a:p>
            <a:r>
              <a:rPr lang="en-US" dirty="0" smtClean="0">
                <a:solidFill>
                  <a:prstClr val="black"/>
                </a:solidFill>
              </a:rPr>
              <a:t>Cancel</a:t>
            </a:r>
            <a:endParaRPr lang="en-US" dirty="0">
              <a:solidFill>
                <a:prstClr val="black"/>
              </a:solidFill>
            </a:endParaRPr>
          </a:p>
        </p:txBody>
      </p:sp>
      <p:sp>
        <p:nvSpPr>
          <p:cNvPr id="51" name="TextBox 50"/>
          <p:cNvSpPr txBox="1"/>
          <p:nvPr/>
        </p:nvSpPr>
        <p:spPr>
          <a:xfrm>
            <a:off x="2438400" y="4271665"/>
            <a:ext cx="990600" cy="369332"/>
          </a:xfrm>
          <a:prstGeom prst="rect">
            <a:avLst/>
          </a:prstGeom>
          <a:noFill/>
        </p:spPr>
        <p:txBody>
          <a:bodyPr wrap="square" rtlCol="0">
            <a:spAutoFit/>
          </a:bodyPr>
          <a:lstStyle/>
          <a:p>
            <a:r>
              <a:rPr lang="en-US" dirty="0" smtClean="0">
                <a:solidFill>
                  <a:prstClr val="black"/>
                </a:solidFill>
              </a:rPr>
              <a:t>Default </a:t>
            </a:r>
            <a:endParaRPr lang="en-US" dirty="0">
              <a:solidFill>
                <a:prstClr val="black"/>
              </a:solidFill>
            </a:endParaRPr>
          </a:p>
        </p:txBody>
      </p:sp>
      <p:sp>
        <p:nvSpPr>
          <p:cNvPr id="52" name="Arc 51"/>
          <p:cNvSpPr/>
          <p:nvPr/>
        </p:nvSpPr>
        <p:spPr bwMode="auto">
          <a:xfrm>
            <a:off x="6400800" y="1376065"/>
            <a:ext cx="762000" cy="685800"/>
          </a:xfrm>
          <a:prstGeom prst="arc">
            <a:avLst>
              <a:gd name="adj1" fmla="val 11784671"/>
              <a:gd name="adj2" fmla="val 5229862"/>
            </a:avLst>
          </a:prstGeom>
          <a:noFill/>
          <a:ln w="12700" cap="flat" cmpd="sng" algn="ctr">
            <a:solidFill>
              <a:schemeClr val="tx1"/>
            </a:solidFill>
            <a:prstDash val="solid"/>
            <a:round/>
            <a:headEnd type="none" w="sm" len="sm"/>
            <a:tailEnd type="triangle" w="sm" len="sm"/>
          </a:ln>
          <a:effectLst/>
        </p:spPr>
        <p:txBody>
          <a:bodyPr vert="horz" wrap="square" lIns="91440" tIns="45720" rIns="91440" bIns="45720" numCol="1" rtlCol="0" anchor="t" anchorCtr="0" compatLnSpc="1">
            <a:prstTxWarp prst="textNoShape">
              <a:avLst/>
            </a:prstTxWarp>
          </a:bodyPr>
          <a:lstStyle/>
          <a:p>
            <a:pPr defTabSz="820738" eaLnBrk="0" hangingPunct="0"/>
            <a:endParaRPr lang="en-US" sz="2200" smtClean="0">
              <a:solidFill>
                <a:prstClr val="black"/>
              </a:solidFill>
              <a:latin typeface="Times" pitchFamily="18" charset="0"/>
            </a:endParaRPr>
          </a:p>
        </p:txBody>
      </p:sp>
      <p:sp>
        <p:nvSpPr>
          <p:cNvPr id="53" name="Arc 52"/>
          <p:cNvSpPr/>
          <p:nvPr/>
        </p:nvSpPr>
        <p:spPr bwMode="auto">
          <a:xfrm rot="1102747">
            <a:off x="6489483" y="4374304"/>
            <a:ext cx="762000" cy="685800"/>
          </a:xfrm>
          <a:prstGeom prst="arc">
            <a:avLst>
              <a:gd name="adj1" fmla="val 10642254"/>
              <a:gd name="adj2" fmla="val 3303243"/>
            </a:avLst>
          </a:prstGeom>
          <a:noFill/>
          <a:ln w="12700" cap="flat" cmpd="sng" algn="ctr">
            <a:solidFill>
              <a:schemeClr val="tx1"/>
            </a:solidFill>
            <a:prstDash val="solid"/>
            <a:round/>
            <a:headEnd type="none" w="sm" len="sm"/>
            <a:tailEnd type="triangle" w="sm" len="sm"/>
          </a:ln>
          <a:effectLst/>
        </p:spPr>
        <p:txBody>
          <a:bodyPr vert="horz" wrap="square" lIns="91440" tIns="45720" rIns="91440" bIns="45720" numCol="1" rtlCol="0" anchor="t" anchorCtr="0" compatLnSpc="1">
            <a:prstTxWarp prst="textNoShape">
              <a:avLst/>
            </a:prstTxWarp>
          </a:bodyPr>
          <a:lstStyle/>
          <a:p>
            <a:pPr defTabSz="820738" eaLnBrk="0" hangingPunct="0"/>
            <a:endParaRPr lang="en-US" sz="2200" smtClean="0">
              <a:solidFill>
                <a:prstClr val="black"/>
              </a:solidFill>
              <a:latin typeface="Times" pitchFamily="18" charset="0"/>
            </a:endParaRPr>
          </a:p>
        </p:txBody>
      </p:sp>
      <p:sp>
        <p:nvSpPr>
          <p:cNvPr id="30" name="Multiply 29"/>
          <p:cNvSpPr/>
          <p:nvPr/>
        </p:nvSpPr>
        <p:spPr bwMode="auto">
          <a:xfrm>
            <a:off x="609600" y="1376065"/>
            <a:ext cx="1828800" cy="1828800"/>
          </a:xfrm>
          <a:prstGeom prst="mathMultiply">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defTabSz="820738" eaLnBrk="0" hangingPunct="0"/>
            <a:endParaRPr lang="en-US" sz="2200" smtClean="0">
              <a:solidFill>
                <a:prstClr val="black"/>
              </a:solidFill>
              <a:latin typeface="Times" pitchFamily="18" charset="0"/>
            </a:endParaRPr>
          </a:p>
        </p:txBody>
      </p:sp>
      <p:sp>
        <p:nvSpPr>
          <p:cNvPr id="32" name="TextBox 31"/>
          <p:cNvSpPr txBox="1"/>
          <p:nvPr/>
        </p:nvSpPr>
        <p:spPr>
          <a:xfrm>
            <a:off x="838200" y="5807333"/>
            <a:ext cx="7467600" cy="369332"/>
          </a:xfrm>
          <a:prstGeom prst="rect">
            <a:avLst/>
          </a:prstGeom>
          <a:noFill/>
          <a:ln w="25400">
            <a:solidFill>
              <a:srgbClr val="FF0000"/>
            </a:solidFill>
          </a:ln>
        </p:spPr>
        <p:txBody>
          <a:bodyPr wrap="square" rtlCol="0">
            <a:spAutoFit/>
          </a:bodyPr>
          <a:lstStyle/>
          <a:p>
            <a:r>
              <a:rPr lang="en-US" dirty="0" smtClean="0">
                <a:solidFill>
                  <a:prstClr val="black"/>
                </a:solidFill>
              </a:rPr>
              <a:t>“Transaction” starts and ends with coins entering and leaving machine</a:t>
            </a:r>
            <a:endParaRPr lang="en-US" dirty="0">
              <a:solidFill>
                <a:prstClr val="black"/>
              </a:solidFill>
            </a:endParaRPr>
          </a:p>
        </p:txBody>
      </p:sp>
    </p:spTree>
    <p:extLst>
      <p:ext uri="{BB962C8B-B14F-4D97-AF65-F5344CB8AC3E}">
        <p14:creationId xmlns:p14="http://schemas.microsoft.com/office/powerpoint/2010/main" val="352773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Transactional View Code</a:t>
            </a:r>
            <a:endParaRPr lang="en-US" dirty="0"/>
          </a:p>
        </p:txBody>
      </p:sp>
      <p:pic>
        <p:nvPicPr>
          <p:cNvPr id="1030" name="Picture 6"/>
          <p:cNvPicPr>
            <a:picLocks noChangeAspect="1" noChangeArrowheads="1"/>
          </p:cNvPicPr>
          <p:nvPr/>
        </p:nvPicPr>
        <p:blipFill>
          <a:blip r:embed="rId3" cstate="print"/>
          <a:srcRect/>
          <a:stretch>
            <a:fillRect/>
          </a:stretch>
        </p:blipFill>
        <p:spPr bwMode="auto">
          <a:xfrm>
            <a:off x="5247860" y="1447800"/>
            <a:ext cx="3743739" cy="4114800"/>
          </a:xfrm>
          <a:prstGeom prst="rect">
            <a:avLst/>
          </a:prstGeom>
          <a:noFill/>
          <a:ln w="9525">
            <a:solidFill>
              <a:schemeClr val="tx1"/>
            </a:solidFill>
            <a:miter lim="800000"/>
            <a:headEnd/>
            <a:tailEnd/>
          </a:ln>
        </p:spPr>
      </p:pic>
      <p:pic>
        <p:nvPicPr>
          <p:cNvPr id="11" name="Picture 5"/>
          <p:cNvPicPr>
            <a:picLocks noChangeAspect="1" noChangeArrowheads="1"/>
          </p:cNvPicPr>
          <p:nvPr/>
        </p:nvPicPr>
        <p:blipFill>
          <a:blip r:embed="rId4" cstate="print"/>
          <a:srcRect/>
          <a:stretch>
            <a:fillRect/>
          </a:stretch>
        </p:blipFill>
        <p:spPr bwMode="auto">
          <a:xfrm>
            <a:off x="329477" y="1447800"/>
            <a:ext cx="4894320" cy="45466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379932373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Code Details</a:t>
            </a:r>
            <a:endParaRPr lang="en-US" dirty="0"/>
          </a:p>
        </p:txBody>
      </p:sp>
      <p:sp>
        <p:nvSpPr>
          <p:cNvPr id="3" name="Content Placeholder 2"/>
          <p:cNvSpPr>
            <a:spLocks noGrp="1"/>
          </p:cNvSpPr>
          <p:nvPr>
            <p:ph idx="1"/>
          </p:nvPr>
        </p:nvSpPr>
        <p:spPr/>
        <p:txBody>
          <a:bodyPr>
            <a:normAutofit fontScale="85000" lnSpcReduction="20000"/>
          </a:bodyPr>
          <a:lstStyle/>
          <a:p>
            <a:r>
              <a:rPr lang="en-US" smtClean="0"/>
              <a:t>The “object” being “tracked” is a transaction. </a:t>
            </a:r>
          </a:p>
          <a:p>
            <a:pPr lvl="1"/>
            <a:r>
              <a:rPr lang="en-US" smtClean="0"/>
              <a:t>This processor assumes that the transaction will be “dropped” shortly after it is finished, i.e., drink is dispensed</a:t>
            </a:r>
          </a:p>
          <a:p>
            <a:endParaRPr lang="en-US" smtClean="0"/>
          </a:p>
          <a:p>
            <a:r>
              <a:rPr lang="en-US" smtClean="0"/>
              <a:t>The actual state machine is only 37 lines long</a:t>
            </a:r>
          </a:p>
          <a:p>
            <a:pPr lvl="1"/>
            <a:r>
              <a:rPr lang="en-US" smtClean="0"/>
              <a:t>The processing has been moved to scripts</a:t>
            </a:r>
          </a:p>
          <a:p>
            <a:r>
              <a:rPr lang="en-US" smtClean="0"/>
              <a:t>Different states have different evaluation intervals</a:t>
            </a:r>
          </a:p>
          <a:p>
            <a:pPr lvl="1"/>
            <a:r>
              <a:rPr lang="en-US" smtClean="0"/>
              <a:t>Terminal nodes don’t have to re-evaluate</a:t>
            </a:r>
          </a:p>
          <a:p>
            <a:pPr lvl="1"/>
            <a:r>
              <a:rPr lang="en-US" smtClean="0"/>
              <a:t>Every state MUST have an evaluation interval</a:t>
            </a:r>
          </a:p>
          <a:p>
            <a:pPr lvl="1"/>
            <a:r>
              <a:rPr lang="en-US" smtClean="0"/>
              <a:t>Evaluation intervals are usually put near the state</a:t>
            </a:r>
          </a:p>
          <a:p>
            <a:endParaRPr lang="en-US" smtClean="0"/>
          </a:p>
          <a:p>
            <a:r>
              <a:rPr lang="en-US" smtClean="0"/>
              <a:t>What kind of machine does this processor assume?</a:t>
            </a:r>
          </a:p>
          <a:p>
            <a:pPr lvl="1"/>
            <a:r>
              <a:rPr lang="en-US" smtClean="0"/>
              <a:t>Single product type, all with the same price </a:t>
            </a:r>
            <a:endParaRPr lang="en-US" dirty="0" smtClean="0"/>
          </a:p>
        </p:txBody>
      </p:sp>
    </p:spTree>
    <p:extLst>
      <p:ext uri="{BB962C8B-B14F-4D97-AF65-F5344CB8AC3E}">
        <p14:creationId xmlns:p14="http://schemas.microsoft.com/office/powerpoint/2010/main" val="3873130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mtClean="0"/>
              <a:t>State Format</a:t>
            </a:r>
          </a:p>
        </p:txBody>
      </p:sp>
      <p:sp>
        <p:nvSpPr>
          <p:cNvPr id="11" name="Content Placeholder 10"/>
          <p:cNvSpPr>
            <a:spLocks noGrp="1"/>
          </p:cNvSpPr>
          <p:nvPr>
            <p:ph idx="1"/>
          </p:nvPr>
        </p:nvSpPr>
        <p:spPr/>
        <p:txBody>
          <a:bodyPr/>
          <a:lstStyle/>
          <a:p>
            <a:endParaRPr lang="en-US"/>
          </a:p>
        </p:txBody>
      </p:sp>
      <p:pic>
        <p:nvPicPr>
          <p:cNvPr id="4099" name="Picture 3"/>
          <p:cNvPicPr>
            <a:picLocks noChangeAspect="1" noChangeArrowheads="1"/>
          </p:cNvPicPr>
          <p:nvPr/>
        </p:nvPicPr>
        <p:blipFill>
          <a:blip r:embed="rId3" cstate="print"/>
          <a:srcRect/>
          <a:stretch>
            <a:fillRect/>
          </a:stretch>
        </p:blipFill>
        <p:spPr bwMode="auto">
          <a:xfrm>
            <a:off x="260350" y="1295400"/>
            <a:ext cx="8623300" cy="4838700"/>
          </a:xfrm>
          <a:prstGeom prst="rect">
            <a:avLst/>
          </a:prstGeom>
          <a:noFill/>
          <a:ln w="9525">
            <a:solidFill>
              <a:schemeClr val="tx1"/>
            </a:solidFill>
            <a:miter lim="800000"/>
            <a:headEnd/>
            <a:tailEnd/>
          </a:ln>
        </p:spPr>
      </p:pic>
      <p:cxnSp>
        <p:nvCxnSpPr>
          <p:cNvPr id="7" name="Straight Connector 6"/>
          <p:cNvCxnSpPr/>
          <p:nvPr/>
        </p:nvCxnSpPr>
        <p:spPr bwMode="auto">
          <a:xfrm>
            <a:off x="2133600" y="3543300"/>
            <a:ext cx="5943600" cy="0"/>
          </a:xfrm>
          <a:prstGeom prst="line">
            <a:avLst/>
          </a:prstGeom>
          <a:solidFill>
            <a:schemeClr val="accent1"/>
          </a:solidFill>
          <a:ln w="25400" cap="flat" cmpd="sng" algn="ctr">
            <a:solidFill>
              <a:srgbClr val="FF0000"/>
            </a:solidFill>
            <a:prstDash val="solid"/>
            <a:round/>
            <a:headEnd type="none" w="sm" len="sm"/>
            <a:tailEnd type="none" w="sm" len="sm"/>
          </a:ln>
          <a:effectLst/>
        </p:spPr>
      </p:cxnSp>
      <p:sp>
        <p:nvSpPr>
          <p:cNvPr id="9" name="TextBox 8"/>
          <p:cNvSpPr txBox="1"/>
          <p:nvPr/>
        </p:nvSpPr>
        <p:spPr>
          <a:xfrm>
            <a:off x="3048000" y="3695700"/>
            <a:ext cx="4572000" cy="369332"/>
          </a:xfrm>
          <a:prstGeom prst="rect">
            <a:avLst/>
          </a:prstGeom>
          <a:noFill/>
        </p:spPr>
        <p:txBody>
          <a:bodyPr wrap="square" rtlCol="0">
            <a:spAutoFit/>
          </a:bodyPr>
          <a:lstStyle/>
          <a:p>
            <a:r>
              <a:rPr lang="en-US" dirty="0" smtClean="0">
                <a:solidFill>
                  <a:srgbClr val="FF0000"/>
                </a:solidFill>
              </a:rPr>
              <a:t>This might not always be possible! </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smtClean="0"/>
              <a:t>Task Processor State Machine Basics</a:t>
            </a:r>
            <a:endParaRPr lang="en-US" dirty="0" smtClean="0"/>
          </a:p>
        </p:txBody>
      </p:sp>
      <p:sp>
        <p:nvSpPr>
          <p:cNvPr id="26626" name="Content Placeholder 2"/>
          <p:cNvSpPr>
            <a:spLocks noGrp="1"/>
          </p:cNvSpPr>
          <p:nvPr>
            <p:ph idx="1"/>
          </p:nvPr>
        </p:nvSpPr>
        <p:spPr/>
        <p:txBody>
          <a:bodyPr/>
          <a:lstStyle/>
          <a:p>
            <a:r>
              <a:rPr lang="en-US" dirty="0" smtClean="0"/>
              <a:t>The state machine works on tracks.</a:t>
            </a:r>
          </a:p>
          <a:p>
            <a:r>
              <a:rPr lang="en-US" dirty="0" smtClean="0"/>
              <a:t>Each track “</a:t>
            </a:r>
            <a:r>
              <a:rPr lang="en-US" dirty="0" smtClean="0">
                <a:solidFill>
                  <a:srgbClr val="FF0000"/>
                </a:solidFill>
              </a:rPr>
              <a:t>kicks off” the state machine.</a:t>
            </a:r>
          </a:p>
          <a:p>
            <a:pPr lvl="1"/>
            <a:r>
              <a:rPr lang="en-US" dirty="0" smtClean="0">
                <a:solidFill>
                  <a:srgbClr val="FF0000"/>
                </a:solidFill>
              </a:rPr>
              <a:t>The track starts on the first state listed in the file!</a:t>
            </a:r>
          </a:p>
          <a:p>
            <a:r>
              <a:rPr lang="en-US" dirty="0" smtClean="0"/>
              <a:t>Each track is processed independently.</a:t>
            </a:r>
          </a:p>
          <a:p>
            <a:r>
              <a:rPr lang="en-US" dirty="0" smtClean="0"/>
              <a:t>Timing is based on track arrival time and evaluation intervals.</a:t>
            </a:r>
          </a:p>
          <a:p>
            <a:r>
              <a:rPr lang="en-US" dirty="0" smtClean="0"/>
              <a:t>When a track is dropped, processing simply stops.</a:t>
            </a:r>
          </a:p>
        </p:txBody>
      </p:sp>
    </p:spTree>
    <p:extLst>
      <p:ext uri="{BB962C8B-B14F-4D97-AF65-F5344CB8AC3E}">
        <p14:creationId xmlns:p14="http://schemas.microsoft.com/office/powerpoint/2010/main" val="15980031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Vending Machine – Customer View</a:t>
            </a:r>
            <a:endParaRPr lang="en-US" dirty="0"/>
          </a:p>
        </p:txBody>
      </p:sp>
      <p:sp>
        <p:nvSpPr>
          <p:cNvPr id="5" name="Oval 4"/>
          <p:cNvSpPr/>
          <p:nvPr/>
        </p:nvSpPr>
        <p:spPr bwMode="auto">
          <a:xfrm>
            <a:off x="990600" y="1905000"/>
            <a:ext cx="1066800" cy="10668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820738"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pitchFamily="18" charset="0"/>
              </a:rPr>
              <a:t>Idle</a:t>
            </a:r>
          </a:p>
        </p:txBody>
      </p:sp>
      <p:sp>
        <p:nvSpPr>
          <p:cNvPr id="10" name="Oval 9"/>
          <p:cNvSpPr/>
          <p:nvPr/>
        </p:nvSpPr>
        <p:spPr bwMode="auto">
          <a:xfrm>
            <a:off x="5486400" y="1828800"/>
            <a:ext cx="1295400" cy="12954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820738"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pitchFamily="18" charset="0"/>
              </a:rPr>
              <a:t>Count Coins</a:t>
            </a:r>
          </a:p>
        </p:txBody>
      </p:sp>
      <p:sp>
        <p:nvSpPr>
          <p:cNvPr id="13" name="Oval 12"/>
          <p:cNvSpPr/>
          <p:nvPr/>
        </p:nvSpPr>
        <p:spPr bwMode="auto">
          <a:xfrm>
            <a:off x="3048000" y="3124200"/>
            <a:ext cx="1600200" cy="11430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820738"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pitchFamily="18" charset="0"/>
              </a:rPr>
              <a:t>Give Change</a:t>
            </a:r>
          </a:p>
        </p:txBody>
      </p:sp>
      <p:sp>
        <p:nvSpPr>
          <p:cNvPr id="14" name="Oval 13"/>
          <p:cNvSpPr/>
          <p:nvPr/>
        </p:nvSpPr>
        <p:spPr bwMode="auto">
          <a:xfrm>
            <a:off x="5638800" y="4800600"/>
            <a:ext cx="1295400" cy="11430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820738"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pitchFamily="18" charset="0"/>
              </a:rPr>
              <a:t>Select Soda</a:t>
            </a:r>
          </a:p>
        </p:txBody>
      </p:sp>
      <p:sp>
        <p:nvSpPr>
          <p:cNvPr id="15" name="Oval 14"/>
          <p:cNvSpPr/>
          <p:nvPr/>
        </p:nvSpPr>
        <p:spPr bwMode="auto">
          <a:xfrm>
            <a:off x="1295400" y="4800600"/>
            <a:ext cx="1752600" cy="106680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820738"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pitchFamily="18" charset="0"/>
              </a:rPr>
              <a:t>Dispense</a:t>
            </a:r>
          </a:p>
        </p:txBody>
      </p:sp>
      <p:cxnSp>
        <p:nvCxnSpPr>
          <p:cNvPr id="20" name="Straight Arrow Connector 19"/>
          <p:cNvCxnSpPr>
            <a:stCxn id="5" idx="6"/>
            <a:endCxn id="10" idx="2"/>
          </p:cNvCxnSpPr>
          <p:nvPr/>
        </p:nvCxnSpPr>
        <p:spPr bwMode="auto">
          <a:xfrm>
            <a:off x="2057400" y="2438400"/>
            <a:ext cx="3429000" cy="3810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3" name="Straight Arrow Connector 22"/>
          <p:cNvCxnSpPr>
            <a:stCxn id="10" idx="3"/>
            <a:endCxn id="13" idx="7"/>
          </p:cNvCxnSpPr>
          <p:nvPr/>
        </p:nvCxnSpPr>
        <p:spPr bwMode="auto">
          <a:xfrm flipH="1">
            <a:off x="4413856" y="2934493"/>
            <a:ext cx="1262251" cy="357095"/>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5" name="Straight Arrow Connector 24"/>
          <p:cNvCxnSpPr>
            <a:stCxn id="10" idx="3"/>
            <a:endCxn id="13" idx="6"/>
          </p:cNvCxnSpPr>
          <p:nvPr/>
        </p:nvCxnSpPr>
        <p:spPr bwMode="auto">
          <a:xfrm flipH="1">
            <a:off x="4648200" y="2934493"/>
            <a:ext cx="1027907" cy="761207"/>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27" name="Straight Arrow Connector 26"/>
          <p:cNvCxnSpPr>
            <a:stCxn id="10" idx="4"/>
            <a:endCxn id="14" idx="0"/>
          </p:cNvCxnSpPr>
          <p:nvPr/>
        </p:nvCxnSpPr>
        <p:spPr bwMode="auto">
          <a:xfrm>
            <a:off x="6134100" y="3124200"/>
            <a:ext cx="152400" cy="167640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1" name="Straight Arrow Connector 30"/>
          <p:cNvCxnSpPr>
            <a:stCxn id="14" idx="2"/>
            <a:endCxn id="15" idx="6"/>
          </p:cNvCxnSpPr>
          <p:nvPr/>
        </p:nvCxnSpPr>
        <p:spPr bwMode="auto">
          <a:xfrm flipH="1" flipV="1">
            <a:off x="3048000" y="5334000"/>
            <a:ext cx="2590800" cy="38100"/>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3" name="Straight Arrow Connector 32"/>
          <p:cNvCxnSpPr>
            <a:stCxn id="15" idx="0"/>
            <a:endCxn id="13" idx="3"/>
          </p:cNvCxnSpPr>
          <p:nvPr/>
        </p:nvCxnSpPr>
        <p:spPr bwMode="auto">
          <a:xfrm flipV="1">
            <a:off x="2171700" y="4099812"/>
            <a:ext cx="1110644" cy="70078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5" name="Straight Arrow Connector 34"/>
          <p:cNvCxnSpPr>
            <a:stCxn id="13" idx="1"/>
            <a:endCxn id="5" idx="5"/>
          </p:cNvCxnSpPr>
          <p:nvPr/>
        </p:nvCxnSpPr>
        <p:spPr bwMode="auto">
          <a:xfrm flipH="1" flipV="1">
            <a:off x="1901171" y="2815571"/>
            <a:ext cx="1381173" cy="476017"/>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37" name="Straight Arrow Connector 36"/>
          <p:cNvCxnSpPr>
            <a:stCxn id="14" idx="1"/>
            <a:endCxn id="13" idx="5"/>
          </p:cNvCxnSpPr>
          <p:nvPr/>
        </p:nvCxnSpPr>
        <p:spPr bwMode="auto">
          <a:xfrm flipH="1" flipV="1">
            <a:off x="4413856" y="4099812"/>
            <a:ext cx="1414651" cy="868176"/>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39" name="Arc 38"/>
          <p:cNvSpPr/>
          <p:nvPr/>
        </p:nvSpPr>
        <p:spPr bwMode="auto">
          <a:xfrm>
            <a:off x="1447800" y="1524000"/>
            <a:ext cx="762000" cy="685800"/>
          </a:xfrm>
          <a:prstGeom prst="arc">
            <a:avLst>
              <a:gd name="adj1" fmla="val 10642254"/>
              <a:gd name="adj2" fmla="val 3303243"/>
            </a:avLst>
          </a:prstGeom>
          <a:noFill/>
          <a:ln w="12700" cap="flat" cmpd="sng" algn="ctr">
            <a:solidFill>
              <a:schemeClr val="tx1"/>
            </a:solidFill>
            <a:prstDash val="solid"/>
            <a:round/>
            <a:headEnd type="none" w="sm" len="sm"/>
            <a:tailEnd type="triangl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40" name="TextBox 39"/>
          <p:cNvSpPr txBox="1"/>
          <p:nvPr/>
        </p:nvSpPr>
        <p:spPr>
          <a:xfrm>
            <a:off x="2819400" y="2133600"/>
            <a:ext cx="1676400" cy="369332"/>
          </a:xfrm>
          <a:prstGeom prst="rect">
            <a:avLst/>
          </a:prstGeom>
          <a:noFill/>
        </p:spPr>
        <p:txBody>
          <a:bodyPr wrap="square" rtlCol="0">
            <a:spAutoFit/>
          </a:bodyPr>
          <a:lstStyle/>
          <a:p>
            <a:r>
              <a:rPr lang="en-US" dirty="0" smtClean="0"/>
              <a:t>Coin inserted</a:t>
            </a:r>
            <a:endParaRPr lang="en-US" dirty="0"/>
          </a:p>
        </p:txBody>
      </p:sp>
      <p:sp>
        <p:nvSpPr>
          <p:cNvPr id="41" name="TextBox 40"/>
          <p:cNvSpPr txBox="1"/>
          <p:nvPr/>
        </p:nvSpPr>
        <p:spPr>
          <a:xfrm>
            <a:off x="7162800" y="1524000"/>
            <a:ext cx="1219200" cy="923330"/>
          </a:xfrm>
          <a:prstGeom prst="rect">
            <a:avLst/>
          </a:prstGeom>
          <a:noFill/>
        </p:spPr>
        <p:txBody>
          <a:bodyPr wrap="square" rtlCol="0">
            <a:spAutoFit/>
          </a:bodyPr>
          <a:lstStyle/>
          <a:p>
            <a:r>
              <a:rPr lang="en-US" dirty="0" smtClean="0"/>
              <a:t>Not enough coins</a:t>
            </a:r>
            <a:endParaRPr lang="en-US" dirty="0"/>
          </a:p>
        </p:txBody>
      </p:sp>
      <p:sp>
        <p:nvSpPr>
          <p:cNvPr id="42" name="TextBox 41"/>
          <p:cNvSpPr txBox="1"/>
          <p:nvPr/>
        </p:nvSpPr>
        <p:spPr>
          <a:xfrm>
            <a:off x="7315200" y="4572000"/>
            <a:ext cx="1295400" cy="646331"/>
          </a:xfrm>
          <a:prstGeom prst="rect">
            <a:avLst/>
          </a:prstGeom>
          <a:noFill/>
        </p:spPr>
        <p:txBody>
          <a:bodyPr wrap="square" rtlCol="0">
            <a:spAutoFit/>
          </a:bodyPr>
          <a:lstStyle/>
          <a:p>
            <a:r>
              <a:rPr lang="en-US" dirty="0" smtClean="0"/>
              <a:t>No selection</a:t>
            </a:r>
            <a:endParaRPr lang="en-US" dirty="0"/>
          </a:p>
        </p:txBody>
      </p:sp>
      <p:sp>
        <p:nvSpPr>
          <p:cNvPr id="44" name="TextBox 43"/>
          <p:cNvSpPr txBox="1"/>
          <p:nvPr/>
        </p:nvSpPr>
        <p:spPr>
          <a:xfrm>
            <a:off x="4038600" y="2743200"/>
            <a:ext cx="1447800" cy="369332"/>
          </a:xfrm>
          <a:prstGeom prst="rect">
            <a:avLst/>
          </a:prstGeom>
          <a:noFill/>
        </p:spPr>
        <p:txBody>
          <a:bodyPr wrap="square" rtlCol="0">
            <a:spAutoFit/>
          </a:bodyPr>
          <a:lstStyle/>
          <a:p>
            <a:r>
              <a:rPr lang="en-US" dirty="0" smtClean="0"/>
              <a:t>Reject coins</a:t>
            </a:r>
            <a:endParaRPr lang="en-US" dirty="0"/>
          </a:p>
        </p:txBody>
      </p:sp>
      <p:sp>
        <p:nvSpPr>
          <p:cNvPr id="45" name="TextBox 44"/>
          <p:cNvSpPr txBox="1"/>
          <p:nvPr/>
        </p:nvSpPr>
        <p:spPr>
          <a:xfrm>
            <a:off x="4724400" y="4724400"/>
            <a:ext cx="914400" cy="369332"/>
          </a:xfrm>
          <a:prstGeom prst="rect">
            <a:avLst/>
          </a:prstGeom>
          <a:noFill/>
        </p:spPr>
        <p:txBody>
          <a:bodyPr wrap="square" rtlCol="0">
            <a:spAutoFit/>
          </a:bodyPr>
          <a:lstStyle/>
          <a:p>
            <a:r>
              <a:rPr lang="en-US" dirty="0" smtClean="0"/>
              <a:t>Cancel</a:t>
            </a:r>
            <a:endParaRPr lang="en-US" dirty="0"/>
          </a:p>
        </p:txBody>
      </p:sp>
      <p:sp>
        <p:nvSpPr>
          <p:cNvPr id="46" name="TextBox 45"/>
          <p:cNvSpPr txBox="1"/>
          <p:nvPr/>
        </p:nvSpPr>
        <p:spPr>
          <a:xfrm>
            <a:off x="6248400" y="3810000"/>
            <a:ext cx="1676400" cy="369332"/>
          </a:xfrm>
          <a:prstGeom prst="rect">
            <a:avLst/>
          </a:prstGeom>
          <a:noFill/>
        </p:spPr>
        <p:txBody>
          <a:bodyPr wrap="square" rtlCol="0">
            <a:spAutoFit/>
          </a:bodyPr>
          <a:lstStyle/>
          <a:p>
            <a:r>
              <a:rPr lang="en-US" dirty="0" smtClean="0"/>
              <a:t>Enough coins</a:t>
            </a:r>
            <a:endParaRPr lang="en-US" dirty="0"/>
          </a:p>
        </p:txBody>
      </p:sp>
      <p:sp>
        <p:nvSpPr>
          <p:cNvPr id="47" name="TextBox 46"/>
          <p:cNvSpPr txBox="1"/>
          <p:nvPr/>
        </p:nvSpPr>
        <p:spPr>
          <a:xfrm>
            <a:off x="3429000" y="5410200"/>
            <a:ext cx="1676400" cy="369332"/>
          </a:xfrm>
          <a:prstGeom prst="rect">
            <a:avLst/>
          </a:prstGeom>
          <a:noFill/>
        </p:spPr>
        <p:txBody>
          <a:bodyPr wrap="square" rtlCol="0">
            <a:spAutoFit/>
          </a:bodyPr>
          <a:lstStyle/>
          <a:p>
            <a:r>
              <a:rPr lang="en-US" dirty="0" smtClean="0"/>
              <a:t>Selected </a:t>
            </a:r>
            <a:endParaRPr lang="en-US" dirty="0"/>
          </a:p>
        </p:txBody>
      </p:sp>
      <p:sp>
        <p:nvSpPr>
          <p:cNvPr id="48" name="TextBox 47"/>
          <p:cNvSpPr txBox="1"/>
          <p:nvPr/>
        </p:nvSpPr>
        <p:spPr>
          <a:xfrm>
            <a:off x="2209800" y="1447800"/>
            <a:ext cx="990600" cy="369332"/>
          </a:xfrm>
          <a:prstGeom prst="rect">
            <a:avLst/>
          </a:prstGeom>
          <a:noFill/>
        </p:spPr>
        <p:txBody>
          <a:bodyPr wrap="square" rtlCol="0">
            <a:spAutoFit/>
          </a:bodyPr>
          <a:lstStyle/>
          <a:p>
            <a:r>
              <a:rPr lang="en-US" dirty="0" smtClean="0"/>
              <a:t>Default </a:t>
            </a:r>
            <a:endParaRPr lang="en-US" dirty="0"/>
          </a:p>
        </p:txBody>
      </p:sp>
      <p:sp>
        <p:nvSpPr>
          <p:cNvPr id="49" name="TextBox 48"/>
          <p:cNvSpPr txBox="1"/>
          <p:nvPr/>
        </p:nvSpPr>
        <p:spPr>
          <a:xfrm>
            <a:off x="1828800" y="3048000"/>
            <a:ext cx="990600" cy="369332"/>
          </a:xfrm>
          <a:prstGeom prst="rect">
            <a:avLst/>
          </a:prstGeom>
          <a:noFill/>
        </p:spPr>
        <p:txBody>
          <a:bodyPr wrap="square" rtlCol="0">
            <a:spAutoFit/>
          </a:bodyPr>
          <a:lstStyle/>
          <a:p>
            <a:r>
              <a:rPr lang="en-US" dirty="0" smtClean="0"/>
              <a:t>Default </a:t>
            </a:r>
            <a:endParaRPr lang="en-US" dirty="0"/>
          </a:p>
        </p:txBody>
      </p:sp>
      <p:sp>
        <p:nvSpPr>
          <p:cNvPr id="50" name="TextBox 49"/>
          <p:cNvSpPr txBox="1"/>
          <p:nvPr/>
        </p:nvSpPr>
        <p:spPr>
          <a:xfrm>
            <a:off x="5029200" y="3276600"/>
            <a:ext cx="914400" cy="369332"/>
          </a:xfrm>
          <a:prstGeom prst="rect">
            <a:avLst/>
          </a:prstGeom>
          <a:noFill/>
        </p:spPr>
        <p:txBody>
          <a:bodyPr wrap="square" rtlCol="0">
            <a:spAutoFit/>
          </a:bodyPr>
          <a:lstStyle/>
          <a:p>
            <a:r>
              <a:rPr lang="en-US" dirty="0" smtClean="0"/>
              <a:t>Cancel</a:t>
            </a:r>
            <a:endParaRPr lang="en-US" dirty="0"/>
          </a:p>
        </p:txBody>
      </p:sp>
      <p:sp>
        <p:nvSpPr>
          <p:cNvPr id="51" name="TextBox 50"/>
          <p:cNvSpPr txBox="1"/>
          <p:nvPr/>
        </p:nvSpPr>
        <p:spPr>
          <a:xfrm>
            <a:off x="2438400" y="4495800"/>
            <a:ext cx="990600" cy="369332"/>
          </a:xfrm>
          <a:prstGeom prst="rect">
            <a:avLst/>
          </a:prstGeom>
          <a:noFill/>
        </p:spPr>
        <p:txBody>
          <a:bodyPr wrap="square" rtlCol="0">
            <a:spAutoFit/>
          </a:bodyPr>
          <a:lstStyle/>
          <a:p>
            <a:r>
              <a:rPr lang="en-US" dirty="0" smtClean="0"/>
              <a:t>Default </a:t>
            </a:r>
            <a:endParaRPr lang="en-US" dirty="0"/>
          </a:p>
        </p:txBody>
      </p:sp>
      <p:sp>
        <p:nvSpPr>
          <p:cNvPr id="52" name="Arc 51"/>
          <p:cNvSpPr/>
          <p:nvPr/>
        </p:nvSpPr>
        <p:spPr bwMode="auto">
          <a:xfrm>
            <a:off x="6400800" y="1600200"/>
            <a:ext cx="762000" cy="685800"/>
          </a:xfrm>
          <a:prstGeom prst="arc">
            <a:avLst>
              <a:gd name="adj1" fmla="val 11784671"/>
              <a:gd name="adj2" fmla="val 5229862"/>
            </a:avLst>
          </a:prstGeom>
          <a:noFill/>
          <a:ln w="12700" cap="flat" cmpd="sng" algn="ctr">
            <a:solidFill>
              <a:schemeClr val="tx1"/>
            </a:solidFill>
            <a:prstDash val="solid"/>
            <a:round/>
            <a:headEnd type="none" w="sm" len="sm"/>
            <a:tailEnd type="triangl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53" name="Arc 52"/>
          <p:cNvSpPr/>
          <p:nvPr/>
        </p:nvSpPr>
        <p:spPr bwMode="auto">
          <a:xfrm rot="1102747">
            <a:off x="6489483" y="4598439"/>
            <a:ext cx="762000" cy="685800"/>
          </a:xfrm>
          <a:prstGeom prst="arc">
            <a:avLst>
              <a:gd name="adj1" fmla="val 10642254"/>
              <a:gd name="adj2" fmla="val 3303243"/>
            </a:avLst>
          </a:prstGeom>
          <a:noFill/>
          <a:ln w="12700" cap="flat" cmpd="sng" algn="ctr">
            <a:solidFill>
              <a:schemeClr val="tx1"/>
            </a:solidFill>
            <a:prstDash val="solid"/>
            <a:round/>
            <a:headEnd type="none" w="sm" len="sm"/>
            <a:tailEnd type="triangl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Tree>
    <p:extLst>
      <p:ext uri="{BB962C8B-B14F-4D97-AF65-F5344CB8AC3E}">
        <p14:creationId xmlns:p14="http://schemas.microsoft.com/office/powerpoint/2010/main" val="30124684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Customer View Code</a:t>
            </a:r>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5105400" y="1771457"/>
            <a:ext cx="3074076" cy="3714943"/>
          </a:xfrm>
          <a:prstGeom prst="rect">
            <a:avLst/>
          </a:prstGeom>
          <a:noFill/>
          <a:ln w="9525">
            <a:solidFill>
              <a:schemeClr val="tx1"/>
            </a:solidFill>
            <a:miter lim="800000"/>
            <a:headEnd/>
            <a:tailEnd/>
          </a:ln>
        </p:spPr>
      </p:pic>
      <p:pic>
        <p:nvPicPr>
          <p:cNvPr id="8" name="Picture 2"/>
          <p:cNvPicPr>
            <a:picLocks noChangeAspect="1" noChangeArrowheads="1"/>
          </p:cNvPicPr>
          <p:nvPr/>
        </p:nvPicPr>
        <p:blipFill>
          <a:blip r:embed="rId4" cstate="print"/>
          <a:srcRect/>
          <a:stretch>
            <a:fillRect/>
          </a:stretch>
        </p:blipFill>
        <p:spPr bwMode="auto">
          <a:xfrm>
            <a:off x="609600" y="1355628"/>
            <a:ext cx="3920731" cy="4546600"/>
          </a:xfrm>
          <a:prstGeom prst="rect">
            <a:avLst/>
          </a:prstGeom>
          <a:noFill/>
          <a:ln w="9525">
            <a:solidFill>
              <a:schemeClr val="tx1"/>
            </a:solidFill>
            <a:miter lim="800000"/>
            <a:headEnd/>
            <a:tailEnd/>
          </a:ln>
        </p:spPr>
      </p:pic>
    </p:spTree>
    <p:extLst>
      <p:ext uri="{BB962C8B-B14F-4D97-AF65-F5344CB8AC3E}">
        <p14:creationId xmlns:p14="http://schemas.microsoft.com/office/powerpoint/2010/main" val="40505620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Customer View Code Details</a:t>
            </a:r>
            <a:endParaRPr lang="en-US" dirty="0"/>
          </a:p>
        </p:txBody>
      </p:sp>
      <p:sp>
        <p:nvSpPr>
          <p:cNvPr id="3" name="Content Placeholder 2"/>
          <p:cNvSpPr>
            <a:spLocks noGrp="1"/>
          </p:cNvSpPr>
          <p:nvPr>
            <p:ph idx="1"/>
          </p:nvPr>
        </p:nvSpPr>
        <p:spPr/>
        <p:txBody>
          <a:bodyPr>
            <a:normAutofit fontScale="92500" lnSpcReduction="10000"/>
          </a:bodyPr>
          <a:lstStyle/>
          <a:p>
            <a:r>
              <a:rPr lang="en-US" smtClean="0"/>
              <a:t>The “object” being “tracked” is a customer </a:t>
            </a:r>
          </a:p>
          <a:p>
            <a:pPr lvl="1"/>
            <a:r>
              <a:rPr lang="en-US" smtClean="0"/>
              <a:t>Enables the customer to continue putting coins back into the machine</a:t>
            </a:r>
          </a:p>
          <a:p>
            <a:pPr lvl="1"/>
            <a:r>
              <a:rPr lang="en-US" smtClean="0"/>
              <a:t>When customer leaves, it will be dropped </a:t>
            </a:r>
          </a:p>
          <a:p>
            <a:endParaRPr lang="en-US" smtClean="0"/>
          </a:p>
          <a:p>
            <a:r>
              <a:rPr lang="en-US" smtClean="0"/>
              <a:t>The state machine code is only 47 lines</a:t>
            </a:r>
          </a:p>
          <a:p>
            <a:endParaRPr lang="en-US" smtClean="0"/>
          </a:p>
          <a:p>
            <a:r>
              <a:rPr lang="en-US" smtClean="0"/>
              <a:t>What problems would need to be considered in either model?</a:t>
            </a:r>
          </a:p>
          <a:p>
            <a:pPr lvl="1"/>
            <a:r>
              <a:rPr lang="en-US" smtClean="0"/>
              <a:t>What happens when a second “track” shows up? </a:t>
            </a:r>
          </a:p>
          <a:p>
            <a:pPr lvl="1"/>
            <a:r>
              <a:rPr lang="en-US" smtClean="0"/>
              <a:t>What happens when a customer walks away? </a:t>
            </a:r>
            <a:endParaRPr lang="en-US" dirty="0" smtClean="0"/>
          </a:p>
        </p:txBody>
      </p:sp>
    </p:spTree>
    <p:extLst>
      <p:ext uri="{BB962C8B-B14F-4D97-AF65-F5344CB8AC3E}">
        <p14:creationId xmlns:p14="http://schemas.microsoft.com/office/powerpoint/2010/main" val="303816156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Another State Machine Example</a:t>
            </a:r>
            <a:endParaRPr lang="en-US" dirty="0"/>
          </a:p>
        </p:txBody>
      </p:sp>
      <p:sp>
        <p:nvSpPr>
          <p:cNvPr id="61" name="Text Box 20"/>
          <p:cNvSpPr txBox="1">
            <a:spLocks noChangeArrowheads="1"/>
          </p:cNvSpPr>
          <p:nvPr/>
        </p:nvSpPr>
        <p:spPr bwMode="auto">
          <a:xfrm>
            <a:off x="3276600" y="1676400"/>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Human</a:t>
            </a:r>
            <a:endParaRPr lang="en-US" dirty="0"/>
          </a:p>
        </p:txBody>
      </p:sp>
      <p:cxnSp>
        <p:nvCxnSpPr>
          <p:cNvPr id="73" name="Straight Arrow Connector 72"/>
          <p:cNvCxnSpPr>
            <a:stCxn id="74" idx="2"/>
            <a:endCxn id="75" idx="0"/>
          </p:cNvCxnSpPr>
          <p:nvPr/>
        </p:nvCxnSpPr>
        <p:spPr bwMode="auto">
          <a:xfrm>
            <a:off x="4477544" y="3341132"/>
            <a:ext cx="0" cy="229766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74" name="Text Box 20"/>
          <p:cNvSpPr txBox="1">
            <a:spLocks noChangeArrowheads="1"/>
          </p:cNvSpPr>
          <p:nvPr/>
        </p:nvSpPr>
        <p:spPr bwMode="auto">
          <a:xfrm>
            <a:off x="3276600" y="2971800"/>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Zombie</a:t>
            </a:r>
            <a:endParaRPr lang="en-US" dirty="0"/>
          </a:p>
        </p:txBody>
      </p:sp>
      <p:sp>
        <p:nvSpPr>
          <p:cNvPr id="75" name="Text Box 20"/>
          <p:cNvSpPr txBox="1">
            <a:spLocks noChangeArrowheads="1"/>
          </p:cNvSpPr>
          <p:nvPr/>
        </p:nvSpPr>
        <p:spPr bwMode="auto">
          <a:xfrm>
            <a:off x="3276600" y="5638800"/>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Dead</a:t>
            </a:r>
            <a:endParaRPr lang="en-US" dirty="0"/>
          </a:p>
        </p:txBody>
      </p:sp>
      <p:cxnSp>
        <p:nvCxnSpPr>
          <p:cNvPr id="78" name="Straight Arrow Connector 77"/>
          <p:cNvCxnSpPr>
            <a:stCxn id="61" idx="2"/>
            <a:endCxn id="74" idx="0"/>
          </p:cNvCxnSpPr>
          <p:nvPr/>
        </p:nvCxnSpPr>
        <p:spPr bwMode="auto">
          <a:xfrm>
            <a:off x="4477544" y="2045732"/>
            <a:ext cx="0" cy="92606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81" name="TextBox 80"/>
          <p:cNvSpPr txBox="1"/>
          <p:nvPr/>
        </p:nvSpPr>
        <p:spPr>
          <a:xfrm>
            <a:off x="3962400" y="2362200"/>
            <a:ext cx="990600" cy="369332"/>
          </a:xfrm>
          <a:prstGeom prst="rect">
            <a:avLst/>
          </a:prstGeom>
          <a:solidFill>
            <a:schemeClr val="bg1"/>
          </a:solidFill>
        </p:spPr>
        <p:txBody>
          <a:bodyPr wrap="square" rtlCol="0">
            <a:spAutoFit/>
          </a:bodyPr>
          <a:lstStyle/>
          <a:p>
            <a:pPr algn="ctr"/>
            <a:r>
              <a:rPr lang="en-US" dirty="0" smtClean="0"/>
              <a:t>Bitten</a:t>
            </a:r>
            <a:endParaRPr lang="en-US" dirty="0"/>
          </a:p>
        </p:txBody>
      </p:sp>
      <p:cxnSp>
        <p:nvCxnSpPr>
          <p:cNvPr id="84" name="Straight Arrow Connector 83"/>
          <p:cNvCxnSpPr>
            <a:stCxn id="74" idx="2"/>
            <a:endCxn id="85" idx="0"/>
          </p:cNvCxnSpPr>
          <p:nvPr/>
        </p:nvCxnSpPr>
        <p:spPr bwMode="auto">
          <a:xfrm>
            <a:off x="4477544" y="3341132"/>
            <a:ext cx="923527" cy="64460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 Box 20"/>
          <p:cNvSpPr txBox="1">
            <a:spLocks noChangeArrowheads="1"/>
          </p:cNvSpPr>
          <p:nvPr/>
        </p:nvSpPr>
        <p:spPr bwMode="auto">
          <a:xfrm>
            <a:off x="4753371" y="3985736"/>
            <a:ext cx="1295400" cy="369332"/>
          </a:xfrm>
          <a:prstGeom prst="rect">
            <a:avLst/>
          </a:prstGeom>
          <a:noFill/>
          <a:ln w="9525" algn="ctr">
            <a:solidFill>
              <a:schemeClr val="tx1"/>
            </a:solidFill>
            <a:miter lim="800000"/>
            <a:headEnd/>
            <a:tailEnd/>
          </a:ln>
        </p:spPr>
        <p:txBody>
          <a:bodyPr wrap="square">
            <a:spAutoFit/>
          </a:bodyPr>
          <a:lstStyle/>
          <a:p>
            <a:pPr algn="ctr">
              <a:spcBef>
                <a:spcPct val="50000"/>
              </a:spcBef>
            </a:pPr>
            <a:r>
              <a:rPr lang="en-US" dirty="0" smtClean="0"/>
              <a:t>Go slow</a:t>
            </a:r>
            <a:endParaRPr lang="en-US" dirty="0"/>
          </a:p>
        </p:txBody>
      </p:sp>
      <p:sp>
        <p:nvSpPr>
          <p:cNvPr id="87" name="TextBox 86"/>
          <p:cNvSpPr txBox="1"/>
          <p:nvPr/>
        </p:nvSpPr>
        <p:spPr>
          <a:xfrm>
            <a:off x="4544614" y="3535978"/>
            <a:ext cx="1600201" cy="338554"/>
          </a:xfrm>
          <a:prstGeom prst="rect">
            <a:avLst/>
          </a:prstGeom>
          <a:solidFill>
            <a:schemeClr val="bg1"/>
          </a:solidFill>
        </p:spPr>
        <p:txBody>
          <a:bodyPr wrap="square" rtlCol="0">
            <a:spAutoFit/>
          </a:bodyPr>
          <a:lstStyle/>
          <a:p>
            <a:pPr algn="ctr"/>
            <a:r>
              <a:rPr lang="en-US" sz="1600" dirty="0" smtClean="0"/>
              <a:t>Walking Dead</a:t>
            </a:r>
            <a:endParaRPr lang="en-US" sz="1600" dirty="0"/>
          </a:p>
        </p:txBody>
      </p:sp>
      <p:sp>
        <p:nvSpPr>
          <p:cNvPr id="88" name="Text Box 20"/>
          <p:cNvSpPr txBox="1">
            <a:spLocks noChangeArrowheads="1"/>
          </p:cNvSpPr>
          <p:nvPr/>
        </p:nvSpPr>
        <p:spPr bwMode="auto">
          <a:xfrm>
            <a:off x="457200" y="3429000"/>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Vampire</a:t>
            </a:r>
            <a:endParaRPr lang="en-US" dirty="0"/>
          </a:p>
        </p:txBody>
      </p:sp>
      <p:sp>
        <p:nvSpPr>
          <p:cNvPr id="89" name="Text Box 20"/>
          <p:cNvSpPr txBox="1">
            <a:spLocks noChangeArrowheads="1"/>
          </p:cNvSpPr>
          <p:nvPr/>
        </p:nvSpPr>
        <p:spPr bwMode="auto">
          <a:xfrm>
            <a:off x="6324600" y="3505200"/>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Werewolf</a:t>
            </a:r>
            <a:endParaRPr lang="en-US" dirty="0"/>
          </a:p>
        </p:txBody>
      </p:sp>
      <p:cxnSp>
        <p:nvCxnSpPr>
          <p:cNvPr id="91" name="Straight Arrow Connector 90"/>
          <p:cNvCxnSpPr>
            <a:stCxn id="61" idx="2"/>
            <a:endCxn id="88" idx="0"/>
          </p:cNvCxnSpPr>
          <p:nvPr/>
        </p:nvCxnSpPr>
        <p:spPr bwMode="auto">
          <a:xfrm flipH="1">
            <a:off x="1658144" y="2045732"/>
            <a:ext cx="2819400" cy="13832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93" name="TextBox 92"/>
          <p:cNvSpPr txBox="1"/>
          <p:nvPr/>
        </p:nvSpPr>
        <p:spPr>
          <a:xfrm>
            <a:off x="1828800" y="2895600"/>
            <a:ext cx="990600" cy="369332"/>
          </a:xfrm>
          <a:prstGeom prst="rect">
            <a:avLst/>
          </a:prstGeom>
          <a:solidFill>
            <a:schemeClr val="bg1"/>
          </a:solidFill>
        </p:spPr>
        <p:txBody>
          <a:bodyPr wrap="square" rtlCol="0">
            <a:spAutoFit/>
          </a:bodyPr>
          <a:lstStyle/>
          <a:p>
            <a:pPr algn="ctr"/>
            <a:r>
              <a:rPr lang="en-US" dirty="0" smtClean="0"/>
              <a:t>Bitten</a:t>
            </a:r>
            <a:endParaRPr lang="en-US" dirty="0"/>
          </a:p>
        </p:txBody>
      </p:sp>
      <p:cxnSp>
        <p:nvCxnSpPr>
          <p:cNvPr id="96" name="Straight Arrow Connector 95"/>
          <p:cNvCxnSpPr>
            <a:stCxn id="61" idx="2"/>
            <a:endCxn id="89" idx="0"/>
          </p:cNvCxnSpPr>
          <p:nvPr/>
        </p:nvCxnSpPr>
        <p:spPr bwMode="auto">
          <a:xfrm>
            <a:off x="4477544" y="2045732"/>
            <a:ext cx="3048000" cy="14594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98" name="Straight Arrow Connector 97"/>
          <p:cNvCxnSpPr>
            <a:stCxn id="88" idx="2"/>
            <a:endCxn id="75" idx="0"/>
          </p:cNvCxnSpPr>
          <p:nvPr/>
        </p:nvCxnSpPr>
        <p:spPr bwMode="auto">
          <a:xfrm>
            <a:off x="1658144" y="3798332"/>
            <a:ext cx="2819400" cy="184046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00" name="TextBox 99"/>
          <p:cNvSpPr txBox="1"/>
          <p:nvPr/>
        </p:nvSpPr>
        <p:spPr>
          <a:xfrm>
            <a:off x="1905000" y="4267200"/>
            <a:ext cx="1295400" cy="369332"/>
          </a:xfrm>
          <a:prstGeom prst="rect">
            <a:avLst/>
          </a:prstGeom>
          <a:solidFill>
            <a:schemeClr val="bg1"/>
          </a:solidFill>
        </p:spPr>
        <p:txBody>
          <a:bodyPr wrap="square" rtlCol="0">
            <a:spAutoFit/>
          </a:bodyPr>
          <a:lstStyle/>
          <a:p>
            <a:pPr algn="ctr"/>
            <a:r>
              <a:rPr lang="en-US" dirty="0" smtClean="0"/>
              <a:t>Staked</a:t>
            </a:r>
            <a:endParaRPr lang="en-US" dirty="0"/>
          </a:p>
        </p:txBody>
      </p:sp>
      <p:cxnSp>
        <p:nvCxnSpPr>
          <p:cNvPr id="101" name="Straight Arrow Connector 100"/>
          <p:cNvCxnSpPr>
            <a:stCxn id="88" idx="2"/>
            <a:endCxn id="102" idx="0"/>
          </p:cNvCxnSpPr>
          <p:nvPr/>
        </p:nvCxnSpPr>
        <p:spPr bwMode="auto">
          <a:xfrm flipH="1">
            <a:off x="1638300" y="3798332"/>
            <a:ext cx="19844" cy="18404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02" name="Text Box 20"/>
          <p:cNvSpPr txBox="1">
            <a:spLocks noChangeArrowheads="1"/>
          </p:cNvSpPr>
          <p:nvPr/>
        </p:nvSpPr>
        <p:spPr bwMode="auto">
          <a:xfrm>
            <a:off x="838200" y="5638800"/>
            <a:ext cx="1600199" cy="369332"/>
          </a:xfrm>
          <a:prstGeom prst="rect">
            <a:avLst/>
          </a:prstGeom>
          <a:noFill/>
          <a:ln w="9525" algn="ctr">
            <a:solidFill>
              <a:schemeClr val="tx1"/>
            </a:solidFill>
            <a:miter lim="800000"/>
            <a:headEnd/>
            <a:tailEnd/>
          </a:ln>
        </p:spPr>
        <p:txBody>
          <a:bodyPr wrap="square">
            <a:spAutoFit/>
          </a:bodyPr>
          <a:lstStyle/>
          <a:p>
            <a:pPr algn="ctr">
              <a:spcBef>
                <a:spcPct val="50000"/>
              </a:spcBef>
            </a:pPr>
            <a:r>
              <a:rPr lang="en-US" dirty="0" smtClean="0"/>
              <a:t>Own Series</a:t>
            </a:r>
            <a:endParaRPr lang="en-US" dirty="0"/>
          </a:p>
        </p:txBody>
      </p:sp>
      <p:sp>
        <p:nvSpPr>
          <p:cNvPr id="103" name="TextBox 102"/>
          <p:cNvSpPr txBox="1"/>
          <p:nvPr/>
        </p:nvSpPr>
        <p:spPr>
          <a:xfrm>
            <a:off x="838200" y="4888468"/>
            <a:ext cx="1600200" cy="369332"/>
          </a:xfrm>
          <a:prstGeom prst="rect">
            <a:avLst/>
          </a:prstGeom>
          <a:solidFill>
            <a:schemeClr val="bg1"/>
          </a:solidFill>
        </p:spPr>
        <p:txBody>
          <a:bodyPr wrap="square" rtlCol="0">
            <a:spAutoFit/>
          </a:bodyPr>
          <a:lstStyle/>
          <a:p>
            <a:pPr algn="ctr"/>
            <a:r>
              <a:rPr lang="en-US" dirty="0" smtClean="0"/>
              <a:t>Cursed - Soul</a:t>
            </a:r>
            <a:endParaRPr lang="en-US" dirty="0"/>
          </a:p>
        </p:txBody>
      </p:sp>
      <p:cxnSp>
        <p:nvCxnSpPr>
          <p:cNvPr id="112" name="Straight Arrow Connector 111"/>
          <p:cNvCxnSpPr>
            <a:stCxn id="89" idx="2"/>
            <a:endCxn id="75" idx="0"/>
          </p:cNvCxnSpPr>
          <p:nvPr/>
        </p:nvCxnSpPr>
        <p:spPr bwMode="auto">
          <a:xfrm flipH="1">
            <a:off x="4477544" y="3874532"/>
            <a:ext cx="3048000" cy="17642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94" name="TextBox 93"/>
          <p:cNvSpPr txBox="1"/>
          <p:nvPr/>
        </p:nvSpPr>
        <p:spPr>
          <a:xfrm>
            <a:off x="6248400" y="2895600"/>
            <a:ext cx="990600" cy="369332"/>
          </a:xfrm>
          <a:prstGeom prst="rect">
            <a:avLst/>
          </a:prstGeom>
          <a:solidFill>
            <a:schemeClr val="bg1"/>
          </a:solidFill>
        </p:spPr>
        <p:txBody>
          <a:bodyPr wrap="square" rtlCol="0">
            <a:spAutoFit/>
          </a:bodyPr>
          <a:lstStyle/>
          <a:p>
            <a:pPr algn="ctr"/>
            <a:r>
              <a:rPr lang="en-US" dirty="0" smtClean="0"/>
              <a:t>Bitten</a:t>
            </a:r>
            <a:endParaRPr lang="en-US" dirty="0"/>
          </a:p>
        </p:txBody>
      </p:sp>
      <p:sp>
        <p:nvSpPr>
          <p:cNvPr id="119" name="TextBox 118"/>
          <p:cNvSpPr txBox="1"/>
          <p:nvPr/>
        </p:nvSpPr>
        <p:spPr>
          <a:xfrm>
            <a:off x="5486400" y="4419600"/>
            <a:ext cx="1524000" cy="369332"/>
          </a:xfrm>
          <a:prstGeom prst="rect">
            <a:avLst/>
          </a:prstGeom>
          <a:solidFill>
            <a:schemeClr val="bg1"/>
          </a:solidFill>
        </p:spPr>
        <p:txBody>
          <a:bodyPr wrap="square" rtlCol="0">
            <a:spAutoFit/>
          </a:bodyPr>
          <a:lstStyle/>
          <a:p>
            <a:pPr algn="ctr"/>
            <a:r>
              <a:rPr lang="en-US" dirty="0" smtClean="0"/>
              <a:t>Silver Bullet</a:t>
            </a:r>
            <a:endParaRPr lang="en-US" dirty="0"/>
          </a:p>
        </p:txBody>
      </p:sp>
      <p:sp>
        <p:nvSpPr>
          <p:cNvPr id="120" name="Text Box 20"/>
          <p:cNvSpPr txBox="1">
            <a:spLocks noChangeArrowheads="1"/>
          </p:cNvSpPr>
          <p:nvPr/>
        </p:nvSpPr>
        <p:spPr bwMode="auto">
          <a:xfrm>
            <a:off x="6324600" y="5638800"/>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Happily Ever After</a:t>
            </a:r>
            <a:endParaRPr lang="en-US" dirty="0"/>
          </a:p>
        </p:txBody>
      </p:sp>
      <p:cxnSp>
        <p:nvCxnSpPr>
          <p:cNvPr id="122" name="Straight Arrow Connector 121"/>
          <p:cNvCxnSpPr>
            <a:stCxn id="89" idx="2"/>
            <a:endCxn id="120" idx="0"/>
          </p:cNvCxnSpPr>
          <p:nvPr/>
        </p:nvCxnSpPr>
        <p:spPr bwMode="auto">
          <a:xfrm>
            <a:off x="7525544" y="3874532"/>
            <a:ext cx="0" cy="17642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24" name="TextBox 123"/>
          <p:cNvSpPr txBox="1"/>
          <p:nvPr/>
        </p:nvSpPr>
        <p:spPr>
          <a:xfrm>
            <a:off x="6781800" y="4800600"/>
            <a:ext cx="1524000" cy="646331"/>
          </a:xfrm>
          <a:prstGeom prst="rect">
            <a:avLst/>
          </a:prstGeom>
          <a:solidFill>
            <a:schemeClr val="bg1"/>
          </a:solidFill>
        </p:spPr>
        <p:txBody>
          <a:bodyPr wrap="square" rtlCol="0">
            <a:spAutoFit/>
          </a:bodyPr>
          <a:lstStyle/>
          <a:p>
            <a:pPr algn="ctr"/>
            <a:r>
              <a:rPr lang="en-US" dirty="0" smtClean="0"/>
              <a:t>Wait for the Daughter…</a:t>
            </a:r>
            <a:endParaRPr lang="en-US" dirty="0"/>
          </a:p>
        </p:txBody>
      </p:sp>
      <p:sp>
        <p:nvSpPr>
          <p:cNvPr id="32" name="Text Box 20"/>
          <p:cNvSpPr txBox="1">
            <a:spLocks noChangeArrowheads="1"/>
          </p:cNvSpPr>
          <p:nvPr/>
        </p:nvSpPr>
        <p:spPr bwMode="auto">
          <a:xfrm>
            <a:off x="2985327" y="3985736"/>
            <a:ext cx="1295400" cy="369332"/>
          </a:xfrm>
          <a:prstGeom prst="rect">
            <a:avLst/>
          </a:prstGeom>
          <a:noFill/>
          <a:ln w="9525" algn="ctr">
            <a:solidFill>
              <a:schemeClr val="tx1"/>
            </a:solidFill>
            <a:miter lim="800000"/>
            <a:headEnd/>
            <a:tailEnd/>
          </a:ln>
        </p:spPr>
        <p:txBody>
          <a:bodyPr wrap="square">
            <a:spAutoFit/>
          </a:bodyPr>
          <a:lstStyle/>
          <a:p>
            <a:pPr algn="ctr">
              <a:spcBef>
                <a:spcPct val="50000"/>
              </a:spcBef>
            </a:pPr>
            <a:r>
              <a:rPr lang="en-US" dirty="0" smtClean="0"/>
              <a:t>Go fast</a:t>
            </a:r>
            <a:endParaRPr lang="en-US" dirty="0"/>
          </a:p>
        </p:txBody>
      </p:sp>
      <p:cxnSp>
        <p:nvCxnSpPr>
          <p:cNvPr id="7" name="Straight Arrow Connector 6"/>
          <p:cNvCxnSpPr>
            <a:stCxn id="74" idx="2"/>
            <a:endCxn id="32" idx="0"/>
          </p:cNvCxnSpPr>
          <p:nvPr/>
        </p:nvCxnSpPr>
        <p:spPr>
          <a:xfrm flipH="1">
            <a:off x="3633027" y="3341132"/>
            <a:ext cx="844517" cy="6446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985327" y="3508066"/>
            <a:ext cx="1440508" cy="338554"/>
          </a:xfrm>
          <a:prstGeom prst="rect">
            <a:avLst/>
          </a:prstGeom>
          <a:solidFill>
            <a:schemeClr val="bg1"/>
          </a:solidFill>
        </p:spPr>
        <p:txBody>
          <a:bodyPr wrap="square" rtlCol="0">
            <a:spAutoFit/>
          </a:bodyPr>
          <a:lstStyle/>
          <a:p>
            <a:pPr algn="ctr"/>
            <a:r>
              <a:rPr lang="en-US" sz="1600" dirty="0" smtClean="0"/>
              <a:t>World War Z</a:t>
            </a:r>
            <a:endParaRPr lang="en-US" sz="1600" dirty="0"/>
          </a:p>
        </p:txBody>
      </p:sp>
      <p:cxnSp>
        <p:nvCxnSpPr>
          <p:cNvPr id="9" name="Straight Arrow Connector 8"/>
          <p:cNvCxnSpPr>
            <a:stCxn id="32" idx="2"/>
            <a:endCxn id="75" idx="0"/>
          </p:cNvCxnSpPr>
          <p:nvPr/>
        </p:nvCxnSpPr>
        <p:spPr>
          <a:xfrm>
            <a:off x="3633027" y="4355068"/>
            <a:ext cx="844517" cy="1283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5" idx="2"/>
            <a:endCxn id="75" idx="0"/>
          </p:cNvCxnSpPr>
          <p:nvPr/>
        </p:nvCxnSpPr>
        <p:spPr>
          <a:xfrm flipH="1">
            <a:off x="4477544" y="4355068"/>
            <a:ext cx="923527" cy="1283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3486945" y="4659868"/>
            <a:ext cx="1981200" cy="369332"/>
          </a:xfrm>
          <a:prstGeom prst="rect">
            <a:avLst/>
          </a:prstGeom>
          <a:solidFill>
            <a:schemeClr val="bg1"/>
          </a:solidFill>
        </p:spPr>
        <p:txBody>
          <a:bodyPr wrap="square" rtlCol="0">
            <a:spAutoFit/>
          </a:bodyPr>
          <a:lstStyle/>
          <a:p>
            <a:pPr algn="ctr"/>
            <a:r>
              <a:rPr lang="en-US" dirty="0" smtClean="0"/>
              <a:t>Brains blown out</a:t>
            </a:r>
            <a:endParaRPr lang="en-US" dirty="0"/>
          </a:p>
        </p:txBody>
      </p:sp>
    </p:spTree>
    <p:extLst>
      <p:ext uri="{BB962C8B-B14F-4D97-AF65-F5344CB8AC3E}">
        <p14:creationId xmlns:p14="http://schemas.microsoft.com/office/powerpoint/2010/main" val="93153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animBg="1"/>
      <p:bldP spid="81" grpId="0" animBg="1"/>
      <p:bldP spid="85" grpId="0" animBg="1"/>
      <p:bldP spid="87" grpId="0" animBg="1"/>
      <p:bldP spid="88" grpId="0" animBg="1"/>
      <p:bldP spid="89" grpId="0" animBg="1"/>
      <p:bldP spid="93" grpId="0" animBg="1"/>
      <p:bldP spid="100" grpId="0" animBg="1"/>
      <p:bldP spid="102" grpId="0" animBg="1"/>
      <p:bldP spid="103" grpId="0" animBg="1"/>
      <p:bldP spid="94" grpId="0" animBg="1"/>
      <p:bldP spid="119" grpId="0" animBg="1"/>
      <p:bldP spid="120" grpId="0" animBg="1"/>
      <p:bldP spid="124" grpId="0" animBg="1"/>
      <p:bldP spid="32" grpId="0" animBg="1"/>
      <p:bldP spid="35" grpId="0" animBg="1"/>
      <p:bldP spid="8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a:stCxn id="58" idx="2"/>
            <a:endCxn id="33" idx="0"/>
          </p:cNvCxnSpPr>
          <p:nvPr/>
        </p:nvCxnSpPr>
        <p:spPr>
          <a:xfrm>
            <a:off x="3722308" y="4259987"/>
            <a:ext cx="755236" cy="13788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34" idx="2"/>
            <a:endCxn id="33" idx="0"/>
          </p:cNvCxnSpPr>
          <p:nvPr/>
        </p:nvCxnSpPr>
        <p:spPr>
          <a:xfrm flipH="1">
            <a:off x="4477544" y="4278243"/>
            <a:ext cx="1034302" cy="1360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“state” vs “</a:t>
            </a:r>
            <a:r>
              <a:rPr lang="en-US" dirty="0" err="1" smtClean="0"/>
              <a:t>next_state</a:t>
            </a:r>
            <a:r>
              <a:rPr lang="en-US" dirty="0" smtClean="0"/>
              <a:t>” blocks</a:t>
            </a:r>
            <a:endParaRPr lang="en-US" dirty="0"/>
          </a:p>
        </p:txBody>
      </p:sp>
      <p:sp>
        <p:nvSpPr>
          <p:cNvPr id="29" name="Content Placeholder 2"/>
          <p:cNvSpPr>
            <a:spLocks noGrp="1"/>
          </p:cNvSpPr>
          <p:nvPr>
            <p:ph idx="4294967295"/>
          </p:nvPr>
        </p:nvSpPr>
        <p:spPr>
          <a:xfrm>
            <a:off x="152400" y="1562100"/>
            <a:ext cx="2915443" cy="1893888"/>
          </a:xfrm>
          <a:prstGeom prst="rect">
            <a:avLst/>
          </a:prstGeom>
        </p:spPr>
        <p:txBody>
          <a:bodyPr>
            <a:normAutofit/>
          </a:bodyPr>
          <a:lstStyle/>
          <a:p>
            <a:pPr marL="226473" indent="0">
              <a:buNone/>
            </a:pPr>
            <a:r>
              <a:rPr lang="en-US" sz="2000" b="1" dirty="0" smtClean="0">
                <a:solidFill>
                  <a:srgbClr val="FF0000"/>
                </a:solidFill>
                <a:latin typeface="Arial" panose="020B0604020202020204" pitchFamily="34" charset="0"/>
                <a:cs typeface="Arial" panose="020B0604020202020204" pitchFamily="34" charset="0"/>
              </a:rPr>
              <a:t>States correspond with “</a:t>
            </a:r>
            <a:r>
              <a:rPr lang="en-US" sz="2000" b="1" i="1" dirty="0" smtClean="0">
                <a:solidFill>
                  <a:srgbClr val="FF0000"/>
                </a:solidFill>
                <a:latin typeface="Arial" panose="020B0604020202020204" pitchFamily="34" charset="0"/>
                <a:cs typeface="Arial" panose="020B0604020202020204" pitchFamily="34" charset="0"/>
              </a:rPr>
              <a:t>state</a:t>
            </a:r>
            <a:r>
              <a:rPr lang="en-US" sz="2000" b="1" dirty="0" smtClean="0">
                <a:solidFill>
                  <a:srgbClr val="FF0000"/>
                </a:solidFill>
                <a:latin typeface="Arial" panose="020B0604020202020204" pitchFamily="34" charset="0"/>
                <a:cs typeface="Arial" panose="020B0604020202020204" pitchFamily="34" charset="0"/>
              </a:rPr>
              <a:t>” blocks</a:t>
            </a:r>
          </a:p>
        </p:txBody>
      </p:sp>
      <p:sp>
        <p:nvSpPr>
          <p:cNvPr id="61" name="Text Box 20"/>
          <p:cNvSpPr txBox="1">
            <a:spLocks noChangeArrowheads="1"/>
          </p:cNvSpPr>
          <p:nvPr/>
        </p:nvSpPr>
        <p:spPr bwMode="auto">
          <a:xfrm>
            <a:off x="3276600" y="1676400"/>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Human</a:t>
            </a:r>
            <a:endParaRPr lang="en-US" dirty="0"/>
          </a:p>
        </p:txBody>
      </p:sp>
      <p:cxnSp>
        <p:nvCxnSpPr>
          <p:cNvPr id="73" name="Straight Arrow Connector 72"/>
          <p:cNvCxnSpPr>
            <a:stCxn id="74" idx="2"/>
            <a:endCxn id="75" idx="0"/>
          </p:cNvCxnSpPr>
          <p:nvPr/>
        </p:nvCxnSpPr>
        <p:spPr bwMode="auto">
          <a:xfrm>
            <a:off x="4477544" y="3341132"/>
            <a:ext cx="0" cy="229766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74" name="Text Box 20"/>
          <p:cNvSpPr txBox="1">
            <a:spLocks noChangeArrowheads="1"/>
          </p:cNvSpPr>
          <p:nvPr/>
        </p:nvSpPr>
        <p:spPr bwMode="auto">
          <a:xfrm>
            <a:off x="3276600" y="2971800"/>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Zombie</a:t>
            </a:r>
            <a:endParaRPr lang="en-US" dirty="0"/>
          </a:p>
        </p:txBody>
      </p:sp>
      <p:sp>
        <p:nvSpPr>
          <p:cNvPr id="75" name="Text Box 20"/>
          <p:cNvSpPr txBox="1">
            <a:spLocks noChangeArrowheads="1"/>
          </p:cNvSpPr>
          <p:nvPr/>
        </p:nvSpPr>
        <p:spPr bwMode="auto">
          <a:xfrm>
            <a:off x="3276600" y="5638800"/>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Dead</a:t>
            </a:r>
            <a:endParaRPr lang="en-US" dirty="0"/>
          </a:p>
        </p:txBody>
      </p:sp>
      <p:cxnSp>
        <p:nvCxnSpPr>
          <p:cNvPr id="78" name="Straight Arrow Connector 77"/>
          <p:cNvCxnSpPr>
            <a:stCxn id="61" idx="2"/>
            <a:endCxn id="74" idx="0"/>
          </p:cNvCxnSpPr>
          <p:nvPr/>
        </p:nvCxnSpPr>
        <p:spPr bwMode="auto">
          <a:xfrm>
            <a:off x="4477544" y="2045732"/>
            <a:ext cx="0" cy="92606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84" name="Straight Arrow Connector 83"/>
          <p:cNvCxnSpPr>
            <a:stCxn id="74" idx="2"/>
          </p:cNvCxnSpPr>
          <p:nvPr/>
        </p:nvCxnSpPr>
        <p:spPr bwMode="auto">
          <a:xfrm>
            <a:off x="4477544" y="3341132"/>
            <a:ext cx="970756" cy="5450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8" name="Text Box 20"/>
          <p:cNvSpPr txBox="1">
            <a:spLocks noChangeArrowheads="1"/>
          </p:cNvSpPr>
          <p:nvPr/>
        </p:nvSpPr>
        <p:spPr bwMode="auto">
          <a:xfrm>
            <a:off x="457200" y="3429000"/>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Vampire</a:t>
            </a:r>
            <a:endParaRPr lang="en-US" dirty="0"/>
          </a:p>
        </p:txBody>
      </p:sp>
      <p:sp>
        <p:nvSpPr>
          <p:cNvPr id="89" name="Text Box 20"/>
          <p:cNvSpPr txBox="1">
            <a:spLocks noChangeArrowheads="1"/>
          </p:cNvSpPr>
          <p:nvPr/>
        </p:nvSpPr>
        <p:spPr bwMode="auto">
          <a:xfrm>
            <a:off x="6324600" y="3505200"/>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Werewolf</a:t>
            </a:r>
            <a:endParaRPr lang="en-US" dirty="0"/>
          </a:p>
        </p:txBody>
      </p:sp>
      <p:cxnSp>
        <p:nvCxnSpPr>
          <p:cNvPr id="91" name="Straight Arrow Connector 90"/>
          <p:cNvCxnSpPr>
            <a:stCxn id="61" idx="2"/>
            <a:endCxn id="88" idx="0"/>
          </p:cNvCxnSpPr>
          <p:nvPr/>
        </p:nvCxnSpPr>
        <p:spPr bwMode="auto">
          <a:xfrm flipH="1">
            <a:off x="1658144" y="2045732"/>
            <a:ext cx="2819400" cy="13832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96" name="Straight Arrow Connector 95"/>
          <p:cNvCxnSpPr>
            <a:stCxn id="61" idx="2"/>
            <a:endCxn id="89" idx="0"/>
          </p:cNvCxnSpPr>
          <p:nvPr/>
        </p:nvCxnSpPr>
        <p:spPr bwMode="auto">
          <a:xfrm>
            <a:off x="4477544" y="2045732"/>
            <a:ext cx="3048000" cy="14594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98" name="Straight Arrow Connector 97"/>
          <p:cNvCxnSpPr>
            <a:stCxn id="88" idx="2"/>
            <a:endCxn id="75" idx="0"/>
          </p:cNvCxnSpPr>
          <p:nvPr/>
        </p:nvCxnSpPr>
        <p:spPr bwMode="auto">
          <a:xfrm>
            <a:off x="1658144" y="3798332"/>
            <a:ext cx="2819400" cy="184046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cxnSp>
        <p:nvCxnSpPr>
          <p:cNvPr id="101" name="Straight Arrow Connector 100"/>
          <p:cNvCxnSpPr>
            <a:stCxn id="88" idx="2"/>
            <a:endCxn id="102" idx="0"/>
          </p:cNvCxnSpPr>
          <p:nvPr/>
        </p:nvCxnSpPr>
        <p:spPr bwMode="auto">
          <a:xfrm flipH="1">
            <a:off x="1638300" y="3798332"/>
            <a:ext cx="19844" cy="18404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02" name="Text Box 20"/>
          <p:cNvSpPr txBox="1">
            <a:spLocks noChangeArrowheads="1"/>
          </p:cNvSpPr>
          <p:nvPr/>
        </p:nvSpPr>
        <p:spPr bwMode="auto">
          <a:xfrm>
            <a:off x="838200" y="5638800"/>
            <a:ext cx="1600199" cy="369332"/>
          </a:xfrm>
          <a:prstGeom prst="rect">
            <a:avLst/>
          </a:prstGeom>
          <a:noFill/>
          <a:ln w="9525" algn="ctr">
            <a:solidFill>
              <a:schemeClr val="tx1"/>
            </a:solidFill>
            <a:miter lim="800000"/>
            <a:headEnd/>
            <a:tailEnd/>
          </a:ln>
        </p:spPr>
        <p:txBody>
          <a:bodyPr wrap="square">
            <a:spAutoFit/>
          </a:bodyPr>
          <a:lstStyle/>
          <a:p>
            <a:pPr algn="ctr">
              <a:spcBef>
                <a:spcPct val="50000"/>
              </a:spcBef>
            </a:pPr>
            <a:r>
              <a:rPr lang="en-US" dirty="0" smtClean="0"/>
              <a:t>Own Series</a:t>
            </a:r>
            <a:endParaRPr lang="en-US" dirty="0"/>
          </a:p>
        </p:txBody>
      </p:sp>
      <p:cxnSp>
        <p:nvCxnSpPr>
          <p:cNvPr id="112" name="Straight Arrow Connector 111"/>
          <p:cNvCxnSpPr>
            <a:stCxn id="89" idx="2"/>
            <a:endCxn id="75" idx="0"/>
          </p:cNvCxnSpPr>
          <p:nvPr/>
        </p:nvCxnSpPr>
        <p:spPr bwMode="auto">
          <a:xfrm flipH="1">
            <a:off x="4477544" y="3874532"/>
            <a:ext cx="3048000" cy="17642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20" name="Text Box 20"/>
          <p:cNvSpPr txBox="1">
            <a:spLocks noChangeArrowheads="1"/>
          </p:cNvSpPr>
          <p:nvPr/>
        </p:nvSpPr>
        <p:spPr bwMode="auto">
          <a:xfrm>
            <a:off x="6324600" y="5638800"/>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Happily Ever After</a:t>
            </a:r>
            <a:endParaRPr lang="en-US" dirty="0"/>
          </a:p>
        </p:txBody>
      </p:sp>
      <p:cxnSp>
        <p:nvCxnSpPr>
          <p:cNvPr id="122" name="Straight Arrow Connector 121"/>
          <p:cNvCxnSpPr>
            <a:stCxn id="89" idx="2"/>
            <a:endCxn id="120" idx="0"/>
          </p:cNvCxnSpPr>
          <p:nvPr/>
        </p:nvCxnSpPr>
        <p:spPr bwMode="auto">
          <a:xfrm>
            <a:off x="7525544" y="3874532"/>
            <a:ext cx="0" cy="17642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1" name="TextBox 80"/>
          <p:cNvSpPr txBox="1"/>
          <p:nvPr/>
        </p:nvSpPr>
        <p:spPr>
          <a:xfrm>
            <a:off x="3962400" y="2362200"/>
            <a:ext cx="990600" cy="369332"/>
          </a:xfrm>
          <a:prstGeom prst="rect">
            <a:avLst/>
          </a:prstGeom>
          <a:solidFill>
            <a:schemeClr val="bg1"/>
          </a:solidFill>
        </p:spPr>
        <p:txBody>
          <a:bodyPr wrap="square" rtlCol="0">
            <a:spAutoFit/>
          </a:bodyPr>
          <a:lstStyle/>
          <a:p>
            <a:pPr algn="ctr"/>
            <a:r>
              <a:rPr lang="en-US" dirty="0" smtClean="0"/>
              <a:t>Bitten</a:t>
            </a:r>
            <a:endParaRPr lang="en-US" dirty="0"/>
          </a:p>
        </p:txBody>
      </p:sp>
      <p:sp>
        <p:nvSpPr>
          <p:cNvPr id="82" name="TextBox 81"/>
          <p:cNvSpPr txBox="1"/>
          <p:nvPr/>
        </p:nvSpPr>
        <p:spPr>
          <a:xfrm>
            <a:off x="3505200" y="4419600"/>
            <a:ext cx="1981200" cy="369332"/>
          </a:xfrm>
          <a:prstGeom prst="rect">
            <a:avLst/>
          </a:prstGeom>
          <a:solidFill>
            <a:schemeClr val="bg1"/>
          </a:solidFill>
        </p:spPr>
        <p:txBody>
          <a:bodyPr wrap="square" rtlCol="0">
            <a:spAutoFit/>
          </a:bodyPr>
          <a:lstStyle/>
          <a:p>
            <a:pPr algn="ctr"/>
            <a:r>
              <a:rPr lang="en-US" dirty="0" smtClean="0"/>
              <a:t>Brains blown out</a:t>
            </a:r>
            <a:endParaRPr lang="en-US" dirty="0"/>
          </a:p>
        </p:txBody>
      </p:sp>
      <p:sp>
        <p:nvSpPr>
          <p:cNvPr id="30" name="Content Placeholder 2"/>
          <p:cNvSpPr txBox="1">
            <a:spLocks/>
          </p:cNvSpPr>
          <p:nvPr/>
        </p:nvSpPr>
        <p:spPr>
          <a:xfrm>
            <a:off x="5791200" y="1566148"/>
            <a:ext cx="3352800" cy="1893332"/>
          </a:xfrm>
          <a:prstGeom prst="rect">
            <a:avLst/>
          </a:prstGeom>
        </p:spPr>
        <p:txBody>
          <a:bodyPr lIns="121917" tIns="60958" rIns="121917" bIns="60958">
            <a:normAutofit/>
          </a:bodyPr>
          <a:lstStyle>
            <a:lvl1pPr marL="480460" indent="-253987" algn="l" defTabSz="1191624" rtl="0" eaLnBrk="1" latinLnBrk="0" hangingPunct="1">
              <a:lnSpc>
                <a:spcPct val="120000"/>
              </a:lnSpc>
              <a:spcBef>
                <a:spcPts val="800"/>
              </a:spcBef>
              <a:buFont typeface="Arial" pitchFamily="34" charset="0"/>
              <a:buChar char="•"/>
              <a:tabLst>
                <a:tab pos="719631" algn="l"/>
              </a:tabLst>
              <a:defRPr sz="2000" b="1" kern="1200">
                <a:solidFill>
                  <a:schemeClr val="tx1"/>
                </a:solidFill>
                <a:latin typeface="Arial" pitchFamily="34" charset="0"/>
                <a:ea typeface="+mn-ea"/>
                <a:cs typeface="Arial" pitchFamily="34" charset="0"/>
              </a:defRPr>
            </a:lvl1pPr>
            <a:lvl2pPr marL="990551" indent="-380982" algn="l" defTabSz="1219139" rtl="0" eaLnBrk="1" latinLnBrk="0" hangingPunct="1">
              <a:spcBef>
                <a:spcPct val="20000"/>
              </a:spcBef>
              <a:buFont typeface="Arial" pitchFamily="34" charset="0"/>
              <a:buChar char="–"/>
              <a:defRPr sz="1800" b="1" kern="1200">
                <a:solidFill>
                  <a:schemeClr val="tx1"/>
                </a:solidFill>
                <a:latin typeface="Arial" pitchFamily="34" charset="0"/>
                <a:ea typeface="+mn-ea"/>
                <a:cs typeface="Arial" pitchFamily="34" charset="0"/>
              </a:defRPr>
            </a:lvl2pPr>
            <a:lvl3pPr marL="1523923" indent="-304784" algn="l" defTabSz="1219139" rtl="0" eaLnBrk="1" latinLnBrk="0" hangingPunct="1">
              <a:spcBef>
                <a:spcPct val="20000"/>
              </a:spcBef>
              <a:buFont typeface="Arial" pitchFamily="34" charset="0"/>
              <a:buChar char="•"/>
              <a:defRPr sz="1600" b="1" kern="1200">
                <a:solidFill>
                  <a:schemeClr val="tx1"/>
                </a:solidFill>
                <a:latin typeface="Arial" pitchFamily="34" charset="0"/>
                <a:ea typeface="+mn-ea"/>
                <a:cs typeface="Arial" pitchFamily="34" charset="0"/>
              </a:defRPr>
            </a:lvl3pPr>
            <a:lvl4pPr marL="2133493" indent="-304784" algn="l" defTabSz="1219139" rtl="0" eaLnBrk="1" latinLnBrk="0" hangingPunct="1">
              <a:spcBef>
                <a:spcPct val="20000"/>
              </a:spcBef>
              <a:buFont typeface="Arial" pitchFamily="34" charset="0"/>
              <a:buChar char="–"/>
              <a:defRPr sz="1400" b="1" kern="1200">
                <a:solidFill>
                  <a:schemeClr val="tx1"/>
                </a:solidFill>
                <a:latin typeface="Arial" pitchFamily="34" charset="0"/>
                <a:ea typeface="+mn-ea"/>
                <a:cs typeface="Arial" pitchFamily="34" charset="0"/>
              </a:defRPr>
            </a:lvl4pPr>
            <a:lvl5pPr marL="2743063" indent="-304784" algn="l" defTabSz="1219139" rtl="0" eaLnBrk="1" latinLnBrk="0" hangingPunct="1">
              <a:spcBef>
                <a:spcPct val="20000"/>
              </a:spcBef>
              <a:buFont typeface="Arial" pitchFamily="34" charset="0"/>
              <a:buChar char="•"/>
              <a:defRPr sz="1400" b="1" kern="1200">
                <a:solidFill>
                  <a:schemeClr val="tx1"/>
                </a:solidFill>
                <a:latin typeface="Arial" pitchFamily="34" charset="0"/>
                <a:ea typeface="+mn-ea"/>
                <a:cs typeface="Arial" pitchFamily="34" charset="0"/>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226473" indent="0" fontAlgn="auto">
              <a:spcAft>
                <a:spcPts val="0"/>
              </a:spcAft>
              <a:buFont typeface="Arial" pitchFamily="34" charset="0"/>
              <a:buNone/>
            </a:pPr>
            <a:r>
              <a:rPr lang="en-US" dirty="0" smtClean="0">
                <a:solidFill>
                  <a:srgbClr val="00B050"/>
                </a:solidFill>
              </a:rPr>
              <a:t>Transitions correspond with “</a:t>
            </a:r>
            <a:r>
              <a:rPr lang="en-US" i="1" dirty="0" err="1" smtClean="0">
                <a:solidFill>
                  <a:srgbClr val="00B050"/>
                </a:solidFill>
              </a:rPr>
              <a:t>next_state</a:t>
            </a:r>
            <a:r>
              <a:rPr lang="en-US" dirty="0" smtClean="0">
                <a:solidFill>
                  <a:srgbClr val="00B050"/>
                </a:solidFill>
              </a:rPr>
              <a:t>” blocks</a:t>
            </a:r>
          </a:p>
        </p:txBody>
      </p:sp>
      <p:sp>
        <p:nvSpPr>
          <p:cNvPr id="31" name="Text Box 20"/>
          <p:cNvSpPr txBox="1">
            <a:spLocks noChangeArrowheads="1"/>
          </p:cNvSpPr>
          <p:nvPr/>
        </p:nvSpPr>
        <p:spPr bwMode="auto">
          <a:xfrm>
            <a:off x="3276600" y="1676400"/>
            <a:ext cx="2401887" cy="369332"/>
          </a:xfrm>
          <a:prstGeom prst="rect">
            <a:avLst/>
          </a:prstGeom>
          <a:noFill/>
          <a:ln w="28575" algn="ctr">
            <a:solidFill>
              <a:srgbClr val="FF0000"/>
            </a:solidFill>
            <a:miter lim="800000"/>
            <a:headEnd/>
            <a:tailEnd/>
          </a:ln>
        </p:spPr>
        <p:txBody>
          <a:bodyPr>
            <a:spAutoFit/>
          </a:bodyPr>
          <a:lstStyle/>
          <a:p>
            <a:pPr algn="ctr">
              <a:spcBef>
                <a:spcPct val="50000"/>
              </a:spcBef>
            </a:pPr>
            <a:r>
              <a:rPr lang="en-US" dirty="0" smtClean="0"/>
              <a:t>Human</a:t>
            </a:r>
            <a:endParaRPr lang="en-US" dirty="0"/>
          </a:p>
        </p:txBody>
      </p:sp>
      <p:sp>
        <p:nvSpPr>
          <p:cNvPr id="32" name="Text Box 20"/>
          <p:cNvSpPr txBox="1">
            <a:spLocks noChangeArrowheads="1"/>
          </p:cNvSpPr>
          <p:nvPr/>
        </p:nvSpPr>
        <p:spPr bwMode="auto">
          <a:xfrm>
            <a:off x="3276600" y="2971800"/>
            <a:ext cx="2401887" cy="369332"/>
          </a:xfrm>
          <a:prstGeom prst="rect">
            <a:avLst/>
          </a:prstGeom>
          <a:noFill/>
          <a:ln w="28575" algn="ctr">
            <a:solidFill>
              <a:srgbClr val="FF0000"/>
            </a:solidFill>
            <a:miter lim="800000"/>
            <a:headEnd/>
            <a:tailEnd/>
          </a:ln>
        </p:spPr>
        <p:txBody>
          <a:bodyPr>
            <a:spAutoFit/>
          </a:bodyPr>
          <a:lstStyle/>
          <a:p>
            <a:pPr algn="ctr">
              <a:spcBef>
                <a:spcPct val="50000"/>
              </a:spcBef>
            </a:pPr>
            <a:r>
              <a:rPr lang="en-US" dirty="0" smtClean="0"/>
              <a:t>Zombie</a:t>
            </a:r>
            <a:endParaRPr lang="en-US" dirty="0"/>
          </a:p>
        </p:txBody>
      </p:sp>
      <p:sp>
        <p:nvSpPr>
          <p:cNvPr id="33" name="Text Box 20"/>
          <p:cNvSpPr txBox="1">
            <a:spLocks noChangeArrowheads="1"/>
          </p:cNvSpPr>
          <p:nvPr/>
        </p:nvSpPr>
        <p:spPr bwMode="auto">
          <a:xfrm>
            <a:off x="3276600" y="5638800"/>
            <a:ext cx="2401887" cy="369332"/>
          </a:xfrm>
          <a:prstGeom prst="rect">
            <a:avLst/>
          </a:prstGeom>
          <a:noFill/>
          <a:ln w="28575" algn="ctr">
            <a:solidFill>
              <a:srgbClr val="FF0000"/>
            </a:solidFill>
            <a:miter lim="800000"/>
            <a:headEnd/>
            <a:tailEnd/>
          </a:ln>
        </p:spPr>
        <p:txBody>
          <a:bodyPr>
            <a:spAutoFit/>
          </a:bodyPr>
          <a:lstStyle/>
          <a:p>
            <a:pPr algn="ctr">
              <a:spcBef>
                <a:spcPct val="50000"/>
              </a:spcBef>
            </a:pPr>
            <a:r>
              <a:rPr lang="en-US" dirty="0" smtClean="0"/>
              <a:t>Dead</a:t>
            </a:r>
            <a:endParaRPr lang="en-US" dirty="0"/>
          </a:p>
        </p:txBody>
      </p:sp>
      <p:sp>
        <p:nvSpPr>
          <p:cNvPr id="34" name="Text Box 20"/>
          <p:cNvSpPr txBox="1">
            <a:spLocks noChangeArrowheads="1"/>
          </p:cNvSpPr>
          <p:nvPr/>
        </p:nvSpPr>
        <p:spPr bwMode="auto">
          <a:xfrm>
            <a:off x="4983804" y="3908911"/>
            <a:ext cx="1056084" cy="369332"/>
          </a:xfrm>
          <a:prstGeom prst="rect">
            <a:avLst/>
          </a:prstGeom>
          <a:noFill/>
          <a:ln w="28575" algn="ctr">
            <a:solidFill>
              <a:srgbClr val="FF0000"/>
            </a:solidFill>
            <a:miter lim="800000"/>
            <a:headEnd/>
            <a:tailEnd/>
          </a:ln>
        </p:spPr>
        <p:txBody>
          <a:bodyPr wrap="square">
            <a:spAutoFit/>
          </a:bodyPr>
          <a:lstStyle/>
          <a:p>
            <a:pPr algn="ctr">
              <a:spcBef>
                <a:spcPct val="50000"/>
              </a:spcBef>
            </a:pPr>
            <a:r>
              <a:rPr lang="en-US" dirty="0" smtClean="0"/>
              <a:t>Go Slow</a:t>
            </a:r>
            <a:endParaRPr lang="en-US" dirty="0"/>
          </a:p>
        </p:txBody>
      </p:sp>
      <p:sp>
        <p:nvSpPr>
          <p:cNvPr id="93" name="TextBox 92"/>
          <p:cNvSpPr txBox="1"/>
          <p:nvPr/>
        </p:nvSpPr>
        <p:spPr>
          <a:xfrm>
            <a:off x="1828800" y="2895600"/>
            <a:ext cx="990600" cy="369332"/>
          </a:xfrm>
          <a:prstGeom prst="rect">
            <a:avLst/>
          </a:prstGeom>
          <a:solidFill>
            <a:schemeClr val="bg1"/>
          </a:solidFill>
        </p:spPr>
        <p:txBody>
          <a:bodyPr wrap="square" rtlCol="0">
            <a:spAutoFit/>
          </a:bodyPr>
          <a:lstStyle/>
          <a:p>
            <a:pPr algn="ctr"/>
            <a:r>
              <a:rPr lang="en-US" dirty="0" smtClean="0"/>
              <a:t>Bitten</a:t>
            </a:r>
            <a:endParaRPr lang="en-US" dirty="0"/>
          </a:p>
        </p:txBody>
      </p:sp>
      <p:sp>
        <p:nvSpPr>
          <p:cNvPr id="35" name="Text Box 20"/>
          <p:cNvSpPr txBox="1">
            <a:spLocks noChangeArrowheads="1"/>
          </p:cNvSpPr>
          <p:nvPr/>
        </p:nvSpPr>
        <p:spPr bwMode="auto">
          <a:xfrm>
            <a:off x="457200" y="3429000"/>
            <a:ext cx="2401887" cy="369332"/>
          </a:xfrm>
          <a:prstGeom prst="rect">
            <a:avLst/>
          </a:prstGeom>
          <a:noFill/>
          <a:ln w="28575" algn="ctr">
            <a:solidFill>
              <a:srgbClr val="FF0000"/>
            </a:solidFill>
            <a:miter lim="800000"/>
            <a:headEnd/>
            <a:tailEnd/>
          </a:ln>
        </p:spPr>
        <p:txBody>
          <a:bodyPr>
            <a:spAutoFit/>
          </a:bodyPr>
          <a:lstStyle/>
          <a:p>
            <a:pPr algn="ctr">
              <a:spcBef>
                <a:spcPct val="50000"/>
              </a:spcBef>
            </a:pPr>
            <a:r>
              <a:rPr lang="en-US" dirty="0" smtClean="0"/>
              <a:t>Vampire</a:t>
            </a:r>
            <a:endParaRPr lang="en-US" dirty="0"/>
          </a:p>
        </p:txBody>
      </p:sp>
      <p:sp>
        <p:nvSpPr>
          <p:cNvPr id="36" name="Text Box 20"/>
          <p:cNvSpPr txBox="1">
            <a:spLocks noChangeArrowheads="1"/>
          </p:cNvSpPr>
          <p:nvPr/>
        </p:nvSpPr>
        <p:spPr bwMode="auto">
          <a:xfrm>
            <a:off x="6324600" y="3505200"/>
            <a:ext cx="2401887" cy="369332"/>
          </a:xfrm>
          <a:prstGeom prst="rect">
            <a:avLst/>
          </a:prstGeom>
          <a:noFill/>
          <a:ln w="28575" algn="ctr">
            <a:solidFill>
              <a:srgbClr val="FF0000"/>
            </a:solidFill>
            <a:miter lim="800000"/>
            <a:headEnd/>
            <a:tailEnd/>
          </a:ln>
        </p:spPr>
        <p:txBody>
          <a:bodyPr>
            <a:spAutoFit/>
          </a:bodyPr>
          <a:lstStyle/>
          <a:p>
            <a:pPr algn="ctr">
              <a:spcBef>
                <a:spcPct val="50000"/>
              </a:spcBef>
            </a:pPr>
            <a:r>
              <a:rPr lang="en-US" dirty="0" smtClean="0"/>
              <a:t>Werewolf</a:t>
            </a:r>
            <a:endParaRPr lang="en-US" dirty="0"/>
          </a:p>
        </p:txBody>
      </p:sp>
      <p:sp>
        <p:nvSpPr>
          <p:cNvPr id="100" name="TextBox 99"/>
          <p:cNvSpPr txBox="1"/>
          <p:nvPr/>
        </p:nvSpPr>
        <p:spPr>
          <a:xfrm>
            <a:off x="1905000" y="4267200"/>
            <a:ext cx="1295400" cy="369332"/>
          </a:xfrm>
          <a:prstGeom prst="rect">
            <a:avLst/>
          </a:prstGeom>
          <a:solidFill>
            <a:schemeClr val="bg1"/>
          </a:solidFill>
        </p:spPr>
        <p:txBody>
          <a:bodyPr wrap="square" rtlCol="0">
            <a:spAutoFit/>
          </a:bodyPr>
          <a:lstStyle/>
          <a:p>
            <a:pPr algn="ctr"/>
            <a:r>
              <a:rPr lang="en-US" dirty="0" smtClean="0"/>
              <a:t>Staked</a:t>
            </a:r>
            <a:endParaRPr lang="en-US" dirty="0"/>
          </a:p>
        </p:txBody>
      </p:sp>
      <p:sp>
        <p:nvSpPr>
          <p:cNvPr id="37" name="Text Box 20"/>
          <p:cNvSpPr txBox="1">
            <a:spLocks noChangeArrowheads="1"/>
          </p:cNvSpPr>
          <p:nvPr/>
        </p:nvSpPr>
        <p:spPr bwMode="auto">
          <a:xfrm>
            <a:off x="838200" y="5638800"/>
            <a:ext cx="1600199" cy="369332"/>
          </a:xfrm>
          <a:prstGeom prst="rect">
            <a:avLst/>
          </a:prstGeom>
          <a:noFill/>
          <a:ln w="28575" algn="ctr">
            <a:solidFill>
              <a:srgbClr val="FF0000"/>
            </a:solidFill>
            <a:miter lim="800000"/>
            <a:headEnd/>
            <a:tailEnd/>
          </a:ln>
        </p:spPr>
        <p:txBody>
          <a:bodyPr wrap="square">
            <a:spAutoFit/>
          </a:bodyPr>
          <a:lstStyle/>
          <a:p>
            <a:pPr algn="ctr">
              <a:spcBef>
                <a:spcPct val="50000"/>
              </a:spcBef>
            </a:pPr>
            <a:r>
              <a:rPr lang="en-US" dirty="0" smtClean="0"/>
              <a:t>Own Series</a:t>
            </a:r>
            <a:endParaRPr lang="en-US" dirty="0"/>
          </a:p>
        </p:txBody>
      </p:sp>
      <p:sp>
        <p:nvSpPr>
          <p:cNvPr id="38" name="Text Box 20"/>
          <p:cNvSpPr txBox="1">
            <a:spLocks noChangeArrowheads="1"/>
          </p:cNvSpPr>
          <p:nvPr/>
        </p:nvSpPr>
        <p:spPr bwMode="auto">
          <a:xfrm>
            <a:off x="6324600" y="5638800"/>
            <a:ext cx="2401887" cy="369332"/>
          </a:xfrm>
          <a:prstGeom prst="rect">
            <a:avLst/>
          </a:prstGeom>
          <a:noFill/>
          <a:ln w="28575" algn="ctr">
            <a:solidFill>
              <a:srgbClr val="FF0000"/>
            </a:solidFill>
            <a:miter lim="800000"/>
            <a:headEnd/>
            <a:tailEnd/>
          </a:ln>
        </p:spPr>
        <p:txBody>
          <a:bodyPr>
            <a:spAutoFit/>
          </a:bodyPr>
          <a:lstStyle/>
          <a:p>
            <a:pPr algn="ctr">
              <a:spcBef>
                <a:spcPct val="50000"/>
              </a:spcBef>
            </a:pPr>
            <a:r>
              <a:rPr lang="en-US" dirty="0" smtClean="0"/>
              <a:t>Happily Ever After</a:t>
            </a:r>
            <a:endParaRPr lang="en-US" dirty="0"/>
          </a:p>
        </p:txBody>
      </p:sp>
      <p:sp>
        <p:nvSpPr>
          <p:cNvPr id="103" name="TextBox 102"/>
          <p:cNvSpPr txBox="1"/>
          <p:nvPr/>
        </p:nvSpPr>
        <p:spPr>
          <a:xfrm>
            <a:off x="838200" y="4888468"/>
            <a:ext cx="1600200" cy="369332"/>
          </a:xfrm>
          <a:prstGeom prst="rect">
            <a:avLst/>
          </a:prstGeom>
          <a:solidFill>
            <a:schemeClr val="bg1"/>
          </a:solidFill>
        </p:spPr>
        <p:txBody>
          <a:bodyPr wrap="square" rtlCol="0">
            <a:spAutoFit/>
          </a:bodyPr>
          <a:lstStyle/>
          <a:p>
            <a:pPr algn="ctr"/>
            <a:r>
              <a:rPr lang="en-US" dirty="0" smtClean="0"/>
              <a:t>Cursed - Soul</a:t>
            </a:r>
            <a:endParaRPr lang="en-US" dirty="0"/>
          </a:p>
        </p:txBody>
      </p:sp>
      <p:sp>
        <p:nvSpPr>
          <p:cNvPr id="94" name="TextBox 93"/>
          <p:cNvSpPr txBox="1"/>
          <p:nvPr/>
        </p:nvSpPr>
        <p:spPr>
          <a:xfrm>
            <a:off x="6248400" y="2895600"/>
            <a:ext cx="990600" cy="369332"/>
          </a:xfrm>
          <a:prstGeom prst="rect">
            <a:avLst/>
          </a:prstGeom>
          <a:solidFill>
            <a:schemeClr val="bg1"/>
          </a:solidFill>
        </p:spPr>
        <p:txBody>
          <a:bodyPr wrap="square" rtlCol="0">
            <a:spAutoFit/>
          </a:bodyPr>
          <a:lstStyle/>
          <a:p>
            <a:pPr algn="ctr"/>
            <a:r>
              <a:rPr lang="en-US" dirty="0" smtClean="0"/>
              <a:t>Bitten</a:t>
            </a:r>
            <a:endParaRPr lang="en-US" dirty="0"/>
          </a:p>
        </p:txBody>
      </p:sp>
      <p:sp>
        <p:nvSpPr>
          <p:cNvPr id="119" name="TextBox 118"/>
          <p:cNvSpPr txBox="1"/>
          <p:nvPr/>
        </p:nvSpPr>
        <p:spPr>
          <a:xfrm>
            <a:off x="5486400" y="4419600"/>
            <a:ext cx="1524000" cy="369332"/>
          </a:xfrm>
          <a:prstGeom prst="rect">
            <a:avLst/>
          </a:prstGeom>
          <a:solidFill>
            <a:schemeClr val="bg1"/>
          </a:solidFill>
        </p:spPr>
        <p:txBody>
          <a:bodyPr wrap="square" rtlCol="0">
            <a:spAutoFit/>
          </a:bodyPr>
          <a:lstStyle/>
          <a:p>
            <a:pPr algn="ctr"/>
            <a:r>
              <a:rPr lang="en-US" dirty="0" smtClean="0"/>
              <a:t>Silver Bullet</a:t>
            </a:r>
            <a:endParaRPr lang="en-US" dirty="0"/>
          </a:p>
        </p:txBody>
      </p:sp>
      <p:sp>
        <p:nvSpPr>
          <p:cNvPr id="124" name="TextBox 123"/>
          <p:cNvSpPr txBox="1"/>
          <p:nvPr/>
        </p:nvSpPr>
        <p:spPr>
          <a:xfrm>
            <a:off x="6781800" y="4800600"/>
            <a:ext cx="1524000" cy="646331"/>
          </a:xfrm>
          <a:prstGeom prst="rect">
            <a:avLst/>
          </a:prstGeom>
          <a:solidFill>
            <a:schemeClr val="bg1"/>
          </a:solidFill>
        </p:spPr>
        <p:txBody>
          <a:bodyPr wrap="square" rtlCol="0">
            <a:spAutoFit/>
          </a:bodyPr>
          <a:lstStyle/>
          <a:p>
            <a:pPr algn="ctr"/>
            <a:r>
              <a:rPr lang="en-US" dirty="0" smtClean="0"/>
              <a:t>Wait for the Daughter…</a:t>
            </a:r>
            <a:endParaRPr lang="en-US" dirty="0"/>
          </a:p>
        </p:txBody>
      </p:sp>
      <p:sp>
        <p:nvSpPr>
          <p:cNvPr id="48" name="TextBox 47"/>
          <p:cNvSpPr txBox="1"/>
          <p:nvPr/>
        </p:nvSpPr>
        <p:spPr>
          <a:xfrm>
            <a:off x="3962400" y="2362200"/>
            <a:ext cx="990600" cy="369332"/>
          </a:xfrm>
          <a:prstGeom prst="rect">
            <a:avLst/>
          </a:prstGeom>
          <a:solidFill>
            <a:schemeClr val="bg1"/>
          </a:solidFill>
          <a:ln w="28575">
            <a:solidFill>
              <a:srgbClr val="00B050"/>
            </a:solidFill>
          </a:ln>
        </p:spPr>
        <p:txBody>
          <a:bodyPr wrap="square" rtlCol="0">
            <a:spAutoFit/>
          </a:bodyPr>
          <a:lstStyle/>
          <a:p>
            <a:pPr algn="ctr"/>
            <a:r>
              <a:rPr lang="en-US" dirty="0" smtClean="0"/>
              <a:t>Bitten</a:t>
            </a:r>
            <a:endParaRPr lang="en-US" dirty="0"/>
          </a:p>
        </p:txBody>
      </p:sp>
      <p:sp>
        <p:nvSpPr>
          <p:cNvPr id="50" name="TextBox 49"/>
          <p:cNvSpPr txBox="1"/>
          <p:nvPr/>
        </p:nvSpPr>
        <p:spPr>
          <a:xfrm>
            <a:off x="4619228" y="3462006"/>
            <a:ext cx="1505744" cy="338554"/>
          </a:xfrm>
          <a:prstGeom prst="rect">
            <a:avLst/>
          </a:prstGeom>
          <a:solidFill>
            <a:schemeClr val="bg1"/>
          </a:solidFill>
          <a:ln w="28575">
            <a:solidFill>
              <a:srgbClr val="00B050"/>
            </a:solidFill>
          </a:ln>
        </p:spPr>
        <p:txBody>
          <a:bodyPr wrap="square" rtlCol="0">
            <a:spAutoFit/>
          </a:bodyPr>
          <a:lstStyle/>
          <a:p>
            <a:pPr algn="ctr"/>
            <a:r>
              <a:rPr lang="en-US" sz="1600" dirty="0" smtClean="0"/>
              <a:t>Walking Dead</a:t>
            </a:r>
            <a:endParaRPr lang="en-US" sz="1600" dirty="0"/>
          </a:p>
        </p:txBody>
      </p:sp>
      <p:sp>
        <p:nvSpPr>
          <p:cNvPr id="51" name="TextBox 50"/>
          <p:cNvSpPr txBox="1"/>
          <p:nvPr/>
        </p:nvSpPr>
        <p:spPr>
          <a:xfrm>
            <a:off x="1828800" y="2895600"/>
            <a:ext cx="990600" cy="369332"/>
          </a:xfrm>
          <a:prstGeom prst="rect">
            <a:avLst/>
          </a:prstGeom>
          <a:solidFill>
            <a:schemeClr val="bg1"/>
          </a:solidFill>
          <a:ln w="28575">
            <a:solidFill>
              <a:srgbClr val="00B050"/>
            </a:solidFill>
          </a:ln>
        </p:spPr>
        <p:txBody>
          <a:bodyPr wrap="square" rtlCol="0">
            <a:spAutoFit/>
          </a:bodyPr>
          <a:lstStyle/>
          <a:p>
            <a:pPr algn="ctr"/>
            <a:r>
              <a:rPr lang="en-US" dirty="0" smtClean="0"/>
              <a:t>Bitten</a:t>
            </a:r>
            <a:endParaRPr lang="en-US" dirty="0"/>
          </a:p>
        </p:txBody>
      </p:sp>
      <p:sp>
        <p:nvSpPr>
          <p:cNvPr id="52" name="TextBox 51"/>
          <p:cNvSpPr txBox="1"/>
          <p:nvPr/>
        </p:nvSpPr>
        <p:spPr>
          <a:xfrm>
            <a:off x="1799563" y="4251067"/>
            <a:ext cx="1295400" cy="369332"/>
          </a:xfrm>
          <a:prstGeom prst="rect">
            <a:avLst/>
          </a:prstGeom>
          <a:solidFill>
            <a:schemeClr val="bg1"/>
          </a:solidFill>
          <a:ln w="28575">
            <a:solidFill>
              <a:srgbClr val="00B050"/>
            </a:solidFill>
          </a:ln>
        </p:spPr>
        <p:txBody>
          <a:bodyPr wrap="square" rtlCol="0">
            <a:spAutoFit/>
          </a:bodyPr>
          <a:lstStyle/>
          <a:p>
            <a:pPr algn="ctr"/>
            <a:r>
              <a:rPr lang="en-US" dirty="0" smtClean="0"/>
              <a:t>Staked</a:t>
            </a:r>
            <a:endParaRPr lang="en-US" dirty="0"/>
          </a:p>
        </p:txBody>
      </p:sp>
      <p:sp>
        <p:nvSpPr>
          <p:cNvPr id="53" name="TextBox 52"/>
          <p:cNvSpPr txBox="1"/>
          <p:nvPr/>
        </p:nvSpPr>
        <p:spPr>
          <a:xfrm>
            <a:off x="838200" y="4888468"/>
            <a:ext cx="1600200" cy="369332"/>
          </a:xfrm>
          <a:prstGeom prst="rect">
            <a:avLst/>
          </a:prstGeom>
          <a:solidFill>
            <a:schemeClr val="bg1"/>
          </a:solidFill>
          <a:ln w="28575">
            <a:solidFill>
              <a:srgbClr val="00B050"/>
            </a:solidFill>
          </a:ln>
        </p:spPr>
        <p:txBody>
          <a:bodyPr wrap="square" rtlCol="0">
            <a:spAutoFit/>
          </a:bodyPr>
          <a:lstStyle/>
          <a:p>
            <a:pPr algn="ctr"/>
            <a:r>
              <a:rPr lang="en-US" dirty="0" smtClean="0"/>
              <a:t>Cursed - Soul</a:t>
            </a:r>
            <a:endParaRPr lang="en-US" dirty="0"/>
          </a:p>
        </p:txBody>
      </p:sp>
      <p:sp>
        <p:nvSpPr>
          <p:cNvPr id="54" name="TextBox 53"/>
          <p:cNvSpPr txBox="1"/>
          <p:nvPr/>
        </p:nvSpPr>
        <p:spPr>
          <a:xfrm>
            <a:off x="6248400" y="2895600"/>
            <a:ext cx="990600" cy="369332"/>
          </a:xfrm>
          <a:prstGeom prst="rect">
            <a:avLst/>
          </a:prstGeom>
          <a:solidFill>
            <a:schemeClr val="bg1"/>
          </a:solidFill>
          <a:ln w="28575">
            <a:solidFill>
              <a:srgbClr val="00B050"/>
            </a:solidFill>
          </a:ln>
        </p:spPr>
        <p:txBody>
          <a:bodyPr wrap="square" rtlCol="0">
            <a:spAutoFit/>
          </a:bodyPr>
          <a:lstStyle/>
          <a:p>
            <a:pPr algn="ctr"/>
            <a:r>
              <a:rPr lang="en-US" dirty="0" smtClean="0"/>
              <a:t>Bitten</a:t>
            </a:r>
            <a:endParaRPr lang="en-US" dirty="0"/>
          </a:p>
        </p:txBody>
      </p:sp>
      <p:sp>
        <p:nvSpPr>
          <p:cNvPr id="55" name="TextBox 54"/>
          <p:cNvSpPr txBox="1"/>
          <p:nvPr/>
        </p:nvSpPr>
        <p:spPr>
          <a:xfrm>
            <a:off x="5654886" y="4392716"/>
            <a:ext cx="1524000" cy="369332"/>
          </a:xfrm>
          <a:prstGeom prst="rect">
            <a:avLst/>
          </a:prstGeom>
          <a:solidFill>
            <a:schemeClr val="bg1"/>
          </a:solidFill>
          <a:ln w="28575">
            <a:solidFill>
              <a:srgbClr val="00B050"/>
            </a:solidFill>
          </a:ln>
        </p:spPr>
        <p:txBody>
          <a:bodyPr wrap="square" rtlCol="0">
            <a:spAutoFit/>
          </a:bodyPr>
          <a:lstStyle/>
          <a:p>
            <a:pPr algn="ctr"/>
            <a:r>
              <a:rPr lang="en-US" dirty="0" smtClean="0"/>
              <a:t>Silver Bullet</a:t>
            </a:r>
            <a:endParaRPr lang="en-US" dirty="0"/>
          </a:p>
        </p:txBody>
      </p:sp>
      <p:sp>
        <p:nvSpPr>
          <p:cNvPr id="56" name="TextBox 55"/>
          <p:cNvSpPr txBox="1"/>
          <p:nvPr/>
        </p:nvSpPr>
        <p:spPr>
          <a:xfrm>
            <a:off x="6781800" y="4800600"/>
            <a:ext cx="1524000" cy="646331"/>
          </a:xfrm>
          <a:prstGeom prst="rect">
            <a:avLst/>
          </a:prstGeom>
          <a:solidFill>
            <a:schemeClr val="bg1"/>
          </a:solidFill>
          <a:ln w="28575">
            <a:solidFill>
              <a:srgbClr val="00B050"/>
            </a:solidFill>
          </a:ln>
        </p:spPr>
        <p:txBody>
          <a:bodyPr wrap="square" rtlCol="0">
            <a:spAutoFit/>
          </a:bodyPr>
          <a:lstStyle/>
          <a:p>
            <a:pPr algn="ctr"/>
            <a:r>
              <a:rPr lang="en-US" dirty="0" smtClean="0"/>
              <a:t>Wait for the Daughter…</a:t>
            </a:r>
            <a:endParaRPr lang="en-US" dirty="0"/>
          </a:p>
        </p:txBody>
      </p:sp>
      <p:sp>
        <p:nvSpPr>
          <p:cNvPr id="58" name="Text Box 20"/>
          <p:cNvSpPr txBox="1">
            <a:spLocks noChangeArrowheads="1"/>
          </p:cNvSpPr>
          <p:nvPr/>
        </p:nvSpPr>
        <p:spPr bwMode="auto">
          <a:xfrm>
            <a:off x="3198443" y="3890655"/>
            <a:ext cx="1047729" cy="369332"/>
          </a:xfrm>
          <a:prstGeom prst="rect">
            <a:avLst/>
          </a:prstGeom>
          <a:noFill/>
          <a:ln w="28575" algn="ctr">
            <a:solidFill>
              <a:srgbClr val="FF0000"/>
            </a:solidFill>
            <a:miter lim="800000"/>
            <a:headEnd/>
            <a:tailEnd/>
          </a:ln>
        </p:spPr>
        <p:txBody>
          <a:bodyPr wrap="square">
            <a:spAutoFit/>
          </a:bodyPr>
          <a:lstStyle/>
          <a:p>
            <a:pPr algn="ctr">
              <a:spcBef>
                <a:spcPct val="50000"/>
              </a:spcBef>
            </a:pPr>
            <a:r>
              <a:rPr lang="en-US" dirty="0" smtClean="0"/>
              <a:t>Go Fast</a:t>
            </a:r>
            <a:endParaRPr lang="en-US" dirty="0"/>
          </a:p>
        </p:txBody>
      </p:sp>
      <p:cxnSp>
        <p:nvCxnSpPr>
          <p:cNvPr id="4" name="Straight Arrow Connector 3"/>
          <p:cNvCxnSpPr>
            <a:stCxn id="32" idx="2"/>
            <a:endCxn id="58" idx="0"/>
          </p:cNvCxnSpPr>
          <p:nvPr/>
        </p:nvCxnSpPr>
        <p:spPr>
          <a:xfrm flipH="1">
            <a:off x="3722308" y="3341132"/>
            <a:ext cx="755236" cy="5495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505200" y="4419600"/>
            <a:ext cx="1981200" cy="369332"/>
          </a:xfrm>
          <a:prstGeom prst="rect">
            <a:avLst/>
          </a:prstGeom>
          <a:solidFill>
            <a:schemeClr val="bg1"/>
          </a:solidFill>
          <a:ln w="28575">
            <a:solidFill>
              <a:srgbClr val="00B050"/>
            </a:solidFill>
          </a:ln>
        </p:spPr>
        <p:txBody>
          <a:bodyPr wrap="square" rtlCol="0">
            <a:spAutoFit/>
          </a:bodyPr>
          <a:lstStyle/>
          <a:p>
            <a:pPr algn="ctr"/>
            <a:r>
              <a:rPr lang="en-US" dirty="0" smtClean="0"/>
              <a:t>Brains blown out</a:t>
            </a:r>
            <a:endParaRPr lang="en-US" dirty="0"/>
          </a:p>
        </p:txBody>
      </p:sp>
      <p:sp>
        <p:nvSpPr>
          <p:cNvPr id="57" name="TextBox 56"/>
          <p:cNvSpPr txBox="1"/>
          <p:nvPr/>
        </p:nvSpPr>
        <p:spPr>
          <a:xfrm>
            <a:off x="3067844" y="3455313"/>
            <a:ext cx="1356894" cy="338554"/>
          </a:xfrm>
          <a:prstGeom prst="rect">
            <a:avLst/>
          </a:prstGeom>
          <a:solidFill>
            <a:schemeClr val="bg1"/>
          </a:solidFill>
          <a:ln w="28575">
            <a:solidFill>
              <a:srgbClr val="00B050"/>
            </a:solidFill>
          </a:ln>
        </p:spPr>
        <p:txBody>
          <a:bodyPr wrap="square" rtlCol="0">
            <a:spAutoFit/>
          </a:bodyPr>
          <a:lstStyle/>
          <a:p>
            <a:pPr algn="ctr"/>
            <a:r>
              <a:rPr lang="en-US" sz="1600" dirty="0" smtClean="0"/>
              <a:t>World War Z</a:t>
            </a:r>
            <a:endParaRPr lang="en-US" sz="1600" dirty="0"/>
          </a:p>
        </p:txBody>
      </p:sp>
    </p:spTree>
    <p:extLst>
      <p:ext uri="{BB962C8B-B14F-4D97-AF65-F5344CB8AC3E}">
        <p14:creationId xmlns:p14="http://schemas.microsoft.com/office/powerpoint/2010/main" val="220508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arn(inVertical)">
                                      <p:cBhvr>
                                        <p:cTn id="10" dur="500"/>
                                        <p:tgtEl>
                                          <p:spTgt spid="33"/>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barn(inVertical)">
                                      <p:cBhvr>
                                        <p:cTn id="13" dur="500"/>
                                        <p:tgtEl>
                                          <p:spTgt spid="35"/>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barn(inVertical)">
                                      <p:cBhvr>
                                        <p:cTn id="16" dur="500"/>
                                        <p:tgtEl>
                                          <p:spTgt spid="36"/>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barn(inVertical)">
                                      <p:cBhvr>
                                        <p:cTn id="19" dur="500"/>
                                        <p:tgtEl>
                                          <p:spTgt spid="3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arn(inVertical)">
                                      <p:cBhvr>
                                        <p:cTn id="22" dur="500"/>
                                        <p:tgtEl>
                                          <p:spTgt spid="37"/>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barn(inVertical)">
                                      <p:cBhvr>
                                        <p:cTn id="25" dur="500"/>
                                        <p:tgtEl>
                                          <p:spTgt spid="38"/>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arn(inVertical)">
                                      <p:cBhvr>
                                        <p:cTn id="28" dur="500"/>
                                        <p:tgtEl>
                                          <p:spTgt spid="31"/>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9">
                                            <p:txEl>
                                              <p:pRg st="0" end="0"/>
                                            </p:txEl>
                                          </p:spTgt>
                                        </p:tgtEl>
                                        <p:attrNameLst>
                                          <p:attrName>style.visibility</p:attrName>
                                        </p:attrNameLst>
                                      </p:cBhvr>
                                      <p:to>
                                        <p:strVal val="visible"/>
                                      </p:to>
                                    </p:set>
                                    <p:animEffect transition="in" filter="barn(inVertical)">
                                      <p:cBhvr>
                                        <p:cTn id="31" dur="500"/>
                                        <p:tgtEl>
                                          <p:spTgt spid="29">
                                            <p:txEl>
                                              <p:pRg st="0" end="0"/>
                                            </p:txEl>
                                          </p:spTgt>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barn(inVertical)">
                                      <p:cBhvr>
                                        <p:cTn id="34" dur="500"/>
                                        <p:tgtEl>
                                          <p:spTgt spid="5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barn(inVertical)">
                                      <p:cBhvr>
                                        <p:cTn id="39" dur="500"/>
                                        <p:tgtEl>
                                          <p:spTgt spid="48"/>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barn(inVertical)">
                                      <p:cBhvr>
                                        <p:cTn id="42" dur="500"/>
                                        <p:tgtEl>
                                          <p:spTgt spid="49"/>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51"/>
                                        </p:tgtEl>
                                        <p:attrNameLst>
                                          <p:attrName>style.visibility</p:attrName>
                                        </p:attrNameLst>
                                      </p:cBhvr>
                                      <p:to>
                                        <p:strVal val="visible"/>
                                      </p:to>
                                    </p:set>
                                    <p:animEffect transition="in" filter="barn(inVertical)">
                                      <p:cBhvr>
                                        <p:cTn id="45" dur="500"/>
                                        <p:tgtEl>
                                          <p:spTgt spid="51"/>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animEffect transition="in" filter="barn(inVertical)">
                                      <p:cBhvr>
                                        <p:cTn id="48" dur="500"/>
                                        <p:tgtEl>
                                          <p:spTgt spid="52"/>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54"/>
                                        </p:tgtEl>
                                        <p:attrNameLst>
                                          <p:attrName>style.visibility</p:attrName>
                                        </p:attrNameLst>
                                      </p:cBhvr>
                                      <p:to>
                                        <p:strVal val="visible"/>
                                      </p:to>
                                    </p:set>
                                    <p:animEffect transition="in" filter="barn(inVertical)">
                                      <p:cBhvr>
                                        <p:cTn id="51" dur="500"/>
                                        <p:tgtEl>
                                          <p:spTgt spid="54"/>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55"/>
                                        </p:tgtEl>
                                        <p:attrNameLst>
                                          <p:attrName>style.visibility</p:attrName>
                                        </p:attrNameLst>
                                      </p:cBhvr>
                                      <p:to>
                                        <p:strVal val="visible"/>
                                      </p:to>
                                    </p:set>
                                    <p:animEffect transition="in" filter="barn(inVertical)">
                                      <p:cBhvr>
                                        <p:cTn id="54" dur="500"/>
                                        <p:tgtEl>
                                          <p:spTgt spid="55"/>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barn(inVertical)">
                                      <p:cBhvr>
                                        <p:cTn id="57" dur="500"/>
                                        <p:tgtEl>
                                          <p:spTgt spid="50"/>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barn(inVertical)">
                                      <p:cBhvr>
                                        <p:cTn id="60" dur="500"/>
                                        <p:tgtEl>
                                          <p:spTgt spid="53"/>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barn(inVertical)">
                                      <p:cBhvr>
                                        <p:cTn id="63" dur="500"/>
                                        <p:tgtEl>
                                          <p:spTgt spid="56"/>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barn(inVertical)">
                                      <p:cBhvr>
                                        <p:cTn id="66" dur="500"/>
                                        <p:tgtEl>
                                          <p:spTgt spid="30"/>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barn(inVertical)">
                                      <p:cBhvr>
                                        <p:cTn id="69"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P spid="30" grpId="0"/>
      <p:bldP spid="31" grpId="0" animBg="1"/>
      <p:bldP spid="32" grpId="0" animBg="1"/>
      <p:bldP spid="33" grpId="0" animBg="1"/>
      <p:bldP spid="34" grpId="0" animBg="1"/>
      <p:bldP spid="35" grpId="0" animBg="1"/>
      <p:bldP spid="36" grpId="0" animBg="1"/>
      <p:bldP spid="37" grpId="0" animBg="1"/>
      <p:bldP spid="38" grpId="0" animBg="1"/>
      <p:bldP spid="48" grpId="0" animBg="1"/>
      <p:bldP spid="50" grpId="0" animBg="1"/>
      <p:bldP spid="51" grpId="0" animBg="1"/>
      <p:bldP spid="52" grpId="0" animBg="1"/>
      <p:bldP spid="53" grpId="0" animBg="1"/>
      <p:bldP spid="54" grpId="0" animBg="1"/>
      <p:bldP spid="55" grpId="0" animBg="1"/>
      <p:bldP spid="56" grpId="0" animBg="1"/>
      <p:bldP spid="58" grpId="0" animBg="1"/>
      <p:bldP spid="49" grpId="0" animBg="1"/>
      <p:bldP spid="5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Arrow Connector 7"/>
          <p:cNvCxnSpPr>
            <a:stCxn id="85" idx="2"/>
            <a:endCxn id="75" idx="0"/>
          </p:cNvCxnSpPr>
          <p:nvPr/>
        </p:nvCxnSpPr>
        <p:spPr>
          <a:xfrm flipH="1">
            <a:off x="4477544" y="4070866"/>
            <a:ext cx="970756" cy="13832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30" idx="2"/>
            <a:endCxn id="75" idx="0"/>
          </p:cNvCxnSpPr>
          <p:nvPr/>
        </p:nvCxnSpPr>
        <p:spPr>
          <a:xfrm>
            <a:off x="3608622" y="4041902"/>
            <a:ext cx="868922" cy="14122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a:stCxn id="74" idx="2"/>
            <a:endCxn id="30" idx="0"/>
          </p:cNvCxnSpPr>
          <p:nvPr/>
        </p:nvCxnSpPr>
        <p:spPr>
          <a:xfrm flipH="1">
            <a:off x="3608622" y="3156466"/>
            <a:ext cx="868922" cy="5161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smtClean="0"/>
              <a:t>BITES State Machine Example</a:t>
            </a:r>
            <a:endParaRPr lang="en-US" dirty="0"/>
          </a:p>
        </p:txBody>
      </p:sp>
      <p:sp>
        <p:nvSpPr>
          <p:cNvPr id="61" name="Text Box 20"/>
          <p:cNvSpPr txBox="1">
            <a:spLocks noChangeArrowheads="1"/>
          </p:cNvSpPr>
          <p:nvPr/>
        </p:nvSpPr>
        <p:spPr bwMode="auto">
          <a:xfrm>
            <a:off x="3276600" y="1491734"/>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Human</a:t>
            </a:r>
            <a:endParaRPr lang="en-US" dirty="0"/>
          </a:p>
        </p:txBody>
      </p:sp>
      <p:cxnSp>
        <p:nvCxnSpPr>
          <p:cNvPr id="73" name="Straight Arrow Connector 72"/>
          <p:cNvCxnSpPr>
            <a:stCxn id="74" idx="2"/>
            <a:endCxn id="75" idx="0"/>
          </p:cNvCxnSpPr>
          <p:nvPr/>
        </p:nvCxnSpPr>
        <p:spPr bwMode="auto">
          <a:xfrm>
            <a:off x="4477544" y="3156466"/>
            <a:ext cx="0" cy="229766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74" name="Text Box 20"/>
          <p:cNvSpPr txBox="1">
            <a:spLocks noChangeArrowheads="1"/>
          </p:cNvSpPr>
          <p:nvPr/>
        </p:nvSpPr>
        <p:spPr bwMode="auto">
          <a:xfrm>
            <a:off x="3276600" y="2787134"/>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Zombie</a:t>
            </a:r>
            <a:endParaRPr lang="en-US" dirty="0"/>
          </a:p>
        </p:txBody>
      </p:sp>
      <p:sp>
        <p:nvSpPr>
          <p:cNvPr id="75" name="Text Box 20"/>
          <p:cNvSpPr txBox="1">
            <a:spLocks noChangeArrowheads="1"/>
          </p:cNvSpPr>
          <p:nvPr/>
        </p:nvSpPr>
        <p:spPr bwMode="auto">
          <a:xfrm>
            <a:off x="3276600" y="5454134"/>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Dead</a:t>
            </a:r>
            <a:endParaRPr lang="en-US" dirty="0"/>
          </a:p>
        </p:txBody>
      </p:sp>
      <p:cxnSp>
        <p:nvCxnSpPr>
          <p:cNvPr id="78" name="Straight Arrow Connector 77"/>
          <p:cNvCxnSpPr>
            <a:stCxn id="61" idx="2"/>
            <a:endCxn id="74" idx="0"/>
          </p:cNvCxnSpPr>
          <p:nvPr/>
        </p:nvCxnSpPr>
        <p:spPr bwMode="auto">
          <a:xfrm>
            <a:off x="4477544" y="1861066"/>
            <a:ext cx="0" cy="92606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81" name="TextBox 80"/>
          <p:cNvSpPr txBox="1"/>
          <p:nvPr/>
        </p:nvSpPr>
        <p:spPr>
          <a:xfrm>
            <a:off x="3962400" y="2177534"/>
            <a:ext cx="990600" cy="369332"/>
          </a:xfrm>
          <a:prstGeom prst="rect">
            <a:avLst/>
          </a:prstGeom>
          <a:solidFill>
            <a:schemeClr val="bg1"/>
          </a:solidFill>
        </p:spPr>
        <p:txBody>
          <a:bodyPr wrap="square" rtlCol="0">
            <a:spAutoFit/>
          </a:bodyPr>
          <a:lstStyle/>
          <a:p>
            <a:pPr algn="ctr"/>
            <a:r>
              <a:rPr lang="en-US" dirty="0" smtClean="0"/>
              <a:t>Bitten</a:t>
            </a:r>
            <a:endParaRPr lang="en-US" dirty="0"/>
          </a:p>
        </p:txBody>
      </p:sp>
      <p:sp>
        <p:nvSpPr>
          <p:cNvPr id="82" name="TextBox 81"/>
          <p:cNvSpPr txBox="1"/>
          <p:nvPr/>
        </p:nvSpPr>
        <p:spPr>
          <a:xfrm>
            <a:off x="3505200" y="4234934"/>
            <a:ext cx="1981200" cy="369332"/>
          </a:xfrm>
          <a:prstGeom prst="rect">
            <a:avLst/>
          </a:prstGeom>
          <a:solidFill>
            <a:schemeClr val="bg1"/>
          </a:solidFill>
        </p:spPr>
        <p:txBody>
          <a:bodyPr wrap="square" rtlCol="0">
            <a:spAutoFit/>
          </a:bodyPr>
          <a:lstStyle/>
          <a:p>
            <a:pPr algn="ctr"/>
            <a:r>
              <a:rPr lang="en-US" dirty="0" smtClean="0"/>
              <a:t>Brains blown out</a:t>
            </a:r>
            <a:endParaRPr lang="en-US" dirty="0"/>
          </a:p>
        </p:txBody>
      </p:sp>
      <p:cxnSp>
        <p:nvCxnSpPr>
          <p:cNvPr id="84" name="Straight Arrow Connector 83"/>
          <p:cNvCxnSpPr>
            <a:stCxn id="74" idx="2"/>
            <a:endCxn id="85" idx="0"/>
          </p:cNvCxnSpPr>
          <p:nvPr/>
        </p:nvCxnSpPr>
        <p:spPr bwMode="auto">
          <a:xfrm>
            <a:off x="4477544" y="3156466"/>
            <a:ext cx="970756" cy="5450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85" name="Text Box 20"/>
          <p:cNvSpPr txBox="1">
            <a:spLocks noChangeArrowheads="1"/>
          </p:cNvSpPr>
          <p:nvPr/>
        </p:nvSpPr>
        <p:spPr bwMode="auto">
          <a:xfrm>
            <a:off x="4800600" y="3701534"/>
            <a:ext cx="1295400" cy="369332"/>
          </a:xfrm>
          <a:prstGeom prst="rect">
            <a:avLst/>
          </a:prstGeom>
          <a:noFill/>
          <a:ln w="9525" algn="ctr">
            <a:solidFill>
              <a:schemeClr val="tx1"/>
            </a:solidFill>
            <a:miter lim="800000"/>
            <a:headEnd/>
            <a:tailEnd/>
          </a:ln>
        </p:spPr>
        <p:txBody>
          <a:bodyPr wrap="square">
            <a:spAutoFit/>
          </a:bodyPr>
          <a:lstStyle/>
          <a:p>
            <a:pPr algn="ctr">
              <a:spcBef>
                <a:spcPct val="50000"/>
              </a:spcBef>
            </a:pPr>
            <a:r>
              <a:rPr lang="en-US" dirty="0" smtClean="0"/>
              <a:t>Go Slow</a:t>
            </a:r>
            <a:endParaRPr lang="en-US" dirty="0"/>
          </a:p>
        </p:txBody>
      </p:sp>
      <p:sp>
        <p:nvSpPr>
          <p:cNvPr id="87" name="TextBox 86"/>
          <p:cNvSpPr txBox="1"/>
          <p:nvPr/>
        </p:nvSpPr>
        <p:spPr>
          <a:xfrm>
            <a:off x="4626768" y="3254796"/>
            <a:ext cx="1524000" cy="338554"/>
          </a:xfrm>
          <a:prstGeom prst="rect">
            <a:avLst/>
          </a:prstGeom>
          <a:solidFill>
            <a:schemeClr val="bg1"/>
          </a:solidFill>
        </p:spPr>
        <p:txBody>
          <a:bodyPr wrap="square" rtlCol="0">
            <a:spAutoFit/>
          </a:bodyPr>
          <a:lstStyle/>
          <a:p>
            <a:pPr algn="ctr"/>
            <a:r>
              <a:rPr lang="en-US" sz="1600" dirty="0" smtClean="0"/>
              <a:t>Walking Dead</a:t>
            </a:r>
            <a:endParaRPr lang="en-US" sz="1600" dirty="0"/>
          </a:p>
        </p:txBody>
      </p:sp>
      <p:sp>
        <p:nvSpPr>
          <p:cNvPr id="88" name="Text Box 20"/>
          <p:cNvSpPr txBox="1">
            <a:spLocks noChangeArrowheads="1"/>
          </p:cNvSpPr>
          <p:nvPr/>
        </p:nvSpPr>
        <p:spPr bwMode="auto">
          <a:xfrm>
            <a:off x="457200" y="3244334"/>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Vampire</a:t>
            </a:r>
            <a:endParaRPr lang="en-US" dirty="0"/>
          </a:p>
        </p:txBody>
      </p:sp>
      <p:sp>
        <p:nvSpPr>
          <p:cNvPr id="89" name="Text Box 20"/>
          <p:cNvSpPr txBox="1">
            <a:spLocks noChangeArrowheads="1"/>
          </p:cNvSpPr>
          <p:nvPr/>
        </p:nvSpPr>
        <p:spPr bwMode="auto">
          <a:xfrm>
            <a:off x="6324600" y="3320534"/>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Werewolf</a:t>
            </a:r>
            <a:endParaRPr lang="en-US" dirty="0"/>
          </a:p>
        </p:txBody>
      </p:sp>
      <p:cxnSp>
        <p:nvCxnSpPr>
          <p:cNvPr id="91" name="Straight Arrow Connector 90"/>
          <p:cNvCxnSpPr>
            <a:stCxn id="61" idx="2"/>
            <a:endCxn id="88" idx="0"/>
          </p:cNvCxnSpPr>
          <p:nvPr/>
        </p:nvCxnSpPr>
        <p:spPr bwMode="auto">
          <a:xfrm flipH="1">
            <a:off x="1658144" y="1861066"/>
            <a:ext cx="2819400" cy="13832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93" name="TextBox 92"/>
          <p:cNvSpPr txBox="1"/>
          <p:nvPr/>
        </p:nvSpPr>
        <p:spPr>
          <a:xfrm>
            <a:off x="1828800" y="2710934"/>
            <a:ext cx="990600" cy="369332"/>
          </a:xfrm>
          <a:prstGeom prst="rect">
            <a:avLst/>
          </a:prstGeom>
          <a:solidFill>
            <a:schemeClr val="bg1"/>
          </a:solidFill>
        </p:spPr>
        <p:txBody>
          <a:bodyPr wrap="square" rtlCol="0">
            <a:spAutoFit/>
          </a:bodyPr>
          <a:lstStyle/>
          <a:p>
            <a:pPr algn="ctr"/>
            <a:r>
              <a:rPr lang="en-US" dirty="0" smtClean="0"/>
              <a:t>Bitten</a:t>
            </a:r>
            <a:endParaRPr lang="en-US" dirty="0"/>
          </a:p>
        </p:txBody>
      </p:sp>
      <p:cxnSp>
        <p:nvCxnSpPr>
          <p:cNvPr id="96" name="Straight Arrow Connector 95"/>
          <p:cNvCxnSpPr>
            <a:stCxn id="61" idx="2"/>
            <a:endCxn id="89" idx="0"/>
          </p:cNvCxnSpPr>
          <p:nvPr/>
        </p:nvCxnSpPr>
        <p:spPr bwMode="auto">
          <a:xfrm>
            <a:off x="4477544" y="1861066"/>
            <a:ext cx="3048000" cy="14594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98" name="Straight Arrow Connector 97"/>
          <p:cNvCxnSpPr>
            <a:stCxn id="88" idx="2"/>
            <a:endCxn id="75" idx="0"/>
          </p:cNvCxnSpPr>
          <p:nvPr/>
        </p:nvCxnSpPr>
        <p:spPr bwMode="auto">
          <a:xfrm>
            <a:off x="1658144" y="3613666"/>
            <a:ext cx="2819400" cy="1840468"/>
          </a:xfrm>
          <a:prstGeom prst="straightConnector1">
            <a:avLst/>
          </a:prstGeom>
          <a:solidFill>
            <a:schemeClr val="accent1"/>
          </a:solidFill>
          <a:ln w="12700" cap="flat" cmpd="sng" algn="ctr">
            <a:solidFill>
              <a:schemeClr val="tx1"/>
            </a:solidFill>
            <a:prstDash val="solid"/>
            <a:round/>
            <a:headEnd type="none" w="sm" len="sm"/>
            <a:tailEnd type="triangle"/>
          </a:ln>
          <a:effectLst/>
        </p:spPr>
      </p:cxnSp>
      <p:sp>
        <p:nvSpPr>
          <p:cNvPr id="100" name="TextBox 99"/>
          <p:cNvSpPr txBox="1"/>
          <p:nvPr/>
        </p:nvSpPr>
        <p:spPr>
          <a:xfrm>
            <a:off x="1905000" y="4082534"/>
            <a:ext cx="1295400" cy="369332"/>
          </a:xfrm>
          <a:prstGeom prst="rect">
            <a:avLst/>
          </a:prstGeom>
          <a:solidFill>
            <a:schemeClr val="bg1"/>
          </a:solidFill>
        </p:spPr>
        <p:txBody>
          <a:bodyPr wrap="square" rtlCol="0">
            <a:spAutoFit/>
          </a:bodyPr>
          <a:lstStyle/>
          <a:p>
            <a:pPr algn="ctr"/>
            <a:r>
              <a:rPr lang="en-US" dirty="0" smtClean="0"/>
              <a:t>Staked</a:t>
            </a:r>
            <a:endParaRPr lang="en-US" dirty="0"/>
          </a:p>
        </p:txBody>
      </p:sp>
      <p:cxnSp>
        <p:nvCxnSpPr>
          <p:cNvPr id="101" name="Straight Arrow Connector 100"/>
          <p:cNvCxnSpPr>
            <a:stCxn id="88" idx="2"/>
            <a:endCxn id="102" idx="0"/>
          </p:cNvCxnSpPr>
          <p:nvPr/>
        </p:nvCxnSpPr>
        <p:spPr bwMode="auto">
          <a:xfrm flipH="1">
            <a:off x="1638300" y="3613666"/>
            <a:ext cx="19844" cy="18404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02" name="Text Box 20"/>
          <p:cNvSpPr txBox="1">
            <a:spLocks noChangeArrowheads="1"/>
          </p:cNvSpPr>
          <p:nvPr/>
        </p:nvSpPr>
        <p:spPr bwMode="auto">
          <a:xfrm>
            <a:off x="838200" y="5454134"/>
            <a:ext cx="1600199" cy="369332"/>
          </a:xfrm>
          <a:prstGeom prst="rect">
            <a:avLst/>
          </a:prstGeom>
          <a:noFill/>
          <a:ln w="9525" algn="ctr">
            <a:solidFill>
              <a:schemeClr val="tx1"/>
            </a:solidFill>
            <a:miter lim="800000"/>
            <a:headEnd/>
            <a:tailEnd/>
          </a:ln>
        </p:spPr>
        <p:txBody>
          <a:bodyPr wrap="square">
            <a:spAutoFit/>
          </a:bodyPr>
          <a:lstStyle/>
          <a:p>
            <a:pPr algn="ctr">
              <a:spcBef>
                <a:spcPct val="50000"/>
              </a:spcBef>
            </a:pPr>
            <a:r>
              <a:rPr lang="en-US" dirty="0" smtClean="0"/>
              <a:t>Own Series</a:t>
            </a:r>
            <a:endParaRPr lang="en-US" dirty="0"/>
          </a:p>
        </p:txBody>
      </p:sp>
      <p:sp>
        <p:nvSpPr>
          <p:cNvPr id="103" name="TextBox 102"/>
          <p:cNvSpPr txBox="1"/>
          <p:nvPr/>
        </p:nvSpPr>
        <p:spPr>
          <a:xfrm>
            <a:off x="838200" y="4703802"/>
            <a:ext cx="1600200" cy="369332"/>
          </a:xfrm>
          <a:prstGeom prst="rect">
            <a:avLst/>
          </a:prstGeom>
          <a:solidFill>
            <a:schemeClr val="bg1"/>
          </a:solidFill>
        </p:spPr>
        <p:txBody>
          <a:bodyPr wrap="square" rtlCol="0">
            <a:spAutoFit/>
          </a:bodyPr>
          <a:lstStyle/>
          <a:p>
            <a:pPr algn="ctr"/>
            <a:r>
              <a:rPr lang="en-US" dirty="0" smtClean="0"/>
              <a:t>Cursed - Soul</a:t>
            </a:r>
            <a:endParaRPr lang="en-US" dirty="0"/>
          </a:p>
        </p:txBody>
      </p:sp>
      <p:cxnSp>
        <p:nvCxnSpPr>
          <p:cNvPr id="112" name="Straight Arrow Connector 111"/>
          <p:cNvCxnSpPr>
            <a:stCxn id="89" idx="2"/>
            <a:endCxn id="75" idx="0"/>
          </p:cNvCxnSpPr>
          <p:nvPr/>
        </p:nvCxnSpPr>
        <p:spPr bwMode="auto">
          <a:xfrm flipH="1">
            <a:off x="4477544" y="3689866"/>
            <a:ext cx="3048000" cy="17642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94" name="TextBox 93"/>
          <p:cNvSpPr txBox="1"/>
          <p:nvPr/>
        </p:nvSpPr>
        <p:spPr>
          <a:xfrm>
            <a:off x="6248400" y="2710934"/>
            <a:ext cx="990600" cy="369332"/>
          </a:xfrm>
          <a:prstGeom prst="rect">
            <a:avLst/>
          </a:prstGeom>
          <a:solidFill>
            <a:schemeClr val="bg1"/>
          </a:solidFill>
        </p:spPr>
        <p:txBody>
          <a:bodyPr wrap="square" rtlCol="0">
            <a:spAutoFit/>
          </a:bodyPr>
          <a:lstStyle/>
          <a:p>
            <a:pPr algn="ctr"/>
            <a:r>
              <a:rPr lang="en-US" dirty="0" smtClean="0"/>
              <a:t>Bitten</a:t>
            </a:r>
            <a:endParaRPr lang="en-US" dirty="0"/>
          </a:p>
        </p:txBody>
      </p:sp>
      <p:sp>
        <p:nvSpPr>
          <p:cNvPr id="119" name="TextBox 118"/>
          <p:cNvSpPr txBox="1"/>
          <p:nvPr/>
        </p:nvSpPr>
        <p:spPr>
          <a:xfrm>
            <a:off x="5486400" y="4234934"/>
            <a:ext cx="1524000" cy="369332"/>
          </a:xfrm>
          <a:prstGeom prst="rect">
            <a:avLst/>
          </a:prstGeom>
          <a:solidFill>
            <a:schemeClr val="bg1"/>
          </a:solidFill>
        </p:spPr>
        <p:txBody>
          <a:bodyPr wrap="square" rtlCol="0">
            <a:spAutoFit/>
          </a:bodyPr>
          <a:lstStyle/>
          <a:p>
            <a:pPr algn="ctr"/>
            <a:r>
              <a:rPr lang="en-US" dirty="0" smtClean="0"/>
              <a:t>Silver Bullet</a:t>
            </a:r>
            <a:endParaRPr lang="en-US" dirty="0"/>
          </a:p>
        </p:txBody>
      </p:sp>
      <p:sp>
        <p:nvSpPr>
          <p:cNvPr id="120" name="Text Box 20"/>
          <p:cNvSpPr txBox="1">
            <a:spLocks noChangeArrowheads="1"/>
          </p:cNvSpPr>
          <p:nvPr/>
        </p:nvSpPr>
        <p:spPr bwMode="auto">
          <a:xfrm>
            <a:off x="6324600" y="5454134"/>
            <a:ext cx="2401887" cy="369332"/>
          </a:xfrm>
          <a:prstGeom prst="rect">
            <a:avLst/>
          </a:prstGeom>
          <a:noFill/>
          <a:ln w="9525" algn="ctr">
            <a:solidFill>
              <a:schemeClr val="tx1"/>
            </a:solidFill>
            <a:miter lim="800000"/>
            <a:headEnd/>
            <a:tailEnd/>
          </a:ln>
        </p:spPr>
        <p:txBody>
          <a:bodyPr>
            <a:spAutoFit/>
          </a:bodyPr>
          <a:lstStyle/>
          <a:p>
            <a:pPr algn="ctr">
              <a:spcBef>
                <a:spcPct val="50000"/>
              </a:spcBef>
            </a:pPr>
            <a:r>
              <a:rPr lang="en-US" dirty="0" smtClean="0"/>
              <a:t>Happily Ever After</a:t>
            </a:r>
            <a:endParaRPr lang="en-US" dirty="0"/>
          </a:p>
        </p:txBody>
      </p:sp>
      <p:cxnSp>
        <p:nvCxnSpPr>
          <p:cNvPr id="122" name="Straight Arrow Connector 121"/>
          <p:cNvCxnSpPr>
            <a:stCxn id="89" idx="2"/>
            <a:endCxn id="120" idx="0"/>
          </p:cNvCxnSpPr>
          <p:nvPr/>
        </p:nvCxnSpPr>
        <p:spPr bwMode="auto">
          <a:xfrm>
            <a:off x="7525544" y="3689866"/>
            <a:ext cx="0" cy="176426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24" name="TextBox 123"/>
          <p:cNvSpPr txBox="1"/>
          <p:nvPr/>
        </p:nvSpPr>
        <p:spPr>
          <a:xfrm>
            <a:off x="6781800" y="4615934"/>
            <a:ext cx="1524000" cy="646331"/>
          </a:xfrm>
          <a:prstGeom prst="rect">
            <a:avLst/>
          </a:prstGeom>
          <a:solidFill>
            <a:schemeClr val="bg1"/>
          </a:solidFill>
        </p:spPr>
        <p:txBody>
          <a:bodyPr wrap="square" rtlCol="0">
            <a:spAutoFit/>
          </a:bodyPr>
          <a:lstStyle/>
          <a:p>
            <a:pPr algn="ctr"/>
            <a:r>
              <a:rPr lang="en-US" dirty="0" smtClean="0"/>
              <a:t>Wait for the Daughter…</a:t>
            </a:r>
            <a:endParaRPr lang="en-US" dirty="0"/>
          </a:p>
        </p:txBody>
      </p:sp>
      <p:sp>
        <p:nvSpPr>
          <p:cNvPr id="29" name="TextBox 28"/>
          <p:cNvSpPr txBox="1"/>
          <p:nvPr/>
        </p:nvSpPr>
        <p:spPr>
          <a:xfrm>
            <a:off x="3020614" y="3261255"/>
            <a:ext cx="1429545" cy="338554"/>
          </a:xfrm>
          <a:prstGeom prst="rect">
            <a:avLst/>
          </a:prstGeom>
          <a:solidFill>
            <a:schemeClr val="bg1"/>
          </a:solidFill>
        </p:spPr>
        <p:txBody>
          <a:bodyPr wrap="square" rtlCol="0">
            <a:spAutoFit/>
          </a:bodyPr>
          <a:lstStyle/>
          <a:p>
            <a:pPr algn="ctr"/>
            <a:r>
              <a:rPr lang="en-US" sz="1600" dirty="0" smtClean="0"/>
              <a:t>World War Z</a:t>
            </a:r>
            <a:endParaRPr lang="en-US" sz="1600" dirty="0"/>
          </a:p>
        </p:txBody>
      </p:sp>
      <p:sp>
        <p:nvSpPr>
          <p:cNvPr id="30" name="Text Box 20"/>
          <p:cNvSpPr txBox="1">
            <a:spLocks noChangeArrowheads="1"/>
          </p:cNvSpPr>
          <p:nvPr/>
        </p:nvSpPr>
        <p:spPr bwMode="auto">
          <a:xfrm>
            <a:off x="2960922" y="3672570"/>
            <a:ext cx="1295400" cy="369332"/>
          </a:xfrm>
          <a:prstGeom prst="rect">
            <a:avLst/>
          </a:prstGeom>
          <a:noFill/>
          <a:ln w="9525" algn="ctr">
            <a:solidFill>
              <a:schemeClr val="tx1"/>
            </a:solidFill>
            <a:miter lim="800000"/>
            <a:headEnd/>
            <a:tailEnd/>
          </a:ln>
        </p:spPr>
        <p:txBody>
          <a:bodyPr wrap="square">
            <a:spAutoFit/>
          </a:bodyPr>
          <a:lstStyle/>
          <a:p>
            <a:pPr algn="ctr">
              <a:spcBef>
                <a:spcPct val="50000"/>
              </a:spcBef>
            </a:pPr>
            <a:r>
              <a:rPr lang="en-US" dirty="0" smtClean="0"/>
              <a:t>Go Fast</a:t>
            </a:r>
            <a:endParaRPr lang="en-US" dirty="0"/>
          </a:p>
        </p:txBody>
      </p:sp>
    </p:spTree>
    <p:extLst>
      <p:ext uri="{BB962C8B-B14F-4D97-AF65-F5344CB8AC3E}">
        <p14:creationId xmlns:p14="http://schemas.microsoft.com/office/powerpoint/2010/main" val="16899057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BITES Processor Code</a:t>
            </a:r>
            <a:endParaRPr lang="en-US" dirty="0"/>
          </a:p>
        </p:txBody>
      </p:sp>
      <p:pic>
        <p:nvPicPr>
          <p:cNvPr id="6" name="Picture 5"/>
          <p:cNvPicPr>
            <a:picLocks noChangeAspect="1"/>
          </p:cNvPicPr>
          <p:nvPr/>
        </p:nvPicPr>
        <p:blipFill>
          <a:blip r:embed="rId3"/>
          <a:stretch>
            <a:fillRect/>
          </a:stretch>
        </p:blipFill>
        <p:spPr>
          <a:xfrm>
            <a:off x="5486399" y="1295400"/>
            <a:ext cx="2607863" cy="5042282"/>
          </a:xfrm>
          <a:prstGeom prst="rect">
            <a:avLst/>
          </a:prstGeom>
          <a:ln>
            <a:solidFill>
              <a:schemeClr val="tx1"/>
            </a:solidFill>
          </a:ln>
        </p:spPr>
      </p:pic>
      <p:pic>
        <p:nvPicPr>
          <p:cNvPr id="8" name="Content Placeholder 3"/>
          <p:cNvPicPr>
            <a:picLocks noChangeAspect="1"/>
          </p:cNvPicPr>
          <p:nvPr/>
        </p:nvPicPr>
        <p:blipFill rotWithShape="1">
          <a:blip r:embed="rId4"/>
          <a:srcRect t="2583"/>
          <a:stretch/>
        </p:blipFill>
        <p:spPr>
          <a:xfrm>
            <a:off x="457200" y="1295400"/>
            <a:ext cx="3352800" cy="5042282"/>
          </a:xfrm>
          <a:prstGeom prst="rect">
            <a:avLst/>
          </a:prstGeom>
          <a:ln>
            <a:solidFill>
              <a:schemeClr val="tx1"/>
            </a:solidFill>
          </a:ln>
        </p:spPr>
      </p:pic>
    </p:spTree>
    <p:extLst>
      <p:ext uri="{BB962C8B-B14F-4D97-AF65-F5344CB8AC3E}">
        <p14:creationId xmlns:p14="http://schemas.microsoft.com/office/powerpoint/2010/main" val="25296043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BITES Code Details</a:t>
            </a:r>
            <a:endParaRPr lang="en-US" dirty="0"/>
          </a:p>
        </p:txBody>
      </p:sp>
      <p:sp>
        <p:nvSpPr>
          <p:cNvPr id="3" name="Content Placeholder 2"/>
          <p:cNvSpPr>
            <a:spLocks noGrp="1"/>
          </p:cNvSpPr>
          <p:nvPr>
            <p:ph idx="1"/>
          </p:nvPr>
        </p:nvSpPr>
        <p:spPr/>
        <p:txBody>
          <a:bodyPr>
            <a:normAutofit fontScale="85000" lnSpcReduction="10000"/>
          </a:bodyPr>
          <a:lstStyle/>
          <a:p>
            <a:r>
              <a:rPr lang="en-US" smtClean="0"/>
              <a:t>The “object” being “tracked” is the victim</a:t>
            </a:r>
          </a:p>
          <a:p>
            <a:r>
              <a:rPr lang="en-US" smtClean="0"/>
              <a:t>The state machine code is 65 lines</a:t>
            </a:r>
          </a:p>
          <a:p>
            <a:endParaRPr lang="en-US" smtClean="0"/>
          </a:p>
          <a:p>
            <a:r>
              <a:rPr lang="en-US" smtClean="0"/>
              <a:t>Specific example: </a:t>
            </a:r>
          </a:p>
          <a:p>
            <a:pPr lvl="1"/>
            <a:r>
              <a:rPr lang="en-US" smtClean="0"/>
              <a:t>A boy is born at 10:00 pm one evening. His parents keep him in the house his entire life. On his 21st birthday, decides to walk down to the corner pub for a pint. It is eight minutes away. </a:t>
            </a:r>
          </a:p>
          <a:p>
            <a:pPr lvl="1"/>
            <a:r>
              <a:rPr lang="en-US" smtClean="0"/>
              <a:t>He leaves the house at 10:01 pm. He has a VERY bad walk. He is bitten three times by three different types of creatures. They do not, however, delay his walk. </a:t>
            </a:r>
          </a:p>
          <a:p>
            <a:pPr lvl="1"/>
            <a:r>
              <a:rPr lang="en-US" smtClean="0"/>
              <a:t>He enters the bar at 10:09, feeling fine. </a:t>
            </a:r>
          </a:p>
          <a:p>
            <a:pPr lvl="1"/>
            <a:r>
              <a:rPr lang="en-US" smtClean="0"/>
              <a:t>At 10:11, what does he order when he walks up to the bartender?  </a:t>
            </a:r>
          </a:p>
          <a:p>
            <a:pPr lvl="2"/>
            <a:r>
              <a:rPr lang="en-US" smtClean="0"/>
              <a:t>Beer, TruBlood™, Brain Smoothie, or Piña Colada</a:t>
            </a:r>
            <a:endParaRPr lang="en-US" dirty="0" smtClean="0"/>
          </a:p>
        </p:txBody>
      </p:sp>
    </p:spTree>
    <p:extLst>
      <p:ext uri="{BB962C8B-B14F-4D97-AF65-F5344CB8AC3E}">
        <p14:creationId xmlns:p14="http://schemas.microsoft.com/office/powerpoint/2010/main" val="244142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Pictorial View of a State</a:t>
            </a:r>
            <a:endParaRPr lang="en-US" dirty="0"/>
          </a:p>
        </p:txBody>
      </p:sp>
      <p:sp>
        <p:nvSpPr>
          <p:cNvPr id="4" name="Rectangle 3"/>
          <p:cNvSpPr/>
          <p:nvPr/>
        </p:nvSpPr>
        <p:spPr bwMode="auto">
          <a:xfrm>
            <a:off x="1973179" y="1943100"/>
            <a:ext cx="5181600" cy="3429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5" name="TextBox 4"/>
          <p:cNvSpPr txBox="1"/>
          <p:nvPr/>
        </p:nvSpPr>
        <p:spPr>
          <a:xfrm>
            <a:off x="2963779" y="2019300"/>
            <a:ext cx="3429000" cy="381000"/>
          </a:xfrm>
          <a:prstGeom prst="rect">
            <a:avLst/>
          </a:prstGeom>
          <a:noFill/>
        </p:spPr>
        <p:txBody>
          <a:bodyPr wrap="square" rtlCol="0">
            <a:spAutoFit/>
          </a:bodyPr>
          <a:lstStyle/>
          <a:p>
            <a:pPr algn="ctr"/>
            <a:r>
              <a:rPr lang="en-US" dirty="0" err="1" smtClean="0"/>
              <a:t>on_entry</a:t>
            </a:r>
            <a:r>
              <a:rPr lang="en-US" dirty="0" smtClean="0"/>
              <a:t> block</a:t>
            </a:r>
            <a:endParaRPr lang="en-US" dirty="0"/>
          </a:p>
        </p:txBody>
      </p:sp>
      <p:cxnSp>
        <p:nvCxnSpPr>
          <p:cNvPr id="7" name="Straight Connector 6"/>
          <p:cNvCxnSpPr/>
          <p:nvPr/>
        </p:nvCxnSpPr>
        <p:spPr bwMode="auto">
          <a:xfrm>
            <a:off x="1973179" y="2476500"/>
            <a:ext cx="5181600" cy="0"/>
          </a:xfrm>
          <a:prstGeom prst="line">
            <a:avLst/>
          </a:prstGeom>
          <a:solidFill>
            <a:schemeClr val="accent1"/>
          </a:solidFill>
          <a:ln w="25400" cap="flat" cmpd="sng" algn="ctr">
            <a:solidFill>
              <a:schemeClr val="tx1"/>
            </a:solidFill>
            <a:prstDash val="lgDash"/>
            <a:round/>
            <a:headEnd type="none" w="sm" len="sm"/>
            <a:tailEnd type="none" w="sm" len="sm"/>
          </a:ln>
          <a:effectLst/>
        </p:spPr>
      </p:cxnSp>
      <p:sp>
        <p:nvSpPr>
          <p:cNvPr id="8" name="TextBox 7"/>
          <p:cNvSpPr txBox="1"/>
          <p:nvPr/>
        </p:nvSpPr>
        <p:spPr>
          <a:xfrm>
            <a:off x="2963779" y="4914900"/>
            <a:ext cx="3429000" cy="381000"/>
          </a:xfrm>
          <a:prstGeom prst="rect">
            <a:avLst/>
          </a:prstGeom>
          <a:noFill/>
        </p:spPr>
        <p:txBody>
          <a:bodyPr wrap="square" rtlCol="0">
            <a:spAutoFit/>
          </a:bodyPr>
          <a:lstStyle/>
          <a:p>
            <a:pPr algn="ctr"/>
            <a:r>
              <a:rPr lang="en-US" dirty="0" err="1" smtClean="0"/>
              <a:t>on_exit</a:t>
            </a:r>
            <a:r>
              <a:rPr lang="en-US" dirty="0" smtClean="0"/>
              <a:t> block</a:t>
            </a:r>
            <a:endParaRPr lang="en-US" dirty="0"/>
          </a:p>
        </p:txBody>
      </p:sp>
      <p:cxnSp>
        <p:nvCxnSpPr>
          <p:cNvPr id="9" name="Straight Connector 8"/>
          <p:cNvCxnSpPr/>
          <p:nvPr/>
        </p:nvCxnSpPr>
        <p:spPr bwMode="auto">
          <a:xfrm>
            <a:off x="1973179" y="4838700"/>
            <a:ext cx="5181600" cy="0"/>
          </a:xfrm>
          <a:prstGeom prst="line">
            <a:avLst/>
          </a:prstGeom>
          <a:solidFill>
            <a:schemeClr val="accent1"/>
          </a:solidFill>
          <a:ln w="25400" cap="flat" cmpd="sng" algn="ctr">
            <a:solidFill>
              <a:schemeClr val="tx1"/>
            </a:solidFill>
            <a:prstDash val="lgDash"/>
            <a:round/>
            <a:headEnd type="none" w="sm" len="sm"/>
            <a:tailEnd type="none" w="sm" len="sm"/>
          </a:ln>
          <a:effectLst/>
        </p:spPr>
      </p:cxnSp>
      <p:cxnSp>
        <p:nvCxnSpPr>
          <p:cNvPr id="10" name="Straight Connector 9"/>
          <p:cNvCxnSpPr/>
          <p:nvPr/>
        </p:nvCxnSpPr>
        <p:spPr bwMode="auto">
          <a:xfrm>
            <a:off x="1973179" y="3695700"/>
            <a:ext cx="5181600" cy="0"/>
          </a:xfrm>
          <a:prstGeom prst="line">
            <a:avLst/>
          </a:prstGeom>
          <a:solidFill>
            <a:schemeClr val="accent1"/>
          </a:solidFill>
          <a:ln w="25400" cap="flat" cmpd="sng" algn="ctr">
            <a:solidFill>
              <a:schemeClr val="tx1"/>
            </a:solidFill>
            <a:prstDash val="lgDash"/>
            <a:round/>
            <a:headEnd type="none" w="sm" len="sm"/>
            <a:tailEnd type="none" w="sm" len="sm"/>
          </a:ln>
          <a:effectLst/>
        </p:spPr>
      </p:cxnSp>
      <p:cxnSp>
        <p:nvCxnSpPr>
          <p:cNvPr id="11" name="Straight Connector 10"/>
          <p:cNvCxnSpPr/>
          <p:nvPr/>
        </p:nvCxnSpPr>
        <p:spPr bwMode="auto">
          <a:xfrm>
            <a:off x="3573379" y="3695700"/>
            <a:ext cx="0" cy="1143000"/>
          </a:xfrm>
          <a:prstGeom prst="line">
            <a:avLst/>
          </a:prstGeom>
          <a:solidFill>
            <a:schemeClr val="accent1"/>
          </a:solidFill>
          <a:ln w="25400" cap="flat" cmpd="sng" algn="ctr">
            <a:solidFill>
              <a:schemeClr val="tx1"/>
            </a:solidFill>
            <a:prstDash val="lgDash"/>
            <a:round/>
            <a:headEnd type="none" w="sm" len="sm"/>
            <a:tailEnd type="none" w="sm" len="sm"/>
          </a:ln>
          <a:effectLst/>
        </p:spPr>
      </p:cxnSp>
      <p:cxnSp>
        <p:nvCxnSpPr>
          <p:cNvPr id="14" name="Straight Connector 13"/>
          <p:cNvCxnSpPr/>
          <p:nvPr/>
        </p:nvCxnSpPr>
        <p:spPr bwMode="auto">
          <a:xfrm>
            <a:off x="5402179" y="3695700"/>
            <a:ext cx="0" cy="1143000"/>
          </a:xfrm>
          <a:prstGeom prst="line">
            <a:avLst/>
          </a:prstGeom>
          <a:solidFill>
            <a:schemeClr val="accent1"/>
          </a:solidFill>
          <a:ln w="25400" cap="flat" cmpd="sng" algn="ctr">
            <a:solidFill>
              <a:schemeClr val="tx1"/>
            </a:solidFill>
            <a:prstDash val="lgDash"/>
            <a:round/>
            <a:headEnd type="none" w="sm" len="sm"/>
            <a:tailEnd type="none" w="sm" len="sm"/>
          </a:ln>
          <a:effectLst/>
        </p:spPr>
      </p:cxnSp>
      <p:sp>
        <p:nvSpPr>
          <p:cNvPr id="15" name="TextBox 14"/>
          <p:cNvSpPr txBox="1"/>
          <p:nvPr/>
        </p:nvSpPr>
        <p:spPr>
          <a:xfrm>
            <a:off x="2049379" y="3771900"/>
            <a:ext cx="1447800" cy="923330"/>
          </a:xfrm>
          <a:prstGeom prst="rect">
            <a:avLst/>
          </a:prstGeom>
          <a:noFill/>
        </p:spPr>
        <p:txBody>
          <a:bodyPr wrap="square" rtlCol="0">
            <a:spAutoFit/>
          </a:bodyPr>
          <a:lstStyle/>
          <a:p>
            <a:pPr algn="ctr"/>
            <a:r>
              <a:rPr lang="en-US" dirty="0" err="1" smtClean="0"/>
              <a:t>next_state</a:t>
            </a:r>
            <a:r>
              <a:rPr lang="en-US" dirty="0" smtClean="0"/>
              <a:t> block</a:t>
            </a:r>
          </a:p>
          <a:p>
            <a:pPr algn="ctr"/>
            <a:r>
              <a:rPr lang="en-US" dirty="0" smtClean="0"/>
              <a:t>NS_1</a:t>
            </a:r>
            <a:endParaRPr lang="en-US" dirty="0"/>
          </a:p>
        </p:txBody>
      </p:sp>
      <p:sp>
        <p:nvSpPr>
          <p:cNvPr id="16" name="TextBox 15"/>
          <p:cNvSpPr txBox="1"/>
          <p:nvPr/>
        </p:nvSpPr>
        <p:spPr>
          <a:xfrm>
            <a:off x="3801979" y="3771900"/>
            <a:ext cx="1447800" cy="923330"/>
          </a:xfrm>
          <a:prstGeom prst="rect">
            <a:avLst/>
          </a:prstGeom>
          <a:noFill/>
        </p:spPr>
        <p:txBody>
          <a:bodyPr wrap="square" rtlCol="0">
            <a:spAutoFit/>
          </a:bodyPr>
          <a:lstStyle/>
          <a:p>
            <a:pPr algn="ctr"/>
            <a:r>
              <a:rPr lang="en-US" dirty="0" err="1" smtClean="0"/>
              <a:t>next_state</a:t>
            </a:r>
            <a:r>
              <a:rPr lang="en-US" dirty="0" smtClean="0"/>
              <a:t> block</a:t>
            </a:r>
          </a:p>
          <a:p>
            <a:pPr algn="ctr"/>
            <a:r>
              <a:rPr lang="en-US" dirty="0" smtClean="0"/>
              <a:t>NS_2</a:t>
            </a:r>
            <a:endParaRPr lang="en-US" dirty="0"/>
          </a:p>
        </p:txBody>
      </p:sp>
      <p:sp>
        <p:nvSpPr>
          <p:cNvPr id="17" name="TextBox 16"/>
          <p:cNvSpPr txBox="1"/>
          <p:nvPr/>
        </p:nvSpPr>
        <p:spPr>
          <a:xfrm>
            <a:off x="5554579" y="3771900"/>
            <a:ext cx="1447800" cy="923330"/>
          </a:xfrm>
          <a:prstGeom prst="rect">
            <a:avLst/>
          </a:prstGeom>
          <a:noFill/>
        </p:spPr>
        <p:txBody>
          <a:bodyPr wrap="square" rtlCol="0">
            <a:spAutoFit/>
          </a:bodyPr>
          <a:lstStyle/>
          <a:p>
            <a:pPr algn="ctr"/>
            <a:r>
              <a:rPr lang="en-US" dirty="0" err="1" smtClean="0"/>
              <a:t>next_state</a:t>
            </a:r>
            <a:r>
              <a:rPr lang="en-US" dirty="0" smtClean="0"/>
              <a:t> block</a:t>
            </a:r>
          </a:p>
          <a:p>
            <a:pPr algn="ctr"/>
            <a:r>
              <a:rPr lang="en-US" dirty="0" smtClean="0"/>
              <a:t>NS_3</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the State Block Works</a:t>
            </a:r>
            <a:endParaRPr lang="en-US" dirty="0"/>
          </a:p>
        </p:txBody>
      </p:sp>
      <p:sp>
        <p:nvSpPr>
          <p:cNvPr id="4" name="Rectangle 3"/>
          <p:cNvSpPr/>
          <p:nvPr/>
        </p:nvSpPr>
        <p:spPr bwMode="auto">
          <a:xfrm>
            <a:off x="1211179" y="1828800"/>
            <a:ext cx="6858000" cy="3429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5" name="TextBox 4"/>
          <p:cNvSpPr txBox="1"/>
          <p:nvPr/>
        </p:nvSpPr>
        <p:spPr>
          <a:xfrm>
            <a:off x="2201779" y="1905000"/>
            <a:ext cx="3429000" cy="381000"/>
          </a:xfrm>
          <a:prstGeom prst="rect">
            <a:avLst/>
          </a:prstGeom>
          <a:noFill/>
        </p:spPr>
        <p:txBody>
          <a:bodyPr wrap="square" rtlCol="0">
            <a:spAutoFit/>
          </a:bodyPr>
          <a:lstStyle/>
          <a:p>
            <a:pPr algn="ctr"/>
            <a:r>
              <a:rPr lang="en-US" dirty="0" err="1" smtClean="0"/>
              <a:t>on_entry</a:t>
            </a:r>
            <a:r>
              <a:rPr lang="en-US" dirty="0" smtClean="0"/>
              <a:t> block</a:t>
            </a:r>
            <a:endParaRPr lang="en-US" dirty="0"/>
          </a:p>
        </p:txBody>
      </p:sp>
      <p:cxnSp>
        <p:nvCxnSpPr>
          <p:cNvPr id="7" name="Straight Connector 6"/>
          <p:cNvCxnSpPr/>
          <p:nvPr/>
        </p:nvCxnSpPr>
        <p:spPr bwMode="auto">
          <a:xfrm>
            <a:off x="1211179" y="2362200"/>
            <a:ext cx="6858000" cy="0"/>
          </a:xfrm>
          <a:prstGeom prst="line">
            <a:avLst/>
          </a:prstGeom>
          <a:solidFill>
            <a:schemeClr val="accent1"/>
          </a:solidFill>
          <a:ln w="25400" cap="flat" cmpd="sng" algn="ctr">
            <a:solidFill>
              <a:schemeClr val="tx1"/>
            </a:solidFill>
            <a:prstDash val="lgDash"/>
            <a:round/>
            <a:headEnd type="none" w="sm" len="sm"/>
            <a:tailEnd type="none" w="sm" len="sm"/>
          </a:ln>
          <a:effectLst/>
        </p:spPr>
      </p:cxnSp>
      <p:sp>
        <p:nvSpPr>
          <p:cNvPr id="8" name="TextBox 7"/>
          <p:cNvSpPr txBox="1"/>
          <p:nvPr/>
        </p:nvSpPr>
        <p:spPr>
          <a:xfrm>
            <a:off x="2201779" y="4800600"/>
            <a:ext cx="3429000" cy="381000"/>
          </a:xfrm>
          <a:prstGeom prst="rect">
            <a:avLst/>
          </a:prstGeom>
          <a:noFill/>
        </p:spPr>
        <p:txBody>
          <a:bodyPr wrap="square" rtlCol="0">
            <a:spAutoFit/>
          </a:bodyPr>
          <a:lstStyle/>
          <a:p>
            <a:pPr algn="ctr"/>
            <a:r>
              <a:rPr lang="en-US" dirty="0" err="1" smtClean="0"/>
              <a:t>on_exit</a:t>
            </a:r>
            <a:r>
              <a:rPr lang="en-US" dirty="0" smtClean="0"/>
              <a:t> block</a:t>
            </a:r>
            <a:endParaRPr lang="en-US" dirty="0"/>
          </a:p>
        </p:txBody>
      </p:sp>
      <p:cxnSp>
        <p:nvCxnSpPr>
          <p:cNvPr id="9" name="Straight Connector 8"/>
          <p:cNvCxnSpPr/>
          <p:nvPr/>
        </p:nvCxnSpPr>
        <p:spPr bwMode="auto">
          <a:xfrm>
            <a:off x="1211179" y="4724400"/>
            <a:ext cx="5181600" cy="0"/>
          </a:xfrm>
          <a:prstGeom prst="line">
            <a:avLst/>
          </a:prstGeom>
          <a:solidFill>
            <a:schemeClr val="accent1"/>
          </a:solidFill>
          <a:ln w="25400" cap="flat" cmpd="sng" algn="ctr">
            <a:solidFill>
              <a:schemeClr val="tx1"/>
            </a:solidFill>
            <a:prstDash val="lgDash"/>
            <a:round/>
            <a:headEnd type="none" w="sm" len="sm"/>
            <a:tailEnd type="none" w="sm" len="sm"/>
          </a:ln>
          <a:effectLst/>
        </p:spPr>
      </p:cxnSp>
      <p:cxnSp>
        <p:nvCxnSpPr>
          <p:cNvPr id="10" name="Straight Connector 9"/>
          <p:cNvCxnSpPr/>
          <p:nvPr/>
        </p:nvCxnSpPr>
        <p:spPr bwMode="auto">
          <a:xfrm>
            <a:off x="1211179" y="3581400"/>
            <a:ext cx="5181600" cy="0"/>
          </a:xfrm>
          <a:prstGeom prst="line">
            <a:avLst/>
          </a:prstGeom>
          <a:solidFill>
            <a:schemeClr val="accent1"/>
          </a:solidFill>
          <a:ln w="25400" cap="flat" cmpd="sng" algn="ctr">
            <a:solidFill>
              <a:schemeClr val="tx1"/>
            </a:solidFill>
            <a:prstDash val="lgDash"/>
            <a:round/>
            <a:headEnd type="none" w="sm" len="sm"/>
            <a:tailEnd type="none" w="sm" len="sm"/>
          </a:ln>
          <a:effectLst/>
        </p:spPr>
      </p:cxnSp>
      <p:cxnSp>
        <p:nvCxnSpPr>
          <p:cNvPr id="11" name="Straight Connector 10"/>
          <p:cNvCxnSpPr/>
          <p:nvPr/>
        </p:nvCxnSpPr>
        <p:spPr bwMode="auto">
          <a:xfrm>
            <a:off x="2811379" y="3581400"/>
            <a:ext cx="0" cy="1143000"/>
          </a:xfrm>
          <a:prstGeom prst="line">
            <a:avLst/>
          </a:prstGeom>
          <a:solidFill>
            <a:schemeClr val="accent1"/>
          </a:solidFill>
          <a:ln w="25400" cap="flat" cmpd="sng" algn="ctr">
            <a:solidFill>
              <a:schemeClr val="tx1"/>
            </a:solidFill>
            <a:prstDash val="lgDash"/>
            <a:round/>
            <a:headEnd type="none" w="sm" len="sm"/>
            <a:tailEnd type="none" w="sm" len="sm"/>
          </a:ln>
          <a:effectLst/>
        </p:spPr>
      </p:cxnSp>
      <p:cxnSp>
        <p:nvCxnSpPr>
          <p:cNvPr id="14" name="Straight Connector 13"/>
          <p:cNvCxnSpPr/>
          <p:nvPr/>
        </p:nvCxnSpPr>
        <p:spPr bwMode="auto">
          <a:xfrm>
            <a:off x="4640179" y="3581400"/>
            <a:ext cx="0" cy="1143000"/>
          </a:xfrm>
          <a:prstGeom prst="line">
            <a:avLst/>
          </a:prstGeom>
          <a:solidFill>
            <a:schemeClr val="accent1"/>
          </a:solidFill>
          <a:ln w="25400" cap="flat" cmpd="sng" algn="ctr">
            <a:solidFill>
              <a:schemeClr val="tx1"/>
            </a:solidFill>
            <a:prstDash val="lgDash"/>
            <a:round/>
            <a:headEnd type="none" w="sm" len="sm"/>
            <a:tailEnd type="none" w="sm" len="sm"/>
          </a:ln>
          <a:effectLst/>
        </p:spPr>
      </p:cxnSp>
      <p:sp>
        <p:nvSpPr>
          <p:cNvPr id="15" name="TextBox 14"/>
          <p:cNvSpPr txBox="1"/>
          <p:nvPr/>
        </p:nvSpPr>
        <p:spPr>
          <a:xfrm>
            <a:off x="1287379" y="3657600"/>
            <a:ext cx="1447800" cy="923330"/>
          </a:xfrm>
          <a:prstGeom prst="rect">
            <a:avLst/>
          </a:prstGeom>
          <a:noFill/>
        </p:spPr>
        <p:txBody>
          <a:bodyPr wrap="square" rtlCol="0">
            <a:spAutoFit/>
          </a:bodyPr>
          <a:lstStyle/>
          <a:p>
            <a:pPr algn="ctr"/>
            <a:r>
              <a:rPr lang="en-US" dirty="0" err="1" smtClean="0"/>
              <a:t>next_state</a:t>
            </a:r>
            <a:r>
              <a:rPr lang="en-US" dirty="0" smtClean="0"/>
              <a:t> block</a:t>
            </a:r>
          </a:p>
          <a:p>
            <a:pPr algn="ctr"/>
            <a:r>
              <a:rPr lang="en-US" dirty="0" smtClean="0"/>
              <a:t>NS_1</a:t>
            </a:r>
            <a:endParaRPr lang="en-US" dirty="0"/>
          </a:p>
        </p:txBody>
      </p:sp>
      <p:sp>
        <p:nvSpPr>
          <p:cNvPr id="16" name="TextBox 15"/>
          <p:cNvSpPr txBox="1"/>
          <p:nvPr/>
        </p:nvSpPr>
        <p:spPr>
          <a:xfrm>
            <a:off x="3039979" y="3657600"/>
            <a:ext cx="1447800" cy="923330"/>
          </a:xfrm>
          <a:prstGeom prst="rect">
            <a:avLst/>
          </a:prstGeom>
          <a:noFill/>
        </p:spPr>
        <p:txBody>
          <a:bodyPr wrap="square" rtlCol="0">
            <a:spAutoFit/>
          </a:bodyPr>
          <a:lstStyle/>
          <a:p>
            <a:pPr algn="ctr"/>
            <a:r>
              <a:rPr lang="en-US" dirty="0" err="1" smtClean="0"/>
              <a:t>next_state</a:t>
            </a:r>
            <a:r>
              <a:rPr lang="en-US" dirty="0" smtClean="0"/>
              <a:t> block</a:t>
            </a:r>
          </a:p>
          <a:p>
            <a:pPr algn="ctr"/>
            <a:r>
              <a:rPr lang="en-US" dirty="0" smtClean="0"/>
              <a:t>NS_2</a:t>
            </a:r>
            <a:endParaRPr lang="en-US" dirty="0"/>
          </a:p>
        </p:txBody>
      </p:sp>
      <p:sp>
        <p:nvSpPr>
          <p:cNvPr id="17" name="TextBox 16"/>
          <p:cNvSpPr txBox="1"/>
          <p:nvPr/>
        </p:nvSpPr>
        <p:spPr>
          <a:xfrm>
            <a:off x="4792579" y="3657600"/>
            <a:ext cx="1447800" cy="923330"/>
          </a:xfrm>
          <a:prstGeom prst="rect">
            <a:avLst/>
          </a:prstGeom>
          <a:noFill/>
        </p:spPr>
        <p:txBody>
          <a:bodyPr wrap="square" rtlCol="0">
            <a:spAutoFit/>
          </a:bodyPr>
          <a:lstStyle/>
          <a:p>
            <a:pPr algn="ctr"/>
            <a:r>
              <a:rPr lang="en-US" dirty="0" err="1" smtClean="0"/>
              <a:t>next_state</a:t>
            </a:r>
            <a:r>
              <a:rPr lang="en-US" dirty="0" smtClean="0"/>
              <a:t> block</a:t>
            </a:r>
          </a:p>
          <a:p>
            <a:pPr algn="ctr"/>
            <a:r>
              <a:rPr lang="en-US" dirty="0" smtClean="0"/>
              <a:t>NS_3</a:t>
            </a:r>
            <a:endParaRPr lang="en-US" dirty="0"/>
          </a:p>
        </p:txBody>
      </p:sp>
      <p:sp>
        <p:nvSpPr>
          <p:cNvPr id="19" name="Down Arrow 18"/>
          <p:cNvSpPr/>
          <p:nvPr/>
        </p:nvSpPr>
        <p:spPr bwMode="auto">
          <a:xfrm>
            <a:off x="1820779" y="1371600"/>
            <a:ext cx="304800" cy="838200"/>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0" name="Down Arrow 19"/>
          <p:cNvSpPr/>
          <p:nvPr/>
        </p:nvSpPr>
        <p:spPr bwMode="auto">
          <a:xfrm>
            <a:off x="1820779" y="2209800"/>
            <a:ext cx="304800" cy="1524000"/>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1" name="Down Arrow 20"/>
          <p:cNvSpPr/>
          <p:nvPr/>
        </p:nvSpPr>
        <p:spPr bwMode="auto">
          <a:xfrm>
            <a:off x="2354179" y="4267200"/>
            <a:ext cx="304800" cy="685800"/>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2" name="Down Arrow 21"/>
          <p:cNvSpPr/>
          <p:nvPr/>
        </p:nvSpPr>
        <p:spPr bwMode="auto">
          <a:xfrm>
            <a:off x="2354179" y="4953000"/>
            <a:ext cx="304800" cy="685800"/>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3" name="Down Arrow 22"/>
          <p:cNvSpPr/>
          <p:nvPr/>
        </p:nvSpPr>
        <p:spPr bwMode="auto">
          <a:xfrm>
            <a:off x="4182979" y="4267200"/>
            <a:ext cx="304800" cy="685800"/>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4" name="Down Arrow 23"/>
          <p:cNvSpPr/>
          <p:nvPr/>
        </p:nvSpPr>
        <p:spPr bwMode="auto">
          <a:xfrm>
            <a:off x="4182979" y="4953000"/>
            <a:ext cx="304800" cy="685800"/>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5" name="Down Arrow 24"/>
          <p:cNvSpPr/>
          <p:nvPr/>
        </p:nvSpPr>
        <p:spPr bwMode="auto">
          <a:xfrm>
            <a:off x="6011779" y="4267200"/>
            <a:ext cx="304800" cy="685800"/>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6" name="Down Arrow 25"/>
          <p:cNvSpPr/>
          <p:nvPr/>
        </p:nvSpPr>
        <p:spPr bwMode="auto">
          <a:xfrm>
            <a:off x="6011779" y="4953000"/>
            <a:ext cx="304800" cy="685800"/>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7" name="Right Arrow 26"/>
          <p:cNvSpPr/>
          <p:nvPr/>
        </p:nvSpPr>
        <p:spPr bwMode="auto">
          <a:xfrm>
            <a:off x="2582779" y="4114800"/>
            <a:ext cx="1676400" cy="304800"/>
          </a:xfrm>
          <a:prstGeom prst="rightArrow">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8" name="Right Arrow 27"/>
          <p:cNvSpPr/>
          <p:nvPr/>
        </p:nvSpPr>
        <p:spPr bwMode="auto">
          <a:xfrm>
            <a:off x="4411579" y="4114800"/>
            <a:ext cx="1676400" cy="304800"/>
          </a:xfrm>
          <a:prstGeom prst="rightArrow">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29" name="Right Arrow 28"/>
          <p:cNvSpPr/>
          <p:nvPr/>
        </p:nvSpPr>
        <p:spPr bwMode="auto">
          <a:xfrm>
            <a:off x="6240379" y="4114800"/>
            <a:ext cx="685800" cy="304800"/>
          </a:xfrm>
          <a:prstGeom prst="rightArrow">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30" name="U-Turn Arrow 29"/>
          <p:cNvSpPr/>
          <p:nvPr/>
        </p:nvSpPr>
        <p:spPr bwMode="auto">
          <a:xfrm rot="5400000" flipH="1">
            <a:off x="6392779" y="3200400"/>
            <a:ext cx="1676400" cy="609600"/>
          </a:xfrm>
          <a:prstGeom prst="uturnArrow">
            <a:avLst>
              <a:gd name="adj1" fmla="val 25961"/>
              <a:gd name="adj2" fmla="val 25000"/>
              <a:gd name="adj3" fmla="val 25000"/>
              <a:gd name="adj4" fmla="val 42789"/>
              <a:gd name="adj5" fmla="val 100000"/>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32" name="Right Arrow 31"/>
          <p:cNvSpPr/>
          <p:nvPr/>
        </p:nvSpPr>
        <p:spPr bwMode="auto">
          <a:xfrm flipH="1">
            <a:off x="2049379" y="2667000"/>
            <a:ext cx="4876800" cy="304800"/>
          </a:xfrm>
          <a:prstGeom prst="rightArrow">
            <a:avLst/>
          </a:prstGeom>
          <a:solidFill>
            <a:srgbClr val="FF0000"/>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33" name="TextBox 32"/>
          <p:cNvSpPr txBox="1"/>
          <p:nvPr/>
        </p:nvSpPr>
        <p:spPr>
          <a:xfrm rot="5400000">
            <a:off x="6735679" y="3320534"/>
            <a:ext cx="2133600" cy="369332"/>
          </a:xfrm>
          <a:prstGeom prst="rect">
            <a:avLst/>
          </a:prstGeom>
          <a:noFill/>
        </p:spPr>
        <p:txBody>
          <a:bodyPr wrap="square" rtlCol="0">
            <a:spAutoFit/>
          </a:bodyPr>
          <a:lstStyle/>
          <a:p>
            <a:pPr algn="ctr"/>
            <a:r>
              <a:rPr lang="en-US" dirty="0" err="1" smtClean="0"/>
              <a:t>evaluation_interval</a:t>
            </a:r>
            <a:endParaRPr lang="en-US" dirty="0"/>
          </a:p>
        </p:txBody>
      </p:sp>
      <p:cxnSp>
        <p:nvCxnSpPr>
          <p:cNvPr id="34" name="Straight Connector 33"/>
          <p:cNvCxnSpPr/>
          <p:nvPr/>
        </p:nvCxnSpPr>
        <p:spPr bwMode="auto">
          <a:xfrm>
            <a:off x="6392779" y="3581400"/>
            <a:ext cx="0" cy="1676400"/>
          </a:xfrm>
          <a:prstGeom prst="line">
            <a:avLst/>
          </a:prstGeom>
          <a:solidFill>
            <a:schemeClr val="accent1"/>
          </a:solidFill>
          <a:ln w="25400" cap="flat" cmpd="sng" algn="ctr">
            <a:solidFill>
              <a:schemeClr val="tx1"/>
            </a:solidFill>
            <a:prstDash val="lgDash"/>
            <a:round/>
            <a:headEnd type="none" w="sm" len="sm"/>
            <a:tailEnd type="none" w="sm" len="sm"/>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2" grpId="0" animBg="1"/>
      <p:bldP spid="3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Terminal State</a:t>
            </a:r>
            <a:endParaRPr lang="en-US" dirty="0"/>
          </a:p>
        </p:txBody>
      </p:sp>
      <p:sp>
        <p:nvSpPr>
          <p:cNvPr id="4" name="Rectangle 3"/>
          <p:cNvSpPr/>
          <p:nvPr/>
        </p:nvSpPr>
        <p:spPr bwMode="auto">
          <a:xfrm>
            <a:off x="1981200" y="2209800"/>
            <a:ext cx="5181600" cy="3429000"/>
          </a:xfrm>
          <a:prstGeom prst="rect">
            <a:avLst/>
          </a:prstGeom>
          <a:noFill/>
          <a:ln w="254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5" name="TextBox 4"/>
          <p:cNvSpPr txBox="1"/>
          <p:nvPr/>
        </p:nvSpPr>
        <p:spPr>
          <a:xfrm>
            <a:off x="2971800" y="2286000"/>
            <a:ext cx="3429000" cy="381000"/>
          </a:xfrm>
          <a:prstGeom prst="rect">
            <a:avLst/>
          </a:prstGeom>
          <a:noFill/>
        </p:spPr>
        <p:txBody>
          <a:bodyPr wrap="square" rtlCol="0">
            <a:spAutoFit/>
          </a:bodyPr>
          <a:lstStyle/>
          <a:p>
            <a:pPr algn="ctr"/>
            <a:r>
              <a:rPr lang="en-US" dirty="0" err="1" smtClean="0"/>
              <a:t>on_entry</a:t>
            </a:r>
            <a:r>
              <a:rPr lang="en-US" dirty="0" smtClean="0"/>
              <a:t> block</a:t>
            </a:r>
            <a:endParaRPr lang="en-US" dirty="0"/>
          </a:p>
        </p:txBody>
      </p:sp>
      <p:cxnSp>
        <p:nvCxnSpPr>
          <p:cNvPr id="7" name="Straight Connector 6"/>
          <p:cNvCxnSpPr/>
          <p:nvPr/>
        </p:nvCxnSpPr>
        <p:spPr bwMode="auto">
          <a:xfrm>
            <a:off x="1981200" y="2743200"/>
            <a:ext cx="5181600" cy="0"/>
          </a:xfrm>
          <a:prstGeom prst="line">
            <a:avLst/>
          </a:prstGeom>
          <a:solidFill>
            <a:schemeClr val="accent1"/>
          </a:solidFill>
          <a:ln w="25400" cap="flat" cmpd="sng" algn="ctr">
            <a:solidFill>
              <a:schemeClr val="tx1"/>
            </a:solidFill>
            <a:prstDash val="lgDash"/>
            <a:round/>
            <a:headEnd type="none" w="sm" len="sm"/>
            <a:tailEnd type="none" w="sm" len="sm"/>
          </a:ln>
          <a:effectLst/>
        </p:spPr>
      </p:cxnSp>
      <p:sp>
        <p:nvSpPr>
          <p:cNvPr id="18" name="Down Arrow 17"/>
          <p:cNvSpPr/>
          <p:nvPr/>
        </p:nvSpPr>
        <p:spPr bwMode="auto">
          <a:xfrm>
            <a:off x="2590800" y="1752600"/>
            <a:ext cx="304800" cy="838200"/>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
        <p:nvSpPr>
          <p:cNvPr id="19" name="Down Arrow 18"/>
          <p:cNvSpPr/>
          <p:nvPr/>
        </p:nvSpPr>
        <p:spPr bwMode="auto">
          <a:xfrm>
            <a:off x="2590800" y="2590800"/>
            <a:ext cx="304800" cy="1524000"/>
          </a:xfrm>
          <a:prstGeom prst="downArrow">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820738"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Times"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smtClean="0"/>
              <a:t>Task Processor State Machine Basics</a:t>
            </a:r>
            <a:endParaRPr lang="en-US" dirty="0" smtClean="0"/>
          </a:p>
        </p:txBody>
      </p:sp>
      <p:sp>
        <p:nvSpPr>
          <p:cNvPr id="26626" name="Content Placeholder 2"/>
          <p:cNvSpPr>
            <a:spLocks noGrp="1"/>
          </p:cNvSpPr>
          <p:nvPr>
            <p:ph idx="1"/>
          </p:nvPr>
        </p:nvSpPr>
        <p:spPr/>
        <p:txBody>
          <a:bodyPr/>
          <a:lstStyle/>
          <a:p>
            <a:r>
              <a:rPr lang="en-US" dirty="0" smtClean="0"/>
              <a:t>The state machine works on tracks.</a:t>
            </a:r>
          </a:p>
          <a:p>
            <a:r>
              <a:rPr lang="en-US" dirty="0" smtClean="0"/>
              <a:t>Each track “kicks off” the state machine.</a:t>
            </a:r>
          </a:p>
          <a:p>
            <a:pPr lvl="1"/>
            <a:r>
              <a:rPr lang="en-US" dirty="0" smtClean="0"/>
              <a:t>The track starts on the first state listed in the file!</a:t>
            </a:r>
          </a:p>
          <a:p>
            <a:r>
              <a:rPr lang="en-US" dirty="0" smtClean="0"/>
              <a:t>Each track is processed independently.</a:t>
            </a:r>
          </a:p>
          <a:p>
            <a:r>
              <a:rPr lang="en-US" dirty="0" smtClean="0"/>
              <a:t>Timing is based on track arrival time and evaluation intervals.</a:t>
            </a:r>
          </a:p>
          <a:p>
            <a:r>
              <a:rPr lang="en-US" dirty="0" smtClean="0"/>
              <a:t>When a track is purged, processing simply stops.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smtClean="0"/>
              <a:t>Task Processor State Machine Basics</a:t>
            </a:r>
            <a:endParaRPr lang="en-US" dirty="0" smtClean="0"/>
          </a:p>
        </p:txBody>
      </p:sp>
      <p:sp>
        <p:nvSpPr>
          <p:cNvPr id="26626" name="Content Placeholder 2"/>
          <p:cNvSpPr>
            <a:spLocks noGrp="1"/>
          </p:cNvSpPr>
          <p:nvPr>
            <p:ph idx="1"/>
          </p:nvPr>
        </p:nvSpPr>
        <p:spPr/>
        <p:txBody>
          <a:bodyPr/>
          <a:lstStyle/>
          <a:p>
            <a:r>
              <a:rPr lang="en-US" dirty="0" smtClean="0">
                <a:solidFill>
                  <a:srgbClr val="FF0000"/>
                </a:solidFill>
              </a:rPr>
              <a:t>The state machine works on tracks.</a:t>
            </a:r>
          </a:p>
          <a:p>
            <a:r>
              <a:rPr lang="en-US" dirty="0" smtClean="0"/>
              <a:t>Each track “kicks off” the state machine.</a:t>
            </a:r>
          </a:p>
          <a:p>
            <a:pPr lvl="1"/>
            <a:r>
              <a:rPr lang="en-US" dirty="0" smtClean="0"/>
              <a:t>The track starts on the first state listed in the file!</a:t>
            </a:r>
          </a:p>
          <a:p>
            <a:r>
              <a:rPr lang="en-US" dirty="0" smtClean="0"/>
              <a:t>Each track is processed independently.</a:t>
            </a:r>
          </a:p>
          <a:p>
            <a:r>
              <a:rPr lang="en-US" dirty="0" smtClean="0"/>
              <a:t>Timing is based on track arrival time and evaluation intervals.</a:t>
            </a:r>
          </a:p>
          <a:p>
            <a:r>
              <a:rPr lang="en-US" dirty="0" smtClean="0"/>
              <a:t>When a track is </a:t>
            </a:r>
            <a:r>
              <a:rPr lang="en-US" dirty="0"/>
              <a:t>purged, </a:t>
            </a:r>
            <a:r>
              <a:rPr lang="en-US" dirty="0" smtClean="0"/>
              <a:t>processing simply stops.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afsim_af_class">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16563</TotalTime>
  <Words>3637</Words>
  <Application>Microsoft Office PowerPoint</Application>
  <PresentationFormat>On-screen Show (4:3)</PresentationFormat>
  <Paragraphs>602</Paragraphs>
  <Slides>48</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Times</vt:lpstr>
      <vt:lpstr>Wingdings</vt:lpstr>
      <vt:lpstr>1_afsim_af_class</vt:lpstr>
      <vt:lpstr>PowerPoint Presentation</vt:lpstr>
      <vt:lpstr>Learning Objectives</vt:lpstr>
      <vt:lpstr>State Machine Example – Vending Machine</vt:lpstr>
      <vt:lpstr>State Format</vt:lpstr>
      <vt:lpstr>Pictorial View of a State</vt:lpstr>
      <vt:lpstr>How the State Block Works</vt:lpstr>
      <vt:lpstr>Terminal State</vt:lpstr>
      <vt:lpstr>Task Processor State Machine Basics</vt:lpstr>
      <vt:lpstr>Task Processor State Machine Basics</vt:lpstr>
      <vt:lpstr>Task Processor State Machine Basics</vt:lpstr>
      <vt:lpstr>Task Processor State Machine Basics</vt:lpstr>
      <vt:lpstr>Task Processor State Machine Basics</vt:lpstr>
      <vt:lpstr>Timing Example (Part One)</vt:lpstr>
      <vt:lpstr>Task Processor State Machine Basics</vt:lpstr>
      <vt:lpstr>Timing Example (Part Two)</vt:lpstr>
      <vt:lpstr>Timing Example (Part Three) </vt:lpstr>
      <vt:lpstr>Task Processor State Machine Basics</vt:lpstr>
      <vt:lpstr>Dropped Tracks</vt:lpstr>
      <vt:lpstr>Task Processor State Machine Basics</vt:lpstr>
      <vt:lpstr>State Machine Design</vt:lpstr>
      <vt:lpstr>Create a Task Processor</vt:lpstr>
      <vt:lpstr>Script Variables</vt:lpstr>
      <vt:lpstr>Script “CanEngage()” </vt:lpstr>
      <vt:lpstr>CanEngage()</vt:lpstr>
      <vt:lpstr>Exercise: State Layout</vt:lpstr>
      <vt:lpstr>Solution: State Layout</vt:lpstr>
      <vt:lpstr>State #1 Code - DETECTED</vt:lpstr>
      <vt:lpstr>State #1 Code - DETECTED</vt:lpstr>
      <vt:lpstr>State #2 Code - ENGAGE</vt:lpstr>
      <vt:lpstr>State #3 Code - WAIT</vt:lpstr>
      <vt:lpstr>Update SAM Platform Definition</vt:lpstr>
      <vt:lpstr>Program Execution</vt:lpstr>
      <vt:lpstr>Learning Objectives</vt:lpstr>
      <vt:lpstr>PowerPoint Presentation</vt:lpstr>
      <vt:lpstr>Backup Slides</vt:lpstr>
      <vt:lpstr>State Machine Example – Landline Telephone</vt:lpstr>
      <vt:lpstr>Vending Machine – Transactional View</vt:lpstr>
      <vt:lpstr>Transactional View Code</vt:lpstr>
      <vt:lpstr>Code Details</vt:lpstr>
      <vt:lpstr>Task Processor State Machine Basics</vt:lpstr>
      <vt:lpstr>Vending Machine – Customer View</vt:lpstr>
      <vt:lpstr>Customer View Code</vt:lpstr>
      <vt:lpstr>Customer View Code Details</vt:lpstr>
      <vt:lpstr>Another State Machine Example</vt:lpstr>
      <vt:lpstr>“state” vs “next_state” blocks</vt:lpstr>
      <vt:lpstr>BITES State Machine Example</vt:lpstr>
      <vt:lpstr>BITES Processor Code</vt:lpstr>
      <vt:lpstr>BITES Code Details</vt:lpstr>
    </vt:vector>
  </TitlesOfParts>
  <Company>Infoscitex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Framework for Simulation, Integration and Modeling (AFSIM) TaskProcessor Presentation</dc:title>
  <dc:creator>Miller, Lawrence</dc:creator>
  <cp:lastModifiedBy>Miller, Lawrence</cp:lastModifiedBy>
  <cp:revision>1251</cp:revision>
  <cp:lastPrinted>2018-12-04T13:44:57Z</cp:lastPrinted>
  <dcterms:created xsi:type="dcterms:W3CDTF">2012-03-21T14:48:14Z</dcterms:created>
  <dcterms:modified xsi:type="dcterms:W3CDTF">2022-01-04T22:11:20Z</dcterms:modified>
</cp:coreProperties>
</file>