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9"/>
  </p:notesMasterIdLst>
  <p:handoutMasterIdLst>
    <p:handoutMasterId r:id="rId20"/>
  </p:handoutMasterIdLst>
  <p:sldIdLst>
    <p:sldId id="375" r:id="rId2"/>
    <p:sldId id="293" r:id="rId3"/>
    <p:sldId id="376" r:id="rId4"/>
    <p:sldId id="377" r:id="rId5"/>
    <p:sldId id="381" r:id="rId6"/>
    <p:sldId id="383" r:id="rId7"/>
    <p:sldId id="556" r:id="rId8"/>
    <p:sldId id="554" r:id="rId9"/>
    <p:sldId id="555" r:id="rId10"/>
    <p:sldId id="391" r:id="rId11"/>
    <p:sldId id="551" r:id="rId12"/>
    <p:sldId id="396" r:id="rId13"/>
    <p:sldId id="418" r:id="rId14"/>
    <p:sldId id="408" r:id="rId15"/>
    <p:sldId id="394" r:id="rId16"/>
    <p:sldId id="317" r:id="rId17"/>
    <p:sldId id="550" r:id="rId18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8" autoAdjust="0"/>
    <p:restoredTop sz="88061" autoAdjust="0"/>
  </p:normalViewPr>
  <p:slideViewPr>
    <p:cSldViewPr>
      <p:cViewPr varScale="1">
        <p:scale>
          <a:sx n="141" d="100"/>
          <a:sy n="141" d="100"/>
        </p:scale>
        <p:origin x="2227" y="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999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2D552074-DEFB-4C6A-8546-57C86C35679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924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999" y="6658924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7A53D5F2-D984-4B03-989E-E20B5D2411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60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1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82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version of the training has been tested with version 2.8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62062-958C-457B-98B5-F90E2693D0F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10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5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01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35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Helpful Hint: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The time</a:t>
            </a:r>
            <a:r>
              <a:rPr lang="en-US" sz="1200" baseline="0" dirty="0" smtClean="0">
                <a:latin typeface="Arial" pitchFamily="34" charset="0"/>
                <a:cs typeface="Arial" pitchFamily="34" charset="0"/>
              </a:rPr>
              <a:t> ahead/time behind box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is the </a:t>
            </a:r>
            <a:r>
              <a:rPr lang="en-US" sz="1200" b="1" dirty="0" smtClean="0">
                <a:latin typeface="Arial" pitchFamily="34" charset="0"/>
                <a:cs typeface="Arial" pitchFamily="34" charset="0"/>
              </a:rPr>
              <a:t>easiest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way to tell if simulation </a:t>
            </a:r>
            <a:r>
              <a:rPr lang="en-US" sz="1200" smtClean="0">
                <a:latin typeface="Arial" pitchFamily="34" charset="0"/>
                <a:cs typeface="Arial" pitchFamily="34" charset="0"/>
              </a:rPr>
              <a:t>is ahead or behind</a:t>
            </a:r>
            <a:endParaRPr lang="en-US" sz="1200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22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feature is designed for when you have launched Warlock</a:t>
            </a:r>
            <a:r>
              <a:rPr lang="en-US" baseline="0" dirty="0" smtClean="0"/>
              <a:t> independently. It doesn’t make sense to open another Wizard window if you already have Wizard open.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01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00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C50AC6-4A2A-4859-8710-3C1CB3489C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085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0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99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1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Virtual Simulation</a:t>
            </a:r>
            <a:r>
              <a:rPr lang="en-US" u="none" dirty="0" smtClean="0"/>
              <a:t>: the operator can modify the behavior of the simulation</a:t>
            </a:r>
          </a:p>
          <a:p>
            <a:r>
              <a:rPr lang="en-US" u="sng" dirty="0" smtClean="0"/>
              <a:t>Constructive Simulation</a:t>
            </a:r>
            <a:r>
              <a:rPr lang="en-US" u="none" dirty="0" smtClean="0"/>
              <a:t>: the</a:t>
            </a:r>
            <a:r>
              <a:rPr lang="en-US" u="none" baseline="0" dirty="0" smtClean="0"/>
              <a:t> operator puts inputs into the simulation but isn’t involved in determining outcomes</a:t>
            </a:r>
          </a:p>
          <a:p>
            <a:endParaRPr lang="en-US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7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1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05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 dirty="0">
                <a:effectLst/>
                <a:latin typeface="Arial" pitchFamily="34" charset="0"/>
              </a:rPr>
              <a:t>Integrity </a:t>
            </a:r>
            <a:r>
              <a:rPr lang="en-US" sz="2400" b="1" i="1" dirty="0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 dirty="0">
                <a:effectLst/>
                <a:latin typeface="Arial" pitchFamily="34" charset="0"/>
              </a:rPr>
              <a:t>Service </a:t>
            </a:r>
            <a:r>
              <a:rPr lang="en-US" sz="2400" b="1" i="1" dirty="0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 dirty="0">
                <a:effectLst/>
                <a:latin typeface="Arial" pitchFamily="34" charset="0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Briefing Title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Organization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39" y="1828800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483020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57300" y="14514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lang="en-US" sz="2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778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7620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06661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79186"/>
            <a:ext cx="6629400" cy="974439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1447800"/>
            <a:ext cx="0" cy="482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081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lang="en-US" sz="3200" b="1" dirty="0" smtClean="0">
                <a:latin typeface="Arial" pitchFamily="34" charset="0"/>
                <a:cs typeface="Arial" pitchFamily="34" charset="0"/>
              </a:defRPr>
            </a:lvl1pPr>
            <a:lvl2pPr>
              <a:defRPr lang="en-US" sz="2700" b="1" dirty="0" smtClean="0">
                <a:latin typeface="Arial" pitchFamily="34" charset="0"/>
                <a:cs typeface="Arial" pitchFamily="34" charset="0"/>
              </a:defRPr>
            </a:lvl2pPr>
            <a:lvl3pPr>
              <a:defRPr lang="en-US" sz="2400" b="1" dirty="0" smtClean="0">
                <a:latin typeface="Arial" pitchFamily="34" charset="0"/>
                <a:cs typeface="Arial" pitchFamily="34" charset="0"/>
              </a:defRPr>
            </a:lvl3pPr>
            <a:lvl4pPr>
              <a:defRPr lang="en-US" sz="2100" b="1" dirty="0" smtClean="0">
                <a:latin typeface="Arial" pitchFamily="34" charset="0"/>
                <a:cs typeface="Arial" pitchFamily="34" charset="0"/>
              </a:defRPr>
            </a:lvl4pPr>
            <a:lvl5pPr>
              <a:defRPr lang="en-US" sz="1900" b="1" dirty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563038" y="1219200"/>
            <a:ext cx="8962" cy="5187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006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109207"/>
            <a:ext cx="6840760" cy="943537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sz="2800"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669900"/>
                </a:solidFill>
              </a:rPr>
              <a:t>UNCLASSIFIED</a:t>
            </a:r>
            <a:endParaRPr lang="en-US" sz="1600" b="1" dirty="0">
              <a:solidFill>
                <a:srgbClr val="669900"/>
              </a:solidFill>
            </a:endParaRP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879" y="79821"/>
            <a:ext cx="1371600" cy="914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35" y="1850252"/>
            <a:ext cx="5423330" cy="3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2728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669900"/>
                </a:solidFill>
              </a:rPr>
              <a:t>UNCLASSIFIED</a:t>
            </a:r>
            <a:endParaRPr lang="en-US" sz="1600" b="1" dirty="0">
              <a:solidFill>
                <a:srgbClr val="669900"/>
              </a:solidFill>
            </a:endParaRPr>
          </a:p>
        </p:txBody>
      </p:sp>
      <p:sp>
        <p:nvSpPr>
          <p:cNvPr id="9" name="Distribution Statement"/>
          <p:cNvSpPr txBox="1">
            <a:spLocks noChangeArrowheads="1"/>
          </p:cNvSpPr>
          <p:nvPr userDrawn="1"/>
        </p:nvSpPr>
        <p:spPr bwMode="auto">
          <a:xfrm>
            <a:off x="-9734" y="6406600"/>
            <a:ext cx="9163467" cy="4924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Distribution authorized to U.S. Government Agencies and their contractors, 9-Aug-19.</a:t>
            </a:r>
          </a:p>
          <a:p>
            <a:pPr 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requests for this document shall be referred to AFRL/RQQD. 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-6941"/>
            <a:ext cx="1631886" cy="108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</p:sldLayoutIdLst>
  <p:timing>
    <p:tnLst>
      <p:par>
        <p:cTn id="1" dur="indefinite" restart="never" nodeType="tmRoot"/>
      </p:par>
    </p:tnLst>
  </p:timing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43400" y="3276600"/>
            <a:ext cx="4419600" cy="1676400"/>
          </a:xfrm>
        </p:spPr>
        <p:txBody>
          <a:bodyPr/>
          <a:lstStyle/>
          <a:p>
            <a:r>
              <a:rPr lang="en-US" dirty="0" smtClean="0"/>
              <a:t>AFSIM User Training</a:t>
            </a:r>
          </a:p>
          <a:p>
            <a:r>
              <a:rPr lang="en-US" dirty="0" smtClean="0"/>
              <a:t>13-Warlock Overview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mtClean="0"/>
              <a:t>AFRL/RQQD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5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371600"/>
            <a:ext cx="7848601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Method 1: Click “X” in upper right of window</a:t>
            </a:r>
          </a:p>
          <a:p>
            <a:pPr lvl="1"/>
            <a:r>
              <a:rPr lang="en-US" dirty="0" smtClean="0"/>
              <a:t>Completely closes Warlock</a:t>
            </a:r>
          </a:p>
          <a:p>
            <a:pPr marL="609569" lvl="1" indent="0">
              <a:buNone/>
            </a:pPr>
            <a:endParaRPr lang="en-US" dirty="0" smtClean="0"/>
          </a:p>
          <a:p>
            <a:r>
              <a:rPr lang="en-US" dirty="0" smtClean="0"/>
              <a:t>Method 2: Terminate Button in Toolbar</a:t>
            </a:r>
          </a:p>
          <a:p>
            <a:pPr lvl="1"/>
            <a:r>
              <a:rPr lang="en-US" dirty="0" smtClean="0"/>
              <a:t>Ends the current simulation</a:t>
            </a:r>
          </a:p>
          <a:p>
            <a:pPr lvl="1"/>
            <a:r>
              <a:rPr lang="en-US" dirty="0" smtClean="0"/>
              <a:t>Startup dialog reappears</a:t>
            </a:r>
          </a:p>
          <a:p>
            <a:pPr marL="609569" lvl="1" indent="0">
              <a:buNone/>
            </a:pPr>
            <a:endParaRPr lang="en-US" dirty="0" smtClean="0"/>
          </a:p>
          <a:p>
            <a:r>
              <a:rPr lang="en-US" dirty="0" smtClean="0"/>
              <a:t>Method 3: Restart the Scenario</a:t>
            </a:r>
          </a:p>
          <a:p>
            <a:pPr marL="226473" indent="0">
              <a:buNone/>
            </a:pPr>
            <a:endParaRPr lang="en-US" dirty="0" smtClean="0"/>
          </a:p>
          <a:p>
            <a:r>
              <a:rPr lang="en-US" dirty="0" smtClean="0"/>
              <a:t>Method 4: Reload the Scenario</a:t>
            </a:r>
          </a:p>
          <a:p>
            <a:pPr lvl="1"/>
            <a:r>
              <a:rPr lang="en-US" dirty="0" smtClean="0"/>
              <a:t>Re-reads the input files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036" y="4233725"/>
            <a:ext cx="3383573" cy="6462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036" y="3020715"/>
            <a:ext cx="3386137" cy="6462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0153" y="1776879"/>
            <a:ext cx="2133456" cy="7248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Ending a Warlock Simulation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0" y="1796800"/>
            <a:ext cx="381000" cy="2743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49923" y="3315977"/>
            <a:ext cx="341415" cy="31378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91338" y="4472621"/>
            <a:ext cx="304800" cy="3979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7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68021"/>
            <a:ext cx="8638953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Layout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09902" y="1215778"/>
            <a:ext cx="726715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Menus</a:t>
            </a:r>
            <a:endParaRPr lang="en-US" sz="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0208" y="1515796"/>
            <a:ext cx="2894364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Capture View/Application Launcher/Simulation Controller</a:t>
            </a:r>
            <a:endParaRPr lang="en-US" sz="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759" y="3171068"/>
            <a:ext cx="756058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Platform Options</a:t>
            </a:r>
            <a:endParaRPr lang="en-US" sz="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0234" y="5292868"/>
            <a:ext cx="589668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Platform Details</a:t>
            </a:r>
            <a:endParaRPr lang="en-US" sz="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200" y="2819400"/>
            <a:ext cx="589668" cy="33855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800" dirty="0" smtClean="0">
                <a:latin typeface="Arial" pitchFamily="34" charset="0"/>
                <a:cs typeface="Arial" pitchFamily="34" charset="0"/>
              </a:rPr>
              <a:t>Map Display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4600" y="5410200"/>
            <a:ext cx="914400" cy="21544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800" dirty="0" smtClean="0">
                <a:latin typeface="Arial" pitchFamily="34" charset="0"/>
                <a:cs typeface="Arial" pitchFamily="34" charset="0"/>
              </a:rPr>
              <a:t>Status Bar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43800" y="3168179"/>
            <a:ext cx="1066800" cy="215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800" dirty="0" smtClean="0">
                <a:latin typeface="Arial" pitchFamily="34" charset="0"/>
                <a:cs typeface="Arial" pitchFamily="34" charset="0"/>
              </a:rPr>
              <a:t>Platform Browser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43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6400" y="2259759"/>
            <a:ext cx="5514055" cy="13286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Controller</a:t>
            </a:r>
            <a:endParaRPr lang="en-US" dirty="0"/>
          </a:p>
        </p:txBody>
      </p:sp>
      <p:cxnSp>
        <p:nvCxnSpPr>
          <p:cNvPr id="5" name="Straight Arrow Connector 4"/>
          <p:cNvCxnSpPr>
            <a:stCxn id="6" idx="0"/>
          </p:cNvCxnSpPr>
          <p:nvPr/>
        </p:nvCxnSpPr>
        <p:spPr>
          <a:xfrm flipV="1">
            <a:off x="819305" y="2532467"/>
            <a:ext cx="928417" cy="62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5411" y="3152942"/>
            <a:ext cx="1027787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Play/Pause Simulation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stCxn id="11" idx="2"/>
          </p:cNvCxnSpPr>
          <p:nvPr/>
        </p:nvCxnSpPr>
        <p:spPr>
          <a:xfrm>
            <a:off x="1553526" y="1952884"/>
            <a:ext cx="580074" cy="40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0"/>
          </p:cNvCxnSpPr>
          <p:nvPr/>
        </p:nvCxnSpPr>
        <p:spPr>
          <a:xfrm flipV="1">
            <a:off x="2447819" y="2667000"/>
            <a:ext cx="156998" cy="121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90619" y="3879634"/>
            <a:ext cx="914399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Restart Simulation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9651" y="1491219"/>
            <a:ext cx="1007749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Terminate Simulation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>
            <a:stCxn id="29" idx="2"/>
          </p:cNvCxnSpPr>
          <p:nvPr/>
        </p:nvCxnSpPr>
        <p:spPr>
          <a:xfrm>
            <a:off x="3047317" y="2095099"/>
            <a:ext cx="113314" cy="20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476803" y="1264102"/>
            <a:ext cx="1141028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Adjust Simulation Run Time Multiplier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/>
          <p:cNvCxnSpPr>
            <a:stCxn id="34" idx="0"/>
          </p:cNvCxnSpPr>
          <p:nvPr/>
        </p:nvCxnSpPr>
        <p:spPr>
          <a:xfrm flipH="1" flipV="1">
            <a:off x="3810001" y="3199109"/>
            <a:ext cx="997748" cy="78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52898" y="3987655"/>
            <a:ext cx="1509702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Simulation Run Time Multiplier 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>
            <a:stCxn id="41" idx="2"/>
          </p:cNvCxnSpPr>
          <p:nvPr/>
        </p:nvCxnSpPr>
        <p:spPr>
          <a:xfrm flipH="1">
            <a:off x="3626534" y="1818360"/>
            <a:ext cx="809080" cy="714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58797" y="1172029"/>
            <a:ext cx="1153633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Advance to Simulation Time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81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1" t="899" r="3100" b="5829"/>
          <a:stretch/>
        </p:blipFill>
        <p:spPr>
          <a:xfrm>
            <a:off x="1905000" y="2895601"/>
            <a:ext cx="5029200" cy="18287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94618"/>
            <a:ext cx="88392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Gives same options as the Time Controller in the Toolbar</a:t>
            </a:r>
          </a:p>
          <a:p>
            <a:r>
              <a:rPr lang="en-US" sz="2000" dirty="0" smtClean="0"/>
              <a:t>Note the Keyboard Shortcuts associated with some of the controls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787950" y="3200400"/>
            <a:ext cx="1143000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0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Status Bar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2211102"/>
            <a:ext cx="8172906" cy="5078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Arrow Connector 4"/>
          <p:cNvCxnSpPr>
            <a:stCxn id="6" idx="0"/>
          </p:cNvCxnSpPr>
          <p:nvPr/>
        </p:nvCxnSpPr>
        <p:spPr>
          <a:xfrm flipV="1">
            <a:off x="1181100" y="2730498"/>
            <a:ext cx="0" cy="39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2000" y="3126638"/>
            <a:ext cx="83819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Active/ Paused/ Complete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>
            <a:stCxn id="10" idx="0"/>
          </p:cNvCxnSpPr>
          <p:nvPr/>
        </p:nvCxnSpPr>
        <p:spPr>
          <a:xfrm flipH="1" flipV="1">
            <a:off x="2073762" y="2757432"/>
            <a:ext cx="86266" cy="392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5397" y="3149766"/>
            <a:ext cx="969262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Simulation run time multiplier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2971800" y="2718933"/>
            <a:ext cx="222331" cy="42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75031" y="3142508"/>
            <a:ext cx="838199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Time ahead (green) or behind (red) of real time</a:t>
            </a:r>
          </a:p>
        </p:txBody>
      </p:sp>
      <p:cxnSp>
        <p:nvCxnSpPr>
          <p:cNvPr id="17" name="Straight Arrow Connector 16"/>
          <p:cNvCxnSpPr>
            <a:stCxn id="18" idx="0"/>
          </p:cNvCxnSpPr>
          <p:nvPr/>
        </p:nvCxnSpPr>
        <p:spPr>
          <a:xfrm flipV="1">
            <a:off x="5441506" y="2718933"/>
            <a:ext cx="381524" cy="98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39411" y="3707583"/>
            <a:ext cx="100418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Simulation Time Elapsed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>
            <a:stCxn id="20" idx="0"/>
          </p:cNvCxnSpPr>
          <p:nvPr/>
        </p:nvCxnSpPr>
        <p:spPr>
          <a:xfrm flipV="1">
            <a:off x="7163887" y="2730498"/>
            <a:ext cx="532313" cy="97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374" y="3707583"/>
            <a:ext cx="1217026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% of simulation time elapsed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Straight Arrow Connector 20"/>
          <p:cNvCxnSpPr>
            <a:stCxn id="22" idx="0"/>
          </p:cNvCxnSpPr>
          <p:nvPr/>
        </p:nvCxnSpPr>
        <p:spPr>
          <a:xfrm flipV="1">
            <a:off x="4209725" y="2718933"/>
            <a:ext cx="13686" cy="98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99138" y="3707583"/>
            <a:ext cx="621174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Wall Time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33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22" y="4087705"/>
            <a:ext cx="3154478" cy="623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37122" y="1832320"/>
            <a:ext cx="3154478" cy="6236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Launcher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371600"/>
            <a:ext cx="5931336" cy="5105400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algn="l" defTabSz="1191624" rtl="0" eaLnBrk="1" latinLnBrk="0" hangingPunct="1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223" indent="-285750"/>
            <a:r>
              <a:rPr lang="en-US" dirty="0" smtClean="0">
                <a:solidFill>
                  <a:prstClr val="black"/>
                </a:solidFill>
              </a:rPr>
              <a:t>Wizard Application Launcher</a:t>
            </a:r>
          </a:p>
          <a:p>
            <a:pPr marL="1022314" lvl="1" indent="-285750"/>
            <a:r>
              <a:rPr lang="en-US" dirty="0" smtClean="0">
                <a:solidFill>
                  <a:prstClr val="black"/>
                </a:solidFill>
              </a:rPr>
              <a:t>The Wizard icon brings you directly to a new Wizard instance</a:t>
            </a:r>
          </a:p>
          <a:p>
            <a:pPr marL="1555686" lvl="2" indent="-285750"/>
            <a:r>
              <a:rPr lang="en-US" dirty="0" smtClean="0">
                <a:solidFill>
                  <a:prstClr val="black"/>
                </a:solidFill>
              </a:rPr>
              <a:t>This window shows the scenario currently being run in Warlock</a:t>
            </a:r>
          </a:p>
          <a:p>
            <a:pPr marL="512223" indent="-285750"/>
            <a:r>
              <a:rPr lang="en-US" dirty="0" smtClean="0">
                <a:solidFill>
                  <a:prstClr val="black"/>
                </a:solidFill>
              </a:rPr>
              <a:t>Mystic Launcher</a:t>
            </a:r>
          </a:p>
          <a:p>
            <a:pPr marL="1022314" lvl="1" indent="-285750"/>
            <a:r>
              <a:rPr lang="en-US" dirty="0" smtClean="0">
                <a:solidFill>
                  <a:prstClr val="black"/>
                </a:solidFill>
              </a:rPr>
              <a:t>The Mystic icon opens the scenario replay file in Mystic </a:t>
            </a:r>
          </a:p>
          <a:p>
            <a:pPr marL="1022314" lvl="1" indent="-285750"/>
            <a:r>
              <a:rPr lang="en-US" dirty="0" smtClean="0">
                <a:solidFill>
                  <a:prstClr val="black"/>
                </a:solidFill>
              </a:rPr>
              <a:t>This only works if the scenario writes an .</a:t>
            </a:r>
            <a:r>
              <a:rPr lang="en-US" dirty="0" err="1" smtClean="0">
                <a:solidFill>
                  <a:prstClr val="black"/>
                </a:solidFill>
              </a:rPr>
              <a:t>aer</a:t>
            </a:r>
            <a:r>
              <a:rPr lang="en-US" dirty="0" smtClean="0">
                <a:solidFill>
                  <a:prstClr val="black"/>
                </a:solidFill>
              </a:rPr>
              <a:t> file</a:t>
            </a:r>
          </a:p>
          <a:p>
            <a:pPr marL="1022314" lvl="1" indent="-285750"/>
            <a:endParaRPr lang="en-US" dirty="0" smtClean="0">
              <a:solidFill>
                <a:prstClr val="black"/>
              </a:solidFill>
            </a:endParaRPr>
          </a:p>
          <a:p>
            <a:pPr marL="1022314" lvl="1" indent="-285750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7000" y="2135688"/>
            <a:ext cx="329552" cy="2766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06552" y="4398558"/>
            <a:ext cx="308851" cy="28405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5181600"/>
            <a:ext cx="4301323" cy="976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959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gain hands-on knowledge about:</a:t>
            </a:r>
          </a:p>
          <a:p>
            <a:pPr lvl="1"/>
            <a:r>
              <a:rPr lang="en-US" dirty="0"/>
              <a:t>What Warlock is</a:t>
            </a:r>
          </a:p>
          <a:p>
            <a:pPr lvl="1"/>
            <a:r>
              <a:rPr lang="en-US" dirty="0"/>
              <a:t>How Warlock compares to Mission</a:t>
            </a:r>
          </a:p>
          <a:p>
            <a:pPr lvl="1"/>
            <a:r>
              <a:rPr lang="en-US" dirty="0"/>
              <a:t>Basic Features of Warlock</a:t>
            </a:r>
          </a:p>
          <a:p>
            <a:pPr marL="609569" lvl="1" indent="0">
              <a:buNone/>
            </a:pPr>
            <a:endParaRPr lang="en-US" dirty="0" smtClean="0"/>
          </a:p>
        </p:txBody>
      </p:sp>
      <p:pic>
        <p:nvPicPr>
          <p:cNvPr id="5" name="Picture 4" descr="MCj0299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4203700"/>
            <a:ext cx="1285875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8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gain hands-on knowledge about:</a:t>
            </a:r>
          </a:p>
          <a:p>
            <a:pPr lvl="1"/>
            <a:r>
              <a:rPr lang="en-US" dirty="0"/>
              <a:t>What Warlock </a:t>
            </a:r>
            <a:r>
              <a:rPr lang="en-US" dirty="0" smtClean="0"/>
              <a:t>is</a:t>
            </a:r>
          </a:p>
          <a:p>
            <a:pPr lvl="1"/>
            <a:r>
              <a:rPr lang="en-US" dirty="0" smtClean="0"/>
              <a:t>How Warlock compares to Mission</a:t>
            </a:r>
          </a:p>
          <a:p>
            <a:pPr lvl="1"/>
            <a:r>
              <a:rPr lang="en-US" dirty="0" smtClean="0"/>
              <a:t>Basic Features of Warlock</a:t>
            </a:r>
            <a:endParaRPr lang="en-US" dirty="0"/>
          </a:p>
          <a:p>
            <a:pPr marL="609569" lvl="1" indent="0">
              <a:buNone/>
            </a:pPr>
            <a:endParaRPr lang="en-US" dirty="0" smtClean="0"/>
          </a:p>
        </p:txBody>
      </p:sp>
      <p:pic>
        <p:nvPicPr>
          <p:cNvPr id="5" name="Picture 4" descr="MCj0299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4203700"/>
            <a:ext cx="1285875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388" y="3215799"/>
            <a:ext cx="4906153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Warlock?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53" y="1371600"/>
            <a:ext cx="3626688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 Operator-in-the-Loop (OITL) tool that is integrated with AFSIM into a single executable</a:t>
            </a:r>
          </a:p>
          <a:p>
            <a:r>
              <a:rPr lang="en-US" dirty="0" smtClean="0"/>
              <a:t>Provides data visualization to gain insights into AFSIM decision making and execution</a:t>
            </a:r>
          </a:p>
          <a:p>
            <a:r>
              <a:rPr lang="en-US" dirty="0" smtClean="0"/>
              <a:t>Has the ability to control AFSIM entities for both war-gaming and analysis</a:t>
            </a:r>
          </a:p>
        </p:txBody>
      </p:sp>
      <p:cxnSp>
        <p:nvCxnSpPr>
          <p:cNvPr id="5" name="Straight Arrow Connector 4"/>
          <p:cNvCxnSpPr>
            <a:endCxn id="12" idx="0"/>
          </p:cNvCxnSpPr>
          <p:nvPr/>
        </p:nvCxnSpPr>
        <p:spPr>
          <a:xfrm flipH="1">
            <a:off x="6448465" y="2859008"/>
            <a:ext cx="4876" cy="356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Smiley Face 17"/>
          <p:cNvSpPr/>
          <p:nvPr/>
        </p:nvSpPr>
        <p:spPr>
          <a:xfrm>
            <a:off x="6096000" y="4314371"/>
            <a:ext cx="1143000" cy="10668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64519" y="3908055"/>
            <a:ext cx="1405961" cy="2539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 pitchFamily="34" charset="0"/>
                <a:cs typeface="Arial" pitchFamily="34" charset="0"/>
              </a:rPr>
              <a:t>Human Interaction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219200"/>
            <a:ext cx="3695700" cy="17531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14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Applications of Warlock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1295400"/>
            <a:ext cx="8610600" cy="24629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Supports a variety of simulation and analysis domains</a:t>
            </a:r>
          </a:p>
          <a:p>
            <a:pPr lvl="1"/>
            <a:r>
              <a:rPr lang="en-US" dirty="0" smtClean="0"/>
              <a:t>Engagement</a:t>
            </a:r>
          </a:p>
          <a:p>
            <a:pPr lvl="1"/>
            <a:r>
              <a:rPr lang="en-US" dirty="0" smtClean="0"/>
              <a:t>Mission</a:t>
            </a:r>
          </a:p>
          <a:p>
            <a:pPr lvl="1"/>
            <a:r>
              <a:rPr lang="en-US" dirty="0" smtClean="0"/>
              <a:t>Operational</a:t>
            </a:r>
          </a:p>
          <a:p>
            <a:r>
              <a:rPr lang="en-US" dirty="0" smtClean="0"/>
              <a:t>Supports white/red/blue cell analysis</a:t>
            </a:r>
          </a:p>
          <a:p>
            <a:pPr lvl="1"/>
            <a:r>
              <a:rPr lang="en-US" dirty="0" smtClean="0"/>
              <a:t>Unrestricted and restricted views/controls</a:t>
            </a:r>
          </a:p>
          <a:p>
            <a:r>
              <a:rPr lang="en-US" dirty="0" smtClean="0"/>
              <a:t>Distributed Operations </a:t>
            </a:r>
          </a:p>
          <a:p>
            <a:pPr lvl="1"/>
            <a:r>
              <a:rPr lang="en-US" dirty="0" smtClean="0"/>
              <a:t>Allows for multiple views/sides to be run at the same time and interact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902844"/>
            <a:ext cx="3166235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825011"/>
            <a:ext cx="4151736" cy="25178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48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Warlock vs. Mission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4304" y="3229428"/>
            <a:ext cx="1714500" cy="14006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6" name="Plus 5"/>
          <p:cNvSpPr/>
          <p:nvPr/>
        </p:nvSpPr>
        <p:spPr>
          <a:xfrm>
            <a:off x="2635910" y="3452600"/>
            <a:ext cx="914400" cy="914400"/>
          </a:xfrm>
          <a:prstGeom prst="mathPlu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qual 6"/>
          <p:cNvSpPr/>
          <p:nvPr/>
        </p:nvSpPr>
        <p:spPr>
          <a:xfrm>
            <a:off x="5874410" y="3472542"/>
            <a:ext cx="914400" cy="914400"/>
          </a:xfrm>
          <a:prstGeom prst="mathEqua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93610" y="3209487"/>
            <a:ext cx="1714500" cy="14006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Warlock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55110" y="3209487"/>
            <a:ext cx="1714500" cy="14006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Interface &amp; Data Displays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Warlock vs. Mission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029494"/>
              </p:ext>
            </p:extLst>
          </p:nvPr>
        </p:nvGraphicFramePr>
        <p:xfrm>
          <a:off x="533400" y="1524000"/>
          <a:ext cx="8115300" cy="26722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57650">
                  <a:extLst>
                    <a:ext uri="{9D8B030D-6E8A-4147-A177-3AD203B41FA5}">
                      <a16:colId xmlns:a16="http://schemas.microsoft.com/office/drawing/2014/main" val="1348877253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763165040"/>
                    </a:ext>
                  </a:extLst>
                </a:gridCol>
              </a:tblGrid>
              <a:tr h="1981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Warlock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Mission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23125"/>
                  </a:ext>
                </a:extLst>
              </a:tr>
              <a:tr h="756907"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baseline="0" dirty="0" smtClean="0"/>
                        <a:t>Only runs real time or multiples of real time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 dirty="0" smtClean="0"/>
                        <a:t>Does not support Monte Carlo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u="none" baseline="0" dirty="0" smtClean="0"/>
                        <a:t>Runs constructively by default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baseline="0" dirty="0" smtClean="0"/>
                        <a:t>Does support Monte Carlo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34371"/>
                  </a:ext>
                </a:extLst>
              </a:tr>
              <a:tr h="77481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Can run as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an independent application, through Wizard, or via the command line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u="none" dirty="0" smtClean="0"/>
                        <a:t>Can</a:t>
                      </a:r>
                      <a:r>
                        <a:rPr lang="en-US" sz="1400" b="0" u="none" baseline="0" dirty="0" smtClean="0"/>
                        <a:t> be executed through Wizard or via the command line</a:t>
                      </a:r>
                      <a:endParaRPr lang="en-US" sz="14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930184"/>
                  </a:ext>
                </a:extLst>
              </a:tr>
              <a:tr h="77481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aseline="0" dirty="0" smtClean="0"/>
                        <a:t>Loads Warlock plugins as well as AFSIM/Mission Plugins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Only loads AFSIM/Mission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Plugins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93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267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Open Warlock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521" y="1275655"/>
            <a:ext cx="2590800" cy="533400"/>
          </a:xfrm>
        </p:spPr>
        <p:txBody>
          <a:bodyPr>
            <a:normAutofit lnSpcReduction="10000"/>
          </a:bodyPr>
          <a:lstStyle/>
          <a:p>
            <a:pPr marL="226473" indent="0">
              <a:buNone/>
            </a:pPr>
            <a:r>
              <a:rPr lang="en-US" u="sng" dirty="0"/>
              <a:t>From Wizard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839287"/>
            <a:ext cx="35052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Click on the current executable in the top toolbar</a:t>
            </a:r>
          </a:p>
          <a:p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Select Warlock </a:t>
            </a: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Press Play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2796"/>
          <a:stretch/>
        </p:blipFill>
        <p:spPr>
          <a:xfrm>
            <a:off x="228600" y="2590800"/>
            <a:ext cx="2824643" cy="3807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286000" y="2743199"/>
            <a:ext cx="304800" cy="22560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10544"/>
          <a:stretch/>
        </p:blipFill>
        <p:spPr>
          <a:xfrm>
            <a:off x="4404587" y="2057400"/>
            <a:ext cx="4391531" cy="1490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t="7814"/>
          <a:stretch/>
        </p:blipFill>
        <p:spPr>
          <a:xfrm>
            <a:off x="4404587" y="4038600"/>
            <a:ext cx="4599877" cy="1797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4508759" y="1273042"/>
            <a:ext cx="4391532" cy="533400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480460" indent="-253987" algn="l" defTabSz="1191624" rtl="0" eaLnBrk="1" latinLnBrk="0" hangingPunct="1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473" indent="0">
              <a:buFont typeface="Arial" pitchFamily="34" charset="0"/>
              <a:buNone/>
            </a:pPr>
            <a:r>
              <a:rPr lang="en-US" u="sng" dirty="0"/>
              <a:t>From AFSIM bin Directory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" y="3407912"/>
            <a:ext cx="3733800" cy="1861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1752600" y="4338591"/>
            <a:ext cx="922858" cy="1428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t="23850"/>
          <a:stretch/>
        </p:blipFill>
        <p:spPr>
          <a:xfrm>
            <a:off x="773063" y="5867400"/>
            <a:ext cx="3025874" cy="4771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/>
          <p:cNvSpPr/>
          <p:nvPr/>
        </p:nvSpPr>
        <p:spPr>
          <a:xfrm>
            <a:off x="3341446" y="6097938"/>
            <a:ext cx="161925" cy="2466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06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a Warlock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6781"/>
            <a:ext cx="3429000" cy="533400"/>
          </a:xfrm>
        </p:spPr>
        <p:txBody>
          <a:bodyPr>
            <a:normAutofit lnSpcReduction="10000"/>
          </a:bodyPr>
          <a:lstStyle/>
          <a:p>
            <a:pPr marL="226473" indent="0">
              <a:buNone/>
            </a:pPr>
            <a:r>
              <a:rPr lang="en-US" u="sng" dirty="0"/>
              <a:t>From </a:t>
            </a:r>
            <a:r>
              <a:rPr lang="en-US" u="sng" dirty="0" smtClean="0"/>
              <a:t>Startup Dialog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2342" y="1873539"/>
            <a:ext cx="39868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Browse for the scenario file</a:t>
            </a:r>
          </a:p>
          <a:p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Or, select a recently run scenario file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19" y="2810348"/>
            <a:ext cx="3407446" cy="21651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276600" y="4604553"/>
            <a:ext cx="453436" cy="1842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6320" y="3110882"/>
            <a:ext cx="721760" cy="2029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9600" y="1828101"/>
            <a:ext cx="398686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Open the File menu</a:t>
            </a:r>
          </a:p>
          <a:p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Select “Load Scenario” to browse for a scenario file</a:t>
            </a:r>
          </a:p>
          <a:p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Select “Recent Scenarios” to select a recently run scenario file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8000"/>
          <a:stretch/>
        </p:blipFill>
        <p:spPr>
          <a:xfrm>
            <a:off x="5793407" y="2667000"/>
            <a:ext cx="2025634" cy="1752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4975450"/>
            <a:ext cx="4555102" cy="1223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956686" y="1250325"/>
            <a:ext cx="4912693" cy="533400"/>
          </a:xfrm>
          <a:prstGeom prst="rect">
            <a:avLst/>
          </a:prstGeom>
        </p:spPr>
        <p:txBody>
          <a:bodyPr lIns="121917" tIns="60958" rIns="121917" bIns="60958">
            <a:normAutofit lnSpcReduction="10000"/>
          </a:bodyPr>
          <a:lstStyle>
            <a:lvl1pPr marL="480460" indent="-253987" algn="l" defTabSz="1191624" rtl="0" eaLnBrk="1" latinLnBrk="0" hangingPunct="1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473" indent="0">
              <a:buFont typeface="Arial" pitchFamily="34" charset="0"/>
              <a:buNone/>
            </a:pPr>
            <a:r>
              <a:rPr lang="en-US" u="sng" dirty="0" smtClean="0"/>
              <a:t>From Open Warlock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3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59" y="4648051"/>
            <a:ext cx="8393924" cy="2406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Warlock from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409" y="1261232"/>
            <a:ext cx="6313191" cy="4559475"/>
          </a:xfrm>
        </p:spPr>
        <p:txBody>
          <a:bodyPr>
            <a:normAutofit/>
          </a:bodyPr>
          <a:lstStyle/>
          <a:p>
            <a:r>
              <a:rPr lang="en-US" sz="1400" dirty="0" smtClean="0"/>
              <a:t>Like with Mission, you can </a:t>
            </a:r>
            <a:r>
              <a:rPr lang="en-US" sz="1400" dirty="0"/>
              <a:t>open a scenario in Warlock from the Command Prompt desktop app</a:t>
            </a:r>
          </a:p>
          <a:p>
            <a:pPr lvl="1"/>
            <a:r>
              <a:rPr lang="en-US" sz="1200" dirty="0"/>
              <a:t>Include the addresses of </a:t>
            </a:r>
            <a:r>
              <a:rPr lang="en-US" sz="1200" dirty="0" smtClean="0"/>
              <a:t>warlock.exe, the </a:t>
            </a:r>
            <a:r>
              <a:rPr lang="en-US" sz="1200" dirty="0"/>
              <a:t>scenario </a:t>
            </a:r>
            <a:r>
              <a:rPr lang="en-US" sz="1200" dirty="0" smtClean="0"/>
              <a:t>input file(s), and the </a:t>
            </a:r>
            <a:r>
              <a:rPr lang="en-US" sz="1200" dirty="0"/>
              <a:t>configuration files to be opened </a:t>
            </a:r>
          </a:p>
          <a:p>
            <a:r>
              <a:rPr lang="en-US" sz="1400" dirty="0"/>
              <a:t>You can add one or more command line options to the command line</a:t>
            </a:r>
            <a:r>
              <a:rPr lang="en-US" sz="1400" dirty="0" smtClean="0"/>
              <a:t>:</a:t>
            </a:r>
          </a:p>
          <a:p>
            <a:endParaRPr lang="en-US" sz="1400" dirty="0"/>
          </a:p>
          <a:p>
            <a:endParaRPr lang="en-US" sz="1400" dirty="0"/>
          </a:p>
          <a:p>
            <a:pPr marL="169855" indent="0">
              <a:buNone/>
            </a:pPr>
            <a:endParaRPr lang="en-US" sz="1400" dirty="0" smtClean="0"/>
          </a:p>
          <a:p>
            <a:pPr marL="226473" indent="0">
              <a:buNone/>
            </a:pPr>
            <a:endParaRPr lang="en-US" sz="1400" dirty="0"/>
          </a:p>
          <a:p>
            <a:r>
              <a:rPr lang="en-US" sz="1400" dirty="0" smtClean="0"/>
              <a:t>Example</a:t>
            </a:r>
            <a:r>
              <a:rPr lang="en-US" sz="1400" dirty="0"/>
              <a:t>:</a:t>
            </a:r>
          </a:p>
          <a:p>
            <a:endParaRPr lang="en-US" sz="135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615" y="3048000"/>
            <a:ext cx="7442781" cy="110690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Arrow Connector 8"/>
          <p:cNvCxnSpPr>
            <a:stCxn id="10" idx="0"/>
          </p:cNvCxnSpPr>
          <p:nvPr/>
        </p:nvCxnSpPr>
        <p:spPr>
          <a:xfrm flipV="1">
            <a:off x="3932880" y="4787811"/>
            <a:ext cx="0" cy="67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62080" y="5465667"/>
            <a:ext cx="94160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Command Line </a:t>
            </a:r>
            <a:r>
              <a:rPr lang="en-US" sz="12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Options</a:t>
            </a:r>
            <a:endParaRPr lang="en-US" sz="12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12" idx="0"/>
          </p:cNvCxnSpPr>
          <p:nvPr/>
        </p:nvCxnSpPr>
        <p:spPr>
          <a:xfrm flipH="1" flipV="1">
            <a:off x="5619341" y="4837402"/>
            <a:ext cx="324880" cy="36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17664" y="5198260"/>
            <a:ext cx="145311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Configuration File address  (to be applied to Warlock when opened)</a:t>
            </a:r>
          </a:p>
        </p:txBody>
      </p:sp>
      <p:cxnSp>
        <p:nvCxnSpPr>
          <p:cNvPr id="13" name="Straight Arrow Connector 12"/>
          <p:cNvCxnSpPr>
            <a:stCxn id="14" idx="0"/>
          </p:cNvCxnSpPr>
          <p:nvPr/>
        </p:nvCxnSpPr>
        <p:spPr>
          <a:xfrm flipH="1" flipV="1">
            <a:off x="2057400" y="4787811"/>
            <a:ext cx="276539" cy="432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94805" y="5219956"/>
            <a:ext cx="1078268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warlock.exe address</a:t>
            </a:r>
          </a:p>
        </p:txBody>
      </p:sp>
      <p:cxnSp>
        <p:nvCxnSpPr>
          <p:cNvPr id="15" name="Straight Arrow Connector 14"/>
          <p:cNvCxnSpPr>
            <a:stCxn id="16" idx="0"/>
          </p:cNvCxnSpPr>
          <p:nvPr/>
        </p:nvCxnSpPr>
        <p:spPr>
          <a:xfrm flipH="1" flipV="1">
            <a:off x="7620000" y="4837402"/>
            <a:ext cx="17250" cy="37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235574" y="5212602"/>
            <a:ext cx="803352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sz="1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scenario address</a:t>
            </a:r>
          </a:p>
        </p:txBody>
      </p:sp>
      <p:cxnSp>
        <p:nvCxnSpPr>
          <p:cNvPr id="17" name="Straight Arrow Connector 16"/>
          <p:cNvCxnSpPr>
            <a:stCxn id="10" idx="0"/>
          </p:cNvCxnSpPr>
          <p:nvPr/>
        </p:nvCxnSpPr>
        <p:spPr>
          <a:xfrm flipV="1">
            <a:off x="3932880" y="4837402"/>
            <a:ext cx="642393" cy="62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23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1_afsim_af_clas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1-CommandChains_Comms.pptx" id="{7BB562E7-C68C-4378-9155-E08D79C0D0B2}" vid="{9AB2E01E-B858-469E-8F28-19A93593F5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11-CommandChains_Comms</Template>
  <TotalTime>5804</TotalTime>
  <Words>656</Words>
  <Application>Microsoft Office PowerPoint</Application>
  <PresentationFormat>On-screen Show (4:3)</PresentationFormat>
  <Paragraphs>173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1_afsim_af_class</vt:lpstr>
      <vt:lpstr>PowerPoint Presentation</vt:lpstr>
      <vt:lpstr>Learning Objectives</vt:lpstr>
      <vt:lpstr>What is Warlock?</vt:lpstr>
      <vt:lpstr>Practical Applications of Warlock</vt:lpstr>
      <vt:lpstr>Warlock vs. Mission</vt:lpstr>
      <vt:lpstr>Warlock vs. Mission</vt:lpstr>
      <vt:lpstr>How to Open Warlock</vt:lpstr>
      <vt:lpstr>How to Choose a Warlock Scenario</vt:lpstr>
      <vt:lpstr>Opening Warlock from the Command Line</vt:lpstr>
      <vt:lpstr>Ending a Warlock Simulation</vt:lpstr>
      <vt:lpstr>Basic Layout</vt:lpstr>
      <vt:lpstr>Time Controller</vt:lpstr>
      <vt:lpstr>Run Menu</vt:lpstr>
      <vt:lpstr>Simulation Status Bar</vt:lpstr>
      <vt:lpstr>Application Launcher</vt:lpstr>
      <vt:lpstr>Learning Objectives</vt:lpstr>
      <vt:lpstr>PowerPoint Presentation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Framework for Simulation, Integration and Modeling (AFSIM) Warlock Overview Presentation</dc:title>
  <dc:creator>Lyon, Claire</dc:creator>
  <cp:lastModifiedBy>Miller, Lawrence</cp:lastModifiedBy>
  <cp:revision>1661</cp:revision>
  <cp:lastPrinted>2018-12-05T13:57:40Z</cp:lastPrinted>
  <dcterms:created xsi:type="dcterms:W3CDTF">2019-04-29T16:47:10Z</dcterms:created>
  <dcterms:modified xsi:type="dcterms:W3CDTF">2022-01-04T22:14:52Z</dcterms:modified>
</cp:coreProperties>
</file>