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0"/>
  </p:notesMasterIdLst>
  <p:handoutMasterIdLst>
    <p:handoutMasterId r:id="rId51"/>
  </p:handoutMasterIdLst>
  <p:sldIdLst>
    <p:sldId id="375" r:id="rId2"/>
    <p:sldId id="317" r:id="rId3"/>
    <p:sldId id="377" r:id="rId4"/>
    <p:sldId id="427" r:id="rId5"/>
    <p:sldId id="396" r:id="rId6"/>
    <p:sldId id="382" r:id="rId7"/>
    <p:sldId id="397" r:id="rId8"/>
    <p:sldId id="398" r:id="rId9"/>
    <p:sldId id="399" r:id="rId10"/>
    <p:sldId id="401" r:id="rId11"/>
    <p:sldId id="404" r:id="rId12"/>
    <p:sldId id="420" r:id="rId13"/>
    <p:sldId id="421" r:id="rId14"/>
    <p:sldId id="405" r:id="rId15"/>
    <p:sldId id="406" r:id="rId16"/>
    <p:sldId id="407" r:id="rId17"/>
    <p:sldId id="430" r:id="rId18"/>
    <p:sldId id="410" r:id="rId19"/>
    <p:sldId id="411" r:id="rId20"/>
    <p:sldId id="412" r:id="rId21"/>
    <p:sldId id="413" r:id="rId22"/>
    <p:sldId id="414" r:id="rId23"/>
    <p:sldId id="415" r:id="rId24"/>
    <p:sldId id="417" r:id="rId25"/>
    <p:sldId id="418" r:id="rId26"/>
    <p:sldId id="419" r:id="rId27"/>
    <p:sldId id="389" r:id="rId28"/>
    <p:sldId id="380" r:id="rId29"/>
    <p:sldId id="425" r:id="rId30"/>
    <p:sldId id="383" r:id="rId31"/>
    <p:sldId id="429" r:id="rId32"/>
    <p:sldId id="384" r:id="rId33"/>
    <p:sldId id="385" r:id="rId34"/>
    <p:sldId id="387" r:id="rId35"/>
    <p:sldId id="388" r:id="rId36"/>
    <p:sldId id="391" r:id="rId37"/>
    <p:sldId id="392" r:id="rId38"/>
    <p:sldId id="393" r:id="rId39"/>
    <p:sldId id="394" r:id="rId40"/>
    <p:sldId id="426" r:id="rId41"/>
    <p:sldId id="376" r:id="rId42"/>
    <p:sldId id="289" r:id="rId43"/>
    <p:sldId id="395" r:id="rId44"/>
    <p:sldId id="422" r:id="rId45"/>
    <p:sldId id="408" r:id="rId46"/>
    <p:sldId id="409" r:id="rId47"/>
    <p:sldId id="390" r:id="rId48"/>
    <p:sldId id="428" r:id="rId4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4" autoAdjust="0"/>
    <p:restoredTop sz="79898" autoAdjust="0"/>
  </p:normalViewPr>
  <p:slideViewPr>
    <p:cSldViewPr>
      <p:cViewPr varScale="1">
        <p:scale>
          <a:sx n="127" d="100"/>
          <a:sy n="127" d="100"/>
        </p:scale>
        <p:origin x="30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0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46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082" y="1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D552074-DEFB-4C6A-8546-57C86C35679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313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082" y="8830313"/>
            <a:ext cx="3037735" cy="464503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A53D5F2-D984-4B03-989E-E20B5D241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To</a:t>
            </a:r>
            <a:r>
              <a:rPr lang="en-US" baseline="0" dirty="0" smtClean="0"/>
              <a:t> use the weapon browser, a platform has to have two things: A local track, and an available weapon onboard.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5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the relationship between</a:t>
            </a:r>
            <a:r>
              <a:rPr lang="en-US" baseline="0" dirty="0" smtClean="0"/>
              <a:t> the weapon browser and maximum request count. A slide about this relationship is included in the appendix.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7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appendix of this slide deck contains more detail about task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1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57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1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 this so that the IADS</a:t>
            </a:r>
            <a:r>
              <a:rPr lang="en-US" baseline="0" dirty="0" smtClean="0"/>
              <a:t> commander won’t make any assignments constructively.  We will then be forced to play the role of the commander.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5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77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0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0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9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4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allow the scenario to play through, we should only take shots</a:t>
            </a:r>
            <a:r>
              <a:rPr lang="en-US" baseline="0" dirty="0" smtClean="0"/>
              <a:t> at the platform “bomber”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1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would actually be a</a:t>
            </a:r>
            <a:r>
              <a:rPr lang="en-US" baseline="0" dirty="0" smtClean="0"/>
              <a:t> very difficult and laborious process to take out all the scripted behaviors for all of the platforms in this scenario.  Using the Task Assigner for each part would require a lot of attention and focus from the operator.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29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script shown is an easy way to allow a platform to shoot at a location instead of a track. Refer to the appendix for directions</a:t>
            </a:r>
            <a:r>
              <a:rPr lang="en-US" baseline="0" dirty="0" smtClean="0"/>
              <a:t> for using the script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91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46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script shown makes the platform move toward a selected stationary platform. Notice that there aren’t any built-in functions or applications that serve this purpose.</a:t>
            </a:r>
          </a:p>
          <a:p>
            <a:r>
              <a:rPr lang="en-US" baseline="0" dirty="0" smtClean="0"/>
              <a:t>Q: Why does the script only work properly with a selected stationary platform?</a:t>
            </a:r>
          </a:p>
          <a:p>
            <a:r>
              <a:rPr lang="en-US" baseline="0" dirty="0" smtClean="0"/>
              <a:t>A: The target location is not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8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Clarify to students that in this deck, only slides labeled “Activity” are interactive. Other times, they are not required</a:t>
            </a:r>
            <a:r>
              <a:rPr lang="en-US" baseline="0" dirty="0" smtClean="0"/>
              <a:t> to follow along in Mystic/Warlock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531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Display Icon allows you to browse for an image to display with the dialog.</a:t>
            </a:r>
            <a:r>
              <a:rPr lang="en-US" baseline="0" dirty="0" smtClean="0"/>
              <a:t> </a:t>
            </a:r>
            <a:r>
              <a:rPr lang="en-US" dirty="0" smtClean="0"/>
              <a:t>We will not use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68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put</a:t>
            </a:r>
            <a:r>
              <a:rPr lang="en-US" baseline="0" dirty="0" smtClean="0"/>
              <a:t> in this information incorrectly, the dialog won’t run anything when it is executed. Instead, a warning message will be displayed.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1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7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26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Suggest </a:t>
            </a:r>
            <a:r>
              <a:rPr lang="en-US" baseline="0" dirty="0" smtClean="0"/>
              <a:t>some ways that a prompt may be useful in guiding the user through the simulation</a:t>
            </a:r>
          </a:p>
          <a:p>
            <a:r>
              <a:rPr lang="en-US" baseline="0" dirty="0" smtClean="0"/>
              <a:t>A: Warnings to users if they try to take illogical actions using Warlock scripts or dialogs, Directions that pop-up during a training scenario, notifications when a track is in firing range,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72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34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44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927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399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this can be disabled in the plugin manager. There are some situations (ex: operator-in-the-loop distributed exercises) where you might not want people to “cheat” by using this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43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436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84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9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56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0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39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830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7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66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2657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8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38" y="-21771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0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6941"/>
            <a:ext cx="1631886" cy="10879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1850252"/>
            <a:ext cx="5423330" cy="3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7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6941"/>
            <a:ext cx="1631886" cy="10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75620" y="1600200"/>
            <a:ext cx="4419600" cy="3505200"/>
          </a:xfrm>
        </p:spPr>
        <p:txBody>
          <a:bodyPr/>
          <a:lstStyle/>
          <a:p>
            <a:r>
              <a:rPr lang="en-US" dirty="0" smtClean="0"/>
              <a:t>AFSIM User Training</a:t>
            </a:r>
          </a:p>
          <a:p>
            <a:r>
              <a:rPr lang="en-US" dirty="0" smtClean="0"/>
              <a:t> 16 – Warlock Features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Movement Dialog Cont.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038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movers on some platforms have constraints: </a:t>
            </a:r>
          </a:p>
          <a:p>
            <a:pPr lvl="1"/>
            <a:r>
              <a:rPr lang="en-US" dirty="0" smtClean="0"/>
              <a:t>Altitude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Climb rate</a:t>
            </a:r>
          </a:p>
          <a:p>
            <a:pPr lvl="1"/>
            <a:r>
              <a:rPr lang="en-US" dirty="0" smtClean="0"/>
              <a:t>Linear Acceleration</a:t>
            </a:r>
          </a:p>
          <a:p>
            <a:pPr lvl="1"/>
            <a:r>
              <a:rPr lang="en-US" dirty="0" smtClean="0"/>
              <a:t>Radial Acceleration</a:t>
            </a:r>
          </a:p>
          <a:p>
            <a:r>
              <a:rPr lang="en-US" dirty="0" smtClean="0"/>
              <a:t>What happens if you try to move the platform outside of these limits using the  Platform Movement Dialog?</a:t>
            </a:r>
          </a:p>
          <a:p>
            <a:pPr lvl="1"/>
            <a:r>
              <a:rPr lang="en-US" dirty="0" smtClean="0"/>
              <a:t>Over a Maximum: Platform will move at the maximum allowed value</a:t>
            </a:r>
          </a:p>
          <a:p>
            <a:pPr lvl="1"/>
            <a:r>
              <a:rPr lang="en-US" dirty="0" smtClean="0"/>
              <a:t>Below a Minimum: Platform will move at the minimum allowed value</a:t>
            </a:r>
          </a:p>
          <a:p>
            <a:pPr marL="609569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1371600"/>
            <a:ext cx="4644452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1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227152"/>
            <a:ext cx="9829800" cy="5105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Provides four primary functions:</a:t>
            </a:r>
          </a:p>
          <a:p>
            <a:pPr lvl="1"/>
            <a:r>
              <a:rPr lang="en-US" sz="2000" dirty="0" smtClean="0"/>
              <a:t>Displays the route of a selected platform</a:t>
            </a:r>
          </a:p>
          <a:p>
            <a:pPr lvl="1"/>
            <a:r>
              <a:rPr lang="en-US" sz="2000" dirty="0" smtClean="0"/>
              <a:t>Displays all global routes in a scenario</a:t>
            </a:r>
          </a:p>
          <a:p>
            <a:pPr lvl="1"/>
            <a:r>
              <a:rPr lang="en-US" sz="2000" dirty="0" smtClean="0"/>
              <a:t>Provides a way to edit existing routes</a:t>
            </a:r>
          </a:p>
          <a:p>
            <a:pPr lvl="1"/>
            <a:r>
              <a:rPr lang="en-US" sz="2000" dirty="0" smtClean="0"/>
              <a:t>Provides a way to create new routes and assign them to platforms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339" y="3352800"/>
            <a:ext cx="2409321" cy="297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9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149" y="1790866"/>
            <a:ext cx="4247102" cy="2480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349472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Provides a way to view and fire explicit weapons at tracks</a:t>
            </a:r>
          </a:p>
          <a:p>
            <a:r>
              <a:rPr lang="en-US" dirty="0" smtClean="0"/>
              <a:t>You must specify a valid weapon quantity when using the weapon browser</a:t>
            </a:r>
          </a:p>
          <a:p>
            <a:pPr lvl="1"/>
            <a:r>
              <a:rPr lang="en-US" dirty="0" smtClean="0"/>
              <a:t>Valid Quantity &lt;= Quantity Remaining</a:t>
            </a:r>
          </a:p>
          <a:p>
            <a:pPr lvl="1"/>
            <a:r>
              <a:rPr lang="en-US" dirty="0" smtClean="0"/>
              <a:t>If invalid, text turns red and the fire button is disabled</a:t>
            </a:r>
          </a:p>
          <a:p>
            <a:r>
              <a:rPr lang="en-US" dirty="0" smtClean="0"/>
              <a:t>The weapon to be fired must also be </a:t>
            </a:r>
            <a:r>
              <a:rPr lang="en-US" u="sng" dirty="0" smtClean="0"/>
              <a:t>on</a:t>
            </a:r>
            <a:r>
              <a:rPr lang="en-US" dirty="0" smtClean="0"/>
              <a:t> the selected platform in order to use the weapon browser</a:t>
            </a:r>
          </a:p>
          <a:p>
            <a:pPr lvl="1"/>
            <a:r>
              <a:rPr lang="en-US" dirty="0" smtClean="0"/>
              <a:t>Ex: You can’t use the weapon browser to make a launcher fire if the IADS Commander is selected</a:t>
            </a:r>
          </a:p>
          <a:p>
            <a:pPr marL="226473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30123" y="2349406"/>
            <a:ext cx="9906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4730" y="3136546"/>
            <a:ext cx="9906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2578006"/>
            <a:ext cx="1409700" cy="2856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369484"/>
            <a:ext cx="1257300" cy="243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05482" y="1908274"/>
            <a:ext cx="1600200" cy="2539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Valid Quantity: 1 &lt; 2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flipH="1">
            <a:off x="7696200" y="2162190"/>
            <a:ext cx="109382" cy="39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9000" y="4017351"/>
            <a:ext cx="1600200" cy="2539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Invalid Quantity: 8 &gt; 6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7772400" y="3612877"/>
            <a:ext cx="266700" cy="404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7874" y="1371600"/>
            <a:ext cx="936734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the Weapon Browser, you can only fire at a </a:t>
            </a:r>
            <a:r>
              <a:rPr lang="en-US" u="sng" dirty="0" smtClean="0"/>
              <a:t>local track on a platform</a:t>
            </a:r>
          </a:p>
          <a:p>
            <a:pPr lvl="1"/>
            <a:r>
              <a:rPr lang="en-US" dirty="0" smtClean="0"/>
              <a:t>You can’t fire at a location, </a:t>
            </a:r>
            <a:r>
              <a:rPr lang="en-US" dirty="0" err="1" smtClean="0"/>
              <a:t>WsfPlatform</a:t>
            </a:r>
            <a:r>
              <a:rPr lang="en-US" dirty="0" smtClean="0"/>
              <a:t>, etc. using this browser</a:t>
            </a:r>
          </a:p>
          <a:p>
            <a:pPr lvl="2"/>
            <a:r>
              <a:rPr lang="en-US" dirty="0" smtClean="0"/>
              <a:t>You must write your own Warlock Script to do this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226473" indent="0">
              <a:buNone/>
            </a:pPr>
            <a:endParaRPr lang="en-US" dirty="0" smtClean="0"/>
          </a:p>
          <a:p>
            <a:pPr marL="226473" indent="0">
              <a:buNone/>
            </a:pPr>
            <a:endParaRPr lang="en-US" dirty="0"/>
          </a:p>
          <a:p>
            <a:r>
              <a:rPr lang="en-US" dirty="0" smtClean="0"/>
              <a:t>The weapon browser won’t work if the specified track is invalid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245469"/>
            <a:ext cx="5781675" cy="1633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Weapon Browser Cont.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42781" y="2946645"/>
            <a:ext cx="2448912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If written on platforms/bomber.txt: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8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295400"/>
            <a:ext cx="2544618" cy="4724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51054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Provides a way for a commander to make task assignments</a:t>
            </a:r>
          </a:p>
          <a:p>
            <a:pPr lvl="1"/>
            <a:r>
              <a:rPr lang="en-US" dirty="0" smtClean="0"/>
              <a:t>Functions by using WSF_TASK_PROCESSOR</a:t>
            </a:r>
          </a:p>
          <a:p>
            <a:r>
              <a:rPr lang="en-US" dirty="0" smtClean="0"/>
              <a:t>Deals with 4 Task Types, correlated to several </a:t>
            </a:r>
            <a:r>
              <a:rPr lang="en-US" dirty="0" err="1" smtClean="0"/>
              <a:t>WsfTaskManager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/>
              <a:t>Fire</a:t>
            </a:r>
          </a:p>
          <a:p>
            <a:pPr lvl="1"/>
            <a:r>
              <a:rPr lang="en-US" dirty="0" smtClean="0"/>
              <a:t>Jam</a:t>
            </a:r>
          </a:p>
          <a:p>
            <a:pPr lvl="1"/>
            <a:r>
              <a:rPr lang="en-US" dirty="0" smtClean="0"/>
              <a:t>Track</a:t>
            </a:r>
          </a:p>
          <a:p>
            <a:pPr lvl="1"/>
            <a:r>
              <a:rPr lang="en-US" dirty="0" smtClean="0"/>
              <a:t>Custom</a:t>
            </a:r>
          </a:p>
        </p:txBody>
      </p:sp>
      <p:sp>
        <p:nvSpPr>
          <p:cNvPr id="5" name="Rectangle 4"/>
          <p:cNvSpPr/>
          <p:nvPr/>
        </p:nvSpPr>
        <p:spPr>
          <a:xfrm>
            <a:off x="5638800" y="4421519"/>
            <a:ext cx="2544618" cy="15984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Assigner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71600"/>
            <a:ext cx="8686800" cy="195217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from the </a:t>
            </a:r>
            <a:r>
              <a:rPr lang="en-US" dirty="0" err="1"/>
              <a:t>comm</a:t>
            </a:r>
            <a:r>
              <a:rPr lang="en-US" dirty="0"/>
              <a:t> </a:t>
            </a:r>
            <a:r>
              <a:rPr lang="en-US" dirty="0" smtClean="0"/>
              <a:t>and command </a:t>
            </a:r>
            <a:r>
              <a:rPr lang="en-US" dirty="0"/>
              <a:t>chain training:</a:t>
            </a:r>
          </a:p>
          <a:p>
            <a:pPr lvl="1"/>
            <a:r>
              <a:rPr lang="en-US" dirty="0"/>
              <a:t>Task Processors allow a commander to assign tasks to subordinates</a:t>
            </a:r>
          </a:p>
          <a:p>
            <a:pPr lvl="1"/>
            <a:r>
              <a:rPr lang="en-US" dirty="0"/>
              <a:t>We previously saw these assignments being automatically made using </a:t>
            </a:r>
            <a:r>
              <a:rPr lang="en-US" dirty="0" smtClean="0"/>
              <a:t>task processor logic</a:t>
            </a:r>
            <a:endParaRPr lang="en-US" dirty="0"/>
          </a:p>
          <a:p>
            <a:r>
              <a:rPr lang="en-US" dirty="0"/>
              <a:t>The Warlock task assigner allows the </a:t>
            </a:r>
            <a:r>
              <a:rPr lang="en-US" u="sng" dirty="0" smtClean="0"/>
              <a:t>operator</a:t>
            </a:r>
            <a:r>
              <a:rPr lang="en-US" dirty="0" smtClean="0"/>
              <a:t> </a:t>
            </a:r>
            <a:r>
              <a:rPr lang="en-US" dirty="0"/>
              <a:t>to make assignments!</a:t>
            </a:r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86" y="3247571"/>
            <a:ext cx="5162627" cy="30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Status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81" y="1295400"/>
            <a:ext cx="8382000" cy="2667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Provides a user interface for reviewing and canceling task assignments for selected platforms</a:t>
            </a:r>
          </a:p>
          <a:p>
            <a:r>
              <a:rPr lang="en-US" dirty="0" smtClean="0"/>
              <a:t>Shows both assignments made in script and assignments made using Task Assigner</a:t>
            </a:r>
          </a:p>
          <a:p>
            <a:r>
              <a:rPr lang="en-US" dirty="0" smtClean="0"/>
              <a:t>Deals with the same 4 task types as the Task Assigner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733800"/>
            <a:ext cx="3678562" cy="2660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5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Task Assigner/Task Status Browser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-164592" y="1423417"/>
            <a:ext cx="4267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Back in Wizard, make the following edits to small_blue_iads.txt in the scenarios directory</a:t>
            </a:r>
          </a:p>
          <a:p>
            <a:r>
              <a:rPr lang="en-US" dirty="0" smtClean="0"/>
              <a:t>For platform 10_iads_cmdr, comment out the edited </a:t>
            </a:r>
            <a:r>
              <a:rPr lang="en-US" dirty="0" err="1" smtClean="0"/>
              <a:t>task_mgr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Delete the </a:t>
            </a:r>
            <a:r>
              <a:rPr lang="en-US" dirty="0" err="1" smtClean="0"/>
              <a:t>task_mgr</a:t>
            </a:r>
            <a:r>
              <a:rPr lang="en-US" dirty="0" smtClean="0"/>
              <a:t> processor</a:t>
            </a:r>
          </a:p>
          <a:p>
            <a:r>
              <a:rPr lang="en-US" dirty="0" smtClean="0"/>
              <a:t>Add a </a:t>
            </a:r>
            <a:r>
              <a:rPr lang="en-US" dirty="0" err="1" smtClean="0"/>
              <a:t>new_task_mgr</a:t>
            </a:r>
            <a:r>
              <a:rPr lang="en-US" dirty="0" smtClean="0"/>
              <a:t> WSF_TASK_PROCESSOR</a:t>
            </a:r>
          </a:p>
          <a:p>
            <a:r>
              <a:rPr lang="en-US" dirty="0" smtClean="0"/>
              <a:t>Edit the link in the </a:t>
            </a:r>
            <a:r>
              <a:rPr lang="en-US" dirty="0" err="1" smtClean="0"/>
              <a:t>Comm</a:t>
            </a:r>
            <a:endParaRPr lang="en-US" dirty="0" smtClean="0"/>
          </a:p>
          <a:p>
            <a:r>
              <a:rPr lang="en-US" dirty="0" smtClean="0"/>
              <a:t>Run with Warlock!!!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608" y="1600200"/>
            <a:ext cx="4800600" cy="48608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343400" y="3563638"/>
            <a:ext cx="3752850" cy="1764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00725" y="3352800"/>
            <a:ext cx="838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6558" y="1230868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mall_blue_iads.txt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5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72000"/>
            <a:ext cx="396240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Task Assigner/Task Status Browser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8974"/>
            <a:ext cx="8458200" cy="4525963"/>
          </a:xfrm>
        </p:spPr>
        <p:txBody>
          <a:bodyPr/>
          <a:lstStyle/>
          <a:p>
            <a:r>
              <a:rPr lang="en-US" dirty="0" smtClean="0"/>
              <a:t>Enable Task Assigner and Task Status Browser in the View Menu</a:t>
            </a:r>
          </a:p>
          <a:p>
            <a:r>
              <a:rPr lang="en-US" dirty="0" smtClean="0"/>
              <a:t>Advance to simulation time 50 seconds</a:t>
            </a:r>
          </a:p>
          <a:p>
            <a:r>
              <a:rPr lang="en-US" dirty="0" smtClean="0"/>
              <a:t>Find and select 10_iads_cmdr</a:t>
            </a:r>
          </a:p>
          <a:p>
            <a:r>
              <a:rPr lang="en-US" dirty="0" smtClean="0"/>
              <a:t>Notice in the Task Assigner, the Assigner has changed to 10_iads_cmdr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5200" y="5029200"/>
            <a:ext cx="785091" cy="304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517" y="1360516"/>
            <a:ext cx="39909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</a:t>
            </a:r>
            <a:r>
              <a:rPr lang="en-US" dirty="0" smtClean="0"/>
              <a:t>Browser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7265" y="1365198"/>
            <a:ext cx="503182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Look at the Assigner block within the Task Assigner</a:t>
            </a:r>
          </a:p>
          <a:p>
            <a:r>
              <a:rPr lang="en-US" dirty="0" smtClean="0"/>
              <a:t>In the “Track #” box, type “1”</a:t>
            </a:r>
          </a:p>
          <a:p>
            <a:pPr lvl="1"/>
            <a:r>
              <a:rPr lang="en-US" dirty="0" smtClean="0"/>
              <a:t>We know this track is valid because it’s listed in Platform Details</a:t>
            </a:r>
          </a:p>
          <a:p>
            <a:r>
              <a:rPr lang="en-US" dirty="0" smtClean="0"/>
              <a:t>When you make this selection, the box at the top of the Assigner block is checked</a:t>
            </a:r>
          </a:p>
          <a:p>
            <a:pPr lvl="1"/>
            <a:r>
              <a:rPr lang="en-US" dirty="0" smtClean="0"/>
              <a:t>This means the block is fully defined and you can move on</a:t>
            </a:r>
          </a:p>
          <a:p>
            <a:pPr lvl="1"/>
            <a:r>
              <a:rPr lang="en-US" dirty="0" smtClean="0"/>
              <a:t>But, let’s review the other parts of the block…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2133599"/>
            <a:ext cx="2667000" cy="2286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4094" y="1826527"/>
            <a:ext cx="344921" cy="307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611" y="3200400"/>
            <a:ext cx="2796789" cy="30850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562600" y="4953000"/>
            <a:ext cx="1524000" cy="13324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7848600" cy="4525963"/>
          </a:xfrm>
        </p:spPr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Features that </a:t>
            </a:r>
            <a:r>
              <a:rPr lang="en-US" dirty="0" smtClean="0"/>
              <a:t>are unique to Warlock</a:t>
            </a:r>
            <a:endParaRPr lang="en-US" dirty="0"/>
          </a:p>
          <a:p>
            <a:pPr lvl="1"/>
            <a:r>
              <a:rPr lang="en-US" dirty="0"/>
              <a:t>How to utilize these features</a:t>
            </a:r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4485290"/>
            <a:ext cx="39909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74676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Task </a:t>
            </a:r>
            <a:r>
              <a:rPr lang="en-US" dirty="0" err="1" smtClean="0"/>
              <a:t>Mgr</a:t>
            </a:r>
            <a:r>
              <a:rPr lang="en-US" dirty="0" smtClean="0"/>
              <a:t> box lets you select the processor used to make the task assignment</a:t>
            </a:r>
          </a:p>
          <a:p>
            <a:pPr lvl="1"/>
            <a:r>
              <a:rPr lang="en-US" dirty="0" smtClean="0"/>
              <a:t>Hint: the assigning platform must have at least one WSF_TASK_PROCESSOR</a:t>
            </a:r>
          </a:p>
          <a:p>
            <a:r>
              <a:rPr lang="en-US" dirty="0" smtClean="0"/>
              <a:t>The Command Chain box lets you select the chain associated with the assignment</a:t>
            </a:r>
          </a:p>
          <a:p>
            <a:r>
              <a:rPr lang="en-US" dirty="0" smtClean="0"/>
              <a:t>What if the assigner has more than one task processor or is in more than one command chain?</a:t>
            </a:r>
          </a:p>
          <a:p>
            <a:pPr lvl="1"/>
            <a:r>
              <a:rPr lang="en-US" dirty="0" smtClean="0"/>
              <a:t>All task processors/command chains are listed in their respected drop downs</a:t>
            </a:r>
          </a:p>
          <a:p>
            <a:pPr marL="609569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3480" y="5562600"/>
            <a:ext cx="3962400" cy="533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561430"/>
            <a:ext cx="4011284" cy="4344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1"/>
            <a:ext cx="4572000" cy="4876799"/>
          </a:xfrm>
        </p:spPr>
        <p:txBody>
          <a:bodyPr>
            <a:normAutofit fontScale="92500"/>
          </a:bodyPr>
          <a:lstStyle/>
          <a:p>
            <a:r>
              <a:rPr lang="en-US" dirty="0"/>
              <a:t>Look at the </a:t>
            </a:r>
            <a:r>
              <a:rPr lang="en-US" dirty="0" smtClean="0"/>
              <a:t>Assignee </a:t>
            </a:r>
            <a:r>
              <a:rPr lang="en-US" dirty="0"/>
              <a:t>block within the Task </a:t>
            </a:r>
            <a:r>
              <a:rPr lang="en-US" dirty="0" smtClean="0"/>
              <a:t>Assigner</a:t>
            </a:r>
          </a:p>
          <a:p>
            <a:r>
              <a:rPr lang="en-US" dirty="0" smtClean="0"/>
              <a:t>The Assignee Table shows all subordinates and peers of the selected assigner</a:t>
            </a:r>
          </a:p>
          <a:p>
            <a:r>
              <a:rPr lang="en-US" dirty="0" smtClean="0"/>
              <a:t>In the table, select “3500_large_sam_battalion”</a:t>
            </a:r>
          </a:p>
          <a:p>
            <a:pPr lvl="1"/>
            <a:r>
              <a:rPr lang="en-US" dirty="0" smtClean="0"/>
              <a:t>This is the platform to which the task will be assigned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819400"/>
            <a:ext cx="3200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81" y="1661160"/>
            <a:ext cx="4176522" cy="4526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" y="1447800"/>
            <a:ext cx="4343400" cy="382524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Stay in the Assignee block</a:t>
            </a:r>
          </a:p>
          <a:p>
            <a:r>
              <a:rPr lang="en-US" dirty="0" smtClean="0"/>
              <a:t>Leave “[Default]” selected in the Communications drop down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Task Type block, </a:t>
            </a:r>
            <a:r>
              <a:rPr lang="en-US" dirty="0" smtClean="0"/>
              <a:t>type “ENGAGE”</a:t>
            </a:r>
            <a:endParaRPr lang="en-US" dirty="0"/>
          </a:p>
          <a:p>
            <a:pPr lvl="1"/>
            <a:r>
              <a:rPr lang="en-US" dirty="0"/>
              <a:t>This simply assigns a name for the task</a:t>
            </a:r>
          </a:p>
          <a:p>
            <a:pPr lvl="1"/>
            <a:r>
              <a:rPr lang="en-US" dirty="0"/>
              <a:t>This field is optional and can be left blank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51679" y="5791200"/>
            <a:ext cx="189672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72029"/>
            <a:ext cx="8839200" cy="2561771"/>
          </a:xfrm>
        </p:spPr>
        <p:txBody>
          <a:bodyPr>
            <a:normAutofit fontScale="92500"/>
          </a:bodyPr>
          <a:lstStyle/>
          <a:p>
            <a:r>
              <a:rPr lang="en-US" dirty="0"/>
              <a:t>Look at the </a:t>
            </a:r>
            <a:r>
              <a:rPr lang="en-US" dirty="0" smtClean="0"/>
              <a:t>Task blocks within </a:t>
            </a:r>
            <a:r>
              <a:rPr lang="en-US" dirty="0"/>
              <a:t>the Task </a:t>
            </a:r>
            <a:r>
              <a:rPr lang="en-US" dirty="0" smtClean="0"/>
              <a:t>Assigner</a:t>
            </a:r>
          </a:p>
          <a:p>
            <a:r>
              <a:rPr lang="en-US" dirty="0" smtClean="0"/>
              <a:t>There is a block for each task type discussed previously</a:t>
            </a:r>
          </a:p>
          <a:p>
            <a:r>
              <a:rPr lang="en-US" dirty="0" smtClean="0"/>
              <a:t>What do the checkboxes mean?</a:t>
            </a:r>
          </a:p>
          <a:p>
            <a:pPr lvl="1"/>
            <a:r>
              <a:rPr lang="en-US" dirty="0" smtClean="0"/>
              <a:t>Symbolize available task types based on an </a:t>
            </a:r>
            <a:r>
              <a:rPr lang="en-US" u="sng" dirty="0" smtClean="0"/>
              <a:t>assignee’s</a:t>
            </a:r>
            <a:r>
              <a:rPr lang="en-US" dirty="0" smtClean="0"/>
              <a:t> resources</a:t>
            </a:r>
          </a:p>
          <a:p>
            <a:pPr lvl="1"/>
            <a:r>
              <a:rPr lang="en-US" dirty="0" smtClean="0"/>
              <a:t>Ex: If the assignee is a launcher, Fire and Custom will be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843" y="3733800"/>
            <a:ext cx="3898314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622843" y="4838700"/>
            <a:ext cx="344921" cy="3070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6" y="1249470"/>
            <a:ext cx="797242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this example, you can only assign a Custom task</a:t>
            </a:r>
          </a:p>
          <a:p>
            <a:pPr lvl="1"/>
            <a:r>
              <a:rPr lang="en-US" sz="1600" dirty="0" smtClean="0"/>
              <a:t>The assignee has no weapons, sensors, or jamming capability</a:t>
            </a:r>
          </a:p>
          <a:p>
            <a:r>
              <a:rPr lang="en-US" sz="2000" dirty="0" smtClean="0"/>
              <a:t>Expand the Custom task block</a:t>
            </a:r>
          </a:p>
          <a:p>
            <a:r>
              <a:rPr lang="en-US" sz="2000" dirty="0" smtClean="0"/>
              <a:t>The Processor drop down menu lets you select the assignee’s processor to send the task to</a:t>
            </a:r>
          </a:p>
          <a:p>
            <a:pPr lvl="1"/>
            <a:r>
              <a:rPr lang="en-US" sz="1700" dirty="0" smtClean="0"/>
              <a:t>Select “</a:t>
            </a:r>
            <a:r>
              <a:rPr lang="en-US" sz="1700" dirty="0" err="1" smtClean="0"/>
              <a:t>task_mgr</a:t>
            </a:r>
            <a:r>
              <a:rPr lang="en-US" sz="1700" dirty="0" smtClean="0"/>
              <a:t>: LARGE_SAM_BATTALION_TASK_MGR</a:t>
            </a:r>
            <a:r>
              <a:rPr lang="en-US" dirty="0" smtClean="0"/>
              <a:t>” </a:t>
            </a:r>
          </a:p>
          <a:p>
            <a:r>
              <a:rPr lang="en-US" sz="2000" dirty="0" smtClean="0"/>
              <a:t>Click “Assign”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658" y="4321747"/>
            <a:ext cx="5456682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905000" y="4874958"/>
            <a:ext cx="5257800" cy="916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614" y="3976806"/>
            <a:ext cx="403860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14" y="1724065"/>
            <a:ext cx="4038600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Task Assigner/Task Status Browser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" y="1447800"/>
            <a:ext cx="3998785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With 10_iads_cmdr still selected, look at the Task Status Browser</a:t>
            </a:r>
          </a:p>
          <a:p>
            <a:pPr lvl="1"/>
            <a:r>
              <a:rPr lang="en-US" dirty="0" smtClean="0"/>
              <a:t>Notice that the task is in the Assigned section</a:t>
            </a:r>
          </a:p>
          <a:p>
            <a:r>
              <a:rPr lang="en-US" dirty="0" smtClean="0"/>
              <a:t>Now, select 3500_large_sam_ battalion</a:t>
            </a:r>
          </a:p>
          <a:p>
            <a:pPr lvl="1"/>
            <a:r>
              <a:rPr lang="en-US" dirty="0" smtClean="0"/>
              <a:t>Notice that the task is in the received section</a:t>
            </a:r>
          </a:p>
          <a:p>
            <a:r>
              <a:rPr lang="en-US" dirty="0" smtClean="0"/>
              <a:t>When done with this slide, close the Warlock window but keep Wizard open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648200" y="2442507"/>
            <a:ext cx="3238500" cy="6054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4648200"/>
            <a:ext cx="3238500" cy="609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Activity: Final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2814"/>
            <a:ext cx="8229600" cy="25145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We’ve only played the role of the IADS commander </a:t>
            </a:r>
          </a:p>
          <a:p>
            <a:r>
              <a:rPr lang="en-US" dirty="0" smtClean="0"/>
              <a:t>We left the scripted behaviors and task processors of the battalion alone</a:t>
            </a:r>
          </a:p>
          <a:p>
            <a:r>
              <a:rPr lang="en-US" dirty="0" smtClean="0"/>
              <a:t>It’s OK to have a mix of platforms with and without scripted behaviors.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68" y="3733800"/>
            <a:ext cx="5157663" cy="2563636"/>
          </a:xfrm>
          <a:prstGeom prst="rect">
            <a:avLst/>
          </a:prstGeom>
        </p:spPr>
      </p:pic>
      <p:sp>
        <p:nvSpPr>
          <p:cNvPr id="6" name="L-Shape 5"/>
          <p:cNvSpPr/>
          <p:nvPr/>
        </p:nvSpPr>
        <p:spPr>
          <a:xfrm rot="10800000">
            <a:off x="3276597" y="3886200"/>
            <a:ext cx="4038601" cy="2437624"/>
          </a:xfrm>
          <a:prstGeom prst="corner">
            <a:avLst>
              <a:gd name="adj1" fmla="val 14602"/>
              <a:gd name="adj2" fmla="val 12640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424122"/>
            <a:ext cx="4681537" cy="1322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1124" y="1293959"/>
            <a:ext cx="42672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Allows the user to execute AFSIM scripts included in .txt files</a:t>
            </a:r>
          </a:p>
          <a:p>
            <a:r>
              <a:rPr lang="en-US" dirty="0" smtClean="0"/>
              <a:t>Displays both global and platform-level scripts that include the “WARLOCK_” prefix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176" y="2997693"/>
            <a:ext cx="3048000" cy="336331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6470176" y="2576666"/>
            <a:ext cx="1" cy="421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15365" y="1531925"/>
            <a:ext cx="1295401" cy="1885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27357" y="1151186"/>
            <a:ext cx="236681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If included in platforms/bomber.txt: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1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3814" y="1518397"/>
            <a:ext cx="3886199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Enables users to create, edit, and delete custom dialogs which execute AFSIM scripts</a:t>
            </a:r>
          </a:p>
          <a:p>
            <a:r>
              <a:rPr lang="en-US" dirty="0" smtClean="0"/>
              <a:t>Is especially useful in creating user-friendly ways to execute scripts that are not built-in functions/ applications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23" y="2787521"/>
            <a:ext cx="3163787" cy="1479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332" y="4578221"/>
            <a:ext cx="3400567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14" idx="2"/>
            <a:endCxn id="8" idx="0"/>
          </p:cNvCxnSpPr>
          <p:nvPr/>
        </p:nvCxnSpPr>
        <p:spPr>
          <a:xfrm>
            <a:off x="6193615" y="2265655"/>
            <a:ext cx="2" cy="52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0140" y="1464010"/>
            <a:ext cx="4886949" cy="801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876800" y="1170251"/>
            <a:ext cx="2331296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If included in platforms/bomber.txt: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46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4" y="2743200"/>
            <a:ext cx="8595371" cy="3163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Dialog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1295400"/>
            <a:ext cx="8435109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Open </a:t>
            </a:r>
            <a:r>
              <a:rPr lang="en-US" dirty="0"/>
              <a:t>the file </a:t>
            </a:r>
            <a:r>
              <a:rPr lang="en-US" dirty="0" smtClean="0"/>
              <a:t>platforms/bomber.txt in Wizard</a:t>
            </a:r>
            <a:endParaRPr lang="en-US" dirty="0"/>
          </a:p>
          <a:p>
            <a:r>
              <a:rPr lang="en-US" dirty="0"/>
              <a:t>Type the script </a:t>
            </a:r>
            <a:r>
              <a:rPr lang="en-US" dirty="0" smtClean="0"/>
              <a:t>pictured below in </a:t>
            </a:r>
            <a:r>
              <a:rPr lang="en-US" dirty="0"/>
              <a:t>the </a:t>
            </a:r>
            <a:r>
              <a:rPr lang="en-US" dirty="0" err="1"/>
              <a:t>platform_type</a:t>
            </a:r>
            <a:r>
              <a:rPr lang="en-US" dirty="0"/>
              <a:t> BOMBER </a:t>
            </a:r>
            <a:r>
              <a:rPr lang="en-US" dirty="0" smtClean="0"/>
              <a:t>block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3505200"/>
            <a:ext cx="7391400" cy="1219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346458"/>
            <a:ext cx="163726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platforms/bomber.txt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4931" y="5867400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* denotes that a hands-on activity is included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782118"/>
              </p:ext>
            </p:extLst>
          </p:nvPr>
        </p:nvGraphicFramePr>
        <p:xfrm>
          <a:off x="457200" y="1447800"/>
          <a:ext cx="82296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43756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5555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Warlock Features Highlighted in This Presentation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0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1) Preferences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7) Task Assigner/Task Status Browser*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7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3) Platform Part Browser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8) Script Browser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16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4) Platform Movement Dialog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9) Dialog Builder*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44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5) Route Browser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10) </a:t>
                      </a:r>
                      <a:r>
                        <a:rPr lang="en-US" sz="1600" dirty="0" err="1" smtClean="0"/>
                        <a:t>WsfPrompt</a:t>
                      </a:r>
                      <a:r>
                        <a:rPr lang="en-US" sz="1600" dirty="0" smtClean="0"/>
                        <a:t>*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77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6) Weapon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11) Misc.</a:t>
                      </a:r>
                      <a:r>
                        <a:rPr lang="en-US" sz="1600" baseline="0" dirty="0" smtClean="0"/>
                        <a:t> Features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9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8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54224"/>
            <a:ext cx="4716318" cy="3805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Dialog Builder Cont.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9482"/>
            <a:ext cx="8855364" cy="13213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Run with Warlock!!!</a:t>
            </a:r>
          </a:p>
          <a:p>
            <a:r>
              <a:rPr lang="en-US" dirty="0" smtClean="0"/>
              <a:t>Go to Options -&gt; Preferences -&gt; Dialog Builder</a:t>
            </a:r>
          </a:p>
          <a:p>
            <a:r>
              <a:rPr lang="en-US" dirty="0" smtClean="0"/>
              <a:t>Select New</a:t>
            </a:r>
          </a:p>
          <a:p>
            <a:pPr marL="226473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2659" y="4084011"/>
            <a:ext cx="990600" cy="260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Dialog Builder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71575"/>
            <a:ext cx="8686800" cy="263842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Make Dialog Name “Go To Platform”</a:t>
            </a:r>
          </a:p>
          <a:p>
            <a:r>
              <a:rPr lang="en-US" dirty="0"/>
              <a:t>Make both Max Rows and Max Columns equal to 1</a:t>
            </a:r>
          </a:p>
          <a:p>
            <a:pPr lvl="1"/>
            <a:r>
              <a:rPr lang="en-US" dirty="0"/>
              <a:t>Notice that this changes the number of boxes in the bottom section</a:t>
            </a:r>
          </a:p>
          <a:p>
            <a:r>
              <a:rPr lang="en-US" dirty="0"/>
              <a:t>Change Button Size to “square (large)”</a:t>
            </a:r>
          </a:p>
          <a:p>
            <a:pPr lvl="1"/>
            <a:r>
              <a:rPr lang="en-US" dirty="0"/>
              <a:t>Notice that this changes the shape of the box in the bottom section</a:t>
            </a:r>
          </a:p>
          <a:p>
            <a:r>
              <a:rPr lang="en-US" dirty="0"/>
              <a:t>Click on the box with the plus </a:t>
            </a:r>
            <a:r>
              <a:rPr lang="en-US" dirty="0" smtClean="0"/>
              <a:t>sign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65" y="3581400"/>
            <a:ext cx="4324270" cy="2832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257464" y="3810001"/>
            <a:ext cx="4324271" cy="838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24400" y="4997535"/>
            <a:ext cx="419694" cy="229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0" y="1295400"/>
            <a:ext cx="3481415" cy="51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Dialog Builder Cont.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371600"/>
            <a:ext cx="41148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Change Display Name to “Go to Platform”</a:t>
            </a:r>
          </a:p>
          <a:p>
            <a:pPr marL="226473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029200" y="16002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70" y="2590800"/>
            <a:ext cx="2590030" cy="384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Dialog Builder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1268272"/>
            <a:ext cx="4167572" cy="5152571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fields in this slide must match up with the script in Wizard for which you are building the dialog</a:t>
            </a:r>
          </a:p>
          <a:p>
            <a:r>
              <a:rPr lang="en-US" sz="1400" dirty="0"/>
              <a:t>Change script name to </a:t>
            </a:r>
            <a:r>
              <a:rPr lang="en-US" sz="1400" dirty="0" smtClean="0"/>
              <a:t>“</a:t>
            </a:r>
            <a:r>
              <a:rPr lang="en-US" sz="1400" dirty="0" err="1" smtClean="0"/>
              <a:t>GoToPlatform</a:t>
            </a:r>
            <a:r>
              <a:rPr lang="en-US" sz="1400" dirty="0" smtClean="0"/>
              <a:t>”</a:t>
            </a:r>
            <a:endParaRPr lang="en-US" sz="1400" dirty="0"/>
          </a:p>
          <a:p>
            <a:r>
              <a:rPr lang="en-US" sz="1400" dirty="0"/>
              <a:t>Change context to platform</a:t>
            </a:r>
          </a:p>
          <a:p>
            <a:r>
              <a:rPr lang="en-US" sz="1400" dirty="0"/>
              <a:t>Change Platform Type to </a:t>
            </a:r>
            <a:r>
              <a:rPr lang="en-US" sz="1400" dirty="0" smtClean="0"/>
              <a:t>“BOMBER”</a:t>
            </a:r>
          </a:p>
          <a:p>
            <a:r>
              <a:rPr lang="en-US" sz="1400" dirty="0" smtClean="0"/>
              <a:t>Change the number of arguments to 1</a:t>
            </a:r>
          </a:p>
          <a:p>
            <a:r>
              <a:rPr lang="en-US" sz="1400" dirty="0" smtClean="0"/>
              <a:t>Check Prompt User to Input Values</a:t>
            </a:r>
          </a:p>
          <a:p>
            <a:r>
              <a:rPr lang="en-US" sz="1400" dirty="0" smtClean="0"/>
              <a:t>Click Ok in the script builder and dialog definition popup windows</a:t>
            </a:r>
          </a:p>
          <a:p>
            <a:r>
              <a:rPr lang="en-US" sz="1400" dirty="0" smtClean="0"/>
              <a:t>Click OK in the Preferences Popup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9" name="Straight Arrow Connector 8"/>
          <p:cNvCxnSpPr>
            <a:stCxn id="21" idx="2"/>
            <a:endCxn id="3" idx="0"/>
          </p:cNvCxnSpPr>
          <p:nvPr/>
        </p:nvCxnSpPr>
        <p:spPr>
          <a:xfrm>
            <a:off x="6705985" y="2286000"/>
            <a:ext cx="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43885" y="3733800"/>
            <a:ext cx="3124200" cy="1295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72" y="1515707"/>
            <a:ext cx="4695825" cy="7702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79974" y="1222671"/>
            <a:ext cx="1545021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platforms/bomber.txt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426" y="2057400"/>
            <a:ext cx="2804482" cy="1311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Dialog Builder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135593" y="1447800"/>
            <a:ext cx="4343401" cy="35583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the View menu, find and enable ‘Go To Platform’</a:t>
            </a:r>
          </a:p>
          <a:p>
            <a:r>
              <a:rPr lang="en-US" dirty="0" smtClean="0"/>
              <a:t>Select bomber_2 </a:t>
            </a:r>
          </a:p>
          <a:p>
            <a:r>
              <a:rPr lang="en-US" dirty="0" smtClean="0"/>
              <a:t>Click on the dialog box</a:t>
            </a:r>
          </a:p>
          <a:p>
            <a:r>
              <a:rPr lang="en-US" dirty="0" smtClean="0"/>
              <a:t>In the Script Inputs pop-up, use the crosshairs to select 200_ew_radar in map display</a:t>
            </a:r>
          </a:p>
          <a:p>
            <a:pPr lvl="1"/>
            <a:r>
              <a:rPr lang="en-US" dirty="0" smtClean="0"/>
              <a:t>Click OK</a:t>
            </a:r>
          </a:p>
          <a:p>
            <a:pPr marL="226473" indent="0">
              <a:buNone/>
            </a:pP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09782" y="2408139"/>
            <a:ext cx="685800" cy="386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524" y="4800600"/>
            <a:ext cx="2526902" cy="1175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5686499" y="5282479"/>
            <a:ext cx="311448" cy="34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55" y="4788408"/>
            <a:ext cx="2622505" cy="1175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7261352" y="5613991"/>
            <a:ext cx="838200" cy="34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1725" y="1216103"/>
            <a:ext cx="1620166" cy="3359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572000" y="1981200"/>
            <a:ext cx="760574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Dialog Builder Cont.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bomber turns toward the selected radar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done with this slide, close the Warlock window, but keep the Wizard window open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2362200"/>
            <a:ext cx="2857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WsfPrompt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8028"/>
            <a:ext cx="4162136" cy="4525963"/>
          </a:xfrm>
        </p:spPr>
        <p:txBody>
          <a:bodyPr>
            <a:normAutofit/>
          </a:bodyPr>
          <a:lstStyle/>
          <a:p>
            <a:r>
              <a:rPr lang="en-US" dirty="0"/>
              <a:t>Scripts can be used to create </a:t>
            </a:r>
            <a:r>
              <a:rPr lang="en-US" dirty="0" smtClean="0"/>
              <a:t>dialog </a:t>
            </a:r>
            <a:r>
              <a:rPr lang="en-US" dirty="0"/>
              <a:t>boxes within Warlock</a:t>
            </a:r>
          </a:p>
          <a:p>
            <a:pPr lvl="1"/>
            <a:r>
              <a:rPr lang="en-US" dirty="0"/>
              <a:t>“Pop-up” to display information to the user</a:t>
            </a:r>
          </a:p>
          <a:p>
            <a:pPr lvl="1"/>
            <a:r>
              <a:rPr lang="en-US" dirty="0" smtClean="0"/>
              <a:t>You can choose to execute </a:t>
            </a:r>
            <a:r>
              <a:rPr lang="en-US" dirty="0"/>
              <a:t>scripts from the dialogs when </a:t>
            </a:r>
            <a:r>
              <a:rPr lang="en-US" dirty="0" smtClean="0"/>
              <a:t>prompted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95400"/>
            <a:ext cx="373573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WsfPrompt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These </a:t>
            </a:r>
            <a:r>
              <a:rPr lang="en-US" sz="2000" dirty="0" err="1" smtClean="0"/>
              <a:t>WsfPrompt</a:t>
            </a:r>
            <a:r>
              <a:rPr lang="en-US" sz="2000" dirty="0" smtClean="0"/>
              <a:t> methods will display a prompt: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226473" indent="0">
              <a:buNone/>
            </a:pPr>
            <a:endParaRPr lang="en-US" sz="2000" dirty="0" smtClean="0"/>
          </a:p>
          <a:p>
            <a:r>
              <a:rPr lang="en-US" sz="2000" dirty="0"/>
              <a:t>You can also pause the simulation when the prompt pops up</a:t>
            </a:r>
          </a:p>
          <a:p>
            <a:pPr lvl="1"/>
            <a:r>
              <a:rPr lang="en-US" sz="1700" dirty="0"/>
              <a:t>The simulation begins playing again once the user makes a selection within the prompt</a:t>
            </a:r>
          </a:p>
          <a:p>
            <a:pPr lvl="1"/>
            <a:r>
              <a:rPr lang="en-US" sz="1700" dirty="0"/>
              <a:t>Use one of these </a:t>
            </a:r>
            <a:r>
              <a:rPr lang="en-US" sz="1700" dirty="0" err="1"/>
              <a:t>WsfPrompt</a:t>
            </a:r>
            <a:r>
              <a:rPr lang="en-US" sz="1700" dirty="0"/>
              <a:t> methods:</a:t>
            </a:r>
            <a:endParaRPr lang="en-US" sz="1700" dirty="0" smtClean="0"/>
          </a:p>
          <a:p>
            <a:pPr marL="609569" lvl="1" indent="0">
              <a:buNone/>
            </a:pP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1" y="2234585"/>
            <a:ext cx="6124575" cy="28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64" y="2639297"/>
            <a:ext cx="3209925" cy="2952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Arrow Connector 12"/>
          <p:cNvCxnSpPr>
            <a:stCxn id="14" idx="1"/>
            <a:endCxn id="11" idx="3"/>
          </p:cNvCxnSpPr>
          <p:nvPr/>
        </p:nvCxnSpPr>
        <p:spPr>
          <a:xfrm flipH="1">
            <a:off x="6503266" y="2377460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1891" y="2177405"/>
            <a:ext cx="1533525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Scripts are executable from the dialog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>
            <a:stCxn id="16" idx="1"/>
            <a:endCxn id="12" idx="3"/>
          </p:cNvCxnSpPr>
          <p:nvPr/>
        </p:nvCxnSpPr>
        <p:spPr>
          <a:xfrm flipH="1">
            <a:off x="3581689" y="2786935"/>
            <a:ext cx="809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91158" y="2586880"/>
            <a:ext cx="168564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No scripts are executable from the dialog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5"/>
          <a:stretch>
            <a:fillRect/>
          </a:stretch>
        </p:blipFill>
        <p:spPr>
          <a:xfrm>
            <a:off x="374073" y="4724400"/>
            <a:ext cx="5943600" cy="275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/>
          <p:nvPr/>
        </p:nvPicPr>
        <p:blipFill>
          <a:blip r:embed="rId6"/>
          <a:stretch>
            <a:fillRect/>
          </a:stretch>
        </p:blipFill>
        <p:spPr>
          <a:xfrm>
            <a:off x="378518" y="5181600"/>
            <a:ext cx="3781425" cy="2095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/>
          <p:cNvCxnSpPr>
            <a:stCxn id="20" idx="1"/>
            <a:endCxn id="17" idx="3"/>
          </p:cNvCxnSpPr>
          <p:nvPr/>
        </p:nvCxnSpPr>
        <p:spPr>
          <a:xfrm flipH="1">
            <a:off x="6317673" y="4862195"/>
            <a:ext cx="616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/>
          <p:cNvSpPr txBox="1"/>
          <p:nvPr/>
        </p:nvSpPr>
        <p:spPr>
          <a:xfrm>
            <a:off x="6934199" y="4670425"/>
            <a:ext cx="1533525" cy="3835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Scripts are executable from the dialog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22" idx="1"/>
            <a:endCxn id="18" idx="3"/>
          </p:cNvCxnSpPr>
          <p:nvPr/>
        </p:nvCxnSpPr>
        <p:spPr>
          <a:xfrm flipH="1">
            <a:off x="4159943" y="5286375"/>
            <a:ext cx="560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9"/>
          <p:cNvSpPr txBox="1"/>
          <p:nvPr/>
        </p:nvSpPr>
        <p:spPr>
          <a:xfrm>
            <a:off x="4720417" y="5094605"/>
            <a:ext cx="1780540" cy="3835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 scripts are executable from the dialog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4" y="3686320"/>
            <a:ext cx="8597492" cy="1800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err="1" smtClean="0"/>
              <a:t>WsfPrompt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36" y="1189513"/>
            <a:ext cx="8550564" cy="19521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</a:t>
            </a:r>
            <a:r>
              <a:rPr lang="en-US" dirty="0" smtClean="0"/>
              <a:t>pen the file scenarios/blue_laydown.txt in Wizard</a:t>
            </a:r>
          </a:p>
          <a:p>
            <a:r>
              <a:rPr lang="en-US" dirty="0" smtClean="0"/>
              <a:t>Add the script and execute blocks shown below to the car platform definition</a:t>
            </a:r>
          </a:p>
          <a:p>
            <a:pPr lvl="1"/>
            <a:r>
              <a:rPr lang="en-US" dirty="0" smtClean="0"/>
              <a:t>Save  your changes</a:t>
            </a:r>
          </a:p>
          <a:p>
            <a:r>
              <a:rPr lang="en-US" dirty="0" smtClean="0"/>
              <a:t>Run with Warlock!!!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3686320"/>
            <a:ext cx="7852714" cy="1800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52349" y="3350605"/>
            <a:ext cx="207073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scenarios/blue_laydown.txt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9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062222"/>
            <a:ext cx="4746589" cy="1506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 err="1" smtClean="0"/>
              <a:t>WsfPrompt</a:t>
            </a:r>
            <a:r>
              <a:rPr lang="en-US" dirty="0" smtClean="0"/>
              <a:t>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249713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At </a:t>
            </a:r>
            <a:r>
              <a:rPr lang="en-US" dirty="0"/>
              <a:t>simulation time 5 seconds, the dialog </a:t>
            </a:r>
            <a:r>
              <a:rPr lang="en-US" dirty="0" smtClean="0"/>
              <a:t>below </a:t>
            </a:r>
            <a:r>
              <a:rPr lang="en-US" dirty="0"/>
              <a:t>appears</a:t>
            </a:r>
          </a:p>
          <a:p>
            <a:pPr lvl="1"/>
            <a:r>
              <a:rPr lang="en-US" dirty="0"/>
              <a:t>The dialog </a:t>
            </a:r>
            <a:r>
              <a:rPr lang="en-US" dirty="0" smtClean="0"/>
              <a:t>pauses the simulation</a:t>
            </a:r>
            <a:endParaRPr lang="en-US" dirty="0"/>
          </a:p>
          <a:p>
            <a:r>
              <a:rPr lang="en-US" dirty="0"/>
              <a:t>Click “</a:t>
            </a:r>
            <a:r>
              <a:rPr lang="en-US" dirty="0" smtClean="0"/>
              <a:t>Turn the car around!”</a:t>
            </a:r>
            <a:endParaRPr lang="en-US" dirty="0"/>
          </a:p>
          <a:p>
            <a:pPr lvl="1"/>
            <a:r>
              <a:rPr lang="en-US" dirty="0"/>
              <a:t>Result: the </a:t>
            </a:r>
            <a:r>
              <a:rPr lang="en-US" dirty="0" smtClean="0"/>
              <a:t>car begins traveling in the opposite direction</a:t>
            </a:r>
          </a:p>
          <a:p>
            <a:r>
              <a:rPr lang="en-US" dirty="0" smtClean="0"/>
              <a:t>When you are finished with this slide, close Warlock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1" y="5105400"/>
            <a:ext cx="1469988" cy="463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Warlock-Specific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510" y="1371600"/>
            <a:ext cx="435151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Simulation</a:t>
            </a:r>
          </a:p>
          <a:p>
            <a:pPr marL="795841" lvl="1" indent="-285750"/>
            <a:r>
              <a:rPr lang="en-US" dirty="0"/>
              <a:t>Enable/Disable start simulations paused</a:t>
            </a:r>
          </a:p>
          <a:p>
            <a:pPr marL="795841" lvl="1" indent="-285750"/>
            <a:r>
              <a:rPr lang="en-US" dirty="0"/>
              <a:t>Allow dragging of platforms to change location</a:t>
            </a:r>
          </a:p>
          <a:p>
            <a:pPr marL="795841" lvl="1" indent="-285750"/>
            <a:r>
              <a:rPr lang="en-US" dirty="0"/>
              <a:t>DIS </a:t>
            </a:r>
            <a:r>
              <a:rPr lang="en-US" dirty="0" smtClean="0"/>
              <a:t>Settings</a:t>
            </a:r>
          </a:p>
          <a:p>
            <a:r>
              <a:rPr lang="en-US" dirty="0" smtClean="0"/>
              <a:t>Simulation Controller</a:t>
            </a:r>
          </a:p>
          <a:p>
            <a:pPr marL="795841" lvl="1" indent="-285750"/>
            <a:r>
              <a:rPr lang="en-US" dirty="0"/>
              <a:t>Choose which items are displayed in the status bar and how they are displayed</a:t>
            </a:r>
          </a:p>
          <a:p>
            <a:pPr marL="795841" lvl="1" indent="-285750"/>
            <a:r>
              <a:rPr lang="en-US" dirty="0"/>
              <a:t>Distributed Operations Networking settings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687" y="1185041"/>
            <a:ext cx="2773190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191000"/>
            <a:ext cx="2979765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021090" y="2274585"/>
            <a:ext cx="846310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Simulation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080456"/>
            <a:ext cx="846310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Simulation Controller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76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Warlock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13555"/>
            <a:ext cx="3733800" cy="507682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Demo Mode</a:t>
            </a:r>
          </a:p>
          <a:p>
            <a:pPr lvl="1"/>
            <a:r>
              <a:rPr lang="en-US" dirty="0" smtClean="0"/>
              <a:t>Allows you to automatically restart the scenario upon completion</a:t>
            </a:r>
          </a:p>
          <a:p>
            <a:r>
              <a:rPr lang="en-US" dirty="0" smtClean="0"/>
              <a:t>Scoreboard</a:t>
            </a:r>
          </a:p>
          <a:p>
            <a:pPr lvl="1"/>
            <a:r>
              <a:rPr lang="en-US" sz="2400" dirty="0"/>
              <a:t>Displays statistics for weapon performance </a:t>
            </a:r>
            <a:endParaRPr lang="en-US" sz="2400" dirty="0" smtClean="0"/>
          </a:p>
          <a:p>
            <a:r>
              <a:rPr lang="en-US" dirty="0"/>
              <a:t>P6DOF</a:t>
            </a:r>
          </a:p>
          <a:p>
            <a:pPr lvl="1"/>
            <a:r>
              <a:rPr lang="en-US" dirty="0" smtClean="0"/>
              <a:t>Allows the user to take manual control of the sim</a:t>
            </a:r>
          </a:p>
          <a:p>
            <a:pPr lvl="1"/>
            <a:r>
              <a:rPr lang="en-US" dirty="0" smtClean="0"/>
              <a:t>P6DOF is a high-fidelity mover type</a:t>
            </a:r>
          </a:p>
          <a:p>
            <a:r>
              <a:rPr lang="en-US" dirty="0" smtClean="0"/>
              <a:t>Heads Down Display</a:t>
            </a:r>
          </a:p>
          <a:p>
            <a:pPr lvl="1"/>
            <a:r>
              <a:rPr lang="en-US" dirty="0" smtClean="0"/>
              <a:t>Glass cockpit-like display for a selected platform</a:t>
            </a:r>
          </a:p>
          <a:p>
            <a:r>
              <a:rPr lang="en-US" dirty="0" smtClean="0"/>
              <a:t>Cyber Engagement Browser</a:t>
            </a:r>
          </a:p>
          <a:p>
            <a:pPr lvl="1"/>
            <a:r>
              <a:rPr lang="en-US" dirty="0" smtClean="0"/>
              <a:t>Table summarizing current cyber engagements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57" y="5257800"/>
            <a:ext cx="4314825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1994"/>
          <a:stretch/>
        </p:blipFill>
        <p:spPr>
          <a:xfrm>
            <a:off x="4916941" y="1186962"/>
            <a:ext cx="3505200" cy="172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802" y="3466427"/>
            <a:ext cx="2412017" cy="12751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486" y="2978460"/>
            <a:ext cx="1749030" cy="1926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7000" y="1342398"/>
            <a:ext cx="99468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Scoreboard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5486" y="4001600"/>
            <a:ext cx="99468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P6DOF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5790" y="3121873"/>
            <a:ext cx="17040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Heads Down Display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4529" y="4967793"/>
            <a:ext cx="218347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Cyber Engagement Browser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Features that are unique to </a:t>
            </a:r>
            <a:r>
              <a:rPr lang="en-US" dirty="0" smtClean="0"/>
              <a:t>Warlock</a:t>
            </a:r>
            <a:endParaRPr lang="en-US" dirty="0"/>
          </a:p>
          <a:p>
            <a:pPr lvl="1"/>
            <a:r>
              <a:rPr lang="en-US" dirty="0"/>
              <a:t>How to utilize these features</a:t>
            </a:r>
          </a:p>
          <a:p>
            <a:pPr marL="609569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75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3673" indent="-457200">
              <a:buFont typeface="+mj-lt"/>
              <a:buAutoNum type="alphaUcPeriod"/>
            </a:pPr>
            <a:r>
              <a:rPr lang="en-US" dirty="0" smtClean="0"/>
              <a:t>Weapon Browser and Maximum Request Count</a:t>
            </a:r>
          </a:p>
          <a:p>
            <a:pPr marL="683673" indent="-457200">
              <a:buFont typeface="+mj-lt"/>
              <a:buAutoNum type="alphaUcPeriod"/>
            </a:pPr>
            <a:r>
              <a:rPr lang="en-US" dirty="0" smtClean="0"/>
              <a:t>Task Assigner/Task Browser Details </a:t>
            </a:r>
          </a:p>
          <a:p>
            <a:pPr marL="683673" indent="-457200">
              <a:buFont typeface="+mj-lt"/>
              <a:buAutoNum type="alphaUcPeriod"/>
            </a:pPr>
            <a:r>
              <a:rPr lang="en-US" dirty="0" smtClean="0"/>
              <a:t>Steps to Using Script Browser</a:t>
            </a:r>
          </a:p>
          <a:p>
            <a:pPr marL="22647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35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) Weapon Browser and Maximum Request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57399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 smtClean="0"/>
              <a:t>Common Issue: I’m trying to fire the same weapon using multiple commands simultaneously, and firing isn’t working</a:t>
            </a:r>
          </a:p>
          <a:p>
            <a:pPr lvl="1"/>
            <a:r>
              <a:rPr lang="en-US" sz="1600" dirty="0" smtClean="0"/>
              <a:t>Look at </a:t>
            </a:r>
            <a:r>
              <a:rPr lang="en-US" sz="1600" dirty="0" err="1" smtClean="0"/>
              <a:t>maximum_request_count</a:t>
            </a:r>
            <a:r>
              <a:rPr lang="en-US" sz="1600" dirty="0" smtClean="0"/>
              <a:t> on the weapon (in Wizard weapon definition)</a:t>
            </a:r>
          </a:p>
          <a:p>
            <a:pPr lvl="1"/>
            <a:r>
              <a:rPr lang="en-US" sz="1600" dirty="0" smtClean="0"/>
              <a:t>If the request count is too low, it could be limiting the number of firing requests on the weapon</a:t>
            </a:r>
          </a:p>
          <a:p>
            <a:pPr lvl="2"/>
            <a:r>
              <a:rPr lang="en-US" sz="1400" dirty="0" smtClean="0"/>
              <a:t>AFSIM ignores the command and fails to fire</a:t>
            </a:r>
          </a:p>
          <a:p>
            <a:pPr lvl="1"/>
            <a:r>
              <a:rPr lang="en-US" sz="1600" dirty="0" smtClean="0"/>
              <a:t>The max request count should be at least large enough to handle the number of requests you have at once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276600"/>
            <a:ext cx="3048000" cy="20571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97073" y="4577729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Multiple Requests on Same Weapon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5" idx="1"/>
            <a:endCxn id="7" idx="3"/>
          </p:cNvCxnSpPr>
          <p:nvPr/>
        </p:nvCxnSpPr>
        <p:spPr>
          <a:xfrm flipH="1">
            <a:off x="6095999" y="4762395"/>
            <a:ext cx="501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15408" y="4191000"/>
            <a:ext cx="2880591" cy="11427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29" y="5518456"/>
            <a:ext cx="7811141" cy="471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7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) Task Assigner/Task Status Browser: Task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Task Status Browser and Task Assigner deal with the same 4 kinds of Tasks </a:t>
            </a:r>
          </a:p>
          <a:p>
            <a:pPr marL="226473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41839"/>
              </p:ext>
            </p:extLst>
          </p:nvPr>
        </p:nvGraphicFramePr>
        <p:xfrm>
          <a:off x="647700" y="2438400"/>
          <a:ext cx="7848600" cy="381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846467682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04200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 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84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assignee, which has one or more weapons, will fire a weapon</a:t>
                      </a:r>
                      <a:r>
                        <a:rPr lang="en-US" sz="2000" baseline="0" dirty="0" smtClean="0"/>
                        <a:t> at the track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assignee, which must have jamming capabilities, will start jamming the track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2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Track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assignee, which</a:t>
                      </a:r>
                      <a:r>
                        <a:rPr lang="en-US" sz="2000" baseline="0" dirty="0" smtClean="0"/>
                        <a:t> has at least one sensor, will start tracking the track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2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Custom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Any</a:t>
                      </a:r>
                      <a:r>
                        <a:rPr lang="en-US" sz="2000" baseline="0" dirty="0" smtClean="0"/>
                        <a:t> other task; allows you to write your own task type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3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85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) Task Types in the Task Status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task type shows different information in the Task Status Browser: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03849"/>
              </p:ext>
            </p:extLst>
          </p:nvPr>
        </p:nvGraphicFramePr>
        <p:xfrm>
          <a:off x="1295400" y="2743200"/>
          <a:ext cx="6629399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297939417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999337106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138650345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1332408550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56470752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1118746256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596067938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</a:t>
                      </a:r>
                      <a:r>
                        <a:rPr lang="en-US" sz="1200" baseline="0" dirty="0" smtClean="0"/>
                        <a:t>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2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3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4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5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Info in</a:t>
                      </a:r>
                      <a:r>
                        <a:rPr lang="en-US" sz="1200" baseline="0" dirty="0" smtClean="0"/>
                        <a:t> Column 6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0474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Weapon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8214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Jammer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Bandwidth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Beam #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9604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Sensor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9137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Custom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Assignee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Processor Name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Task 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97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5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) Steps to Using the Script Browser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65077" y="1325069"/>
            <a:ext cx="4234540" cy="4972877"/>
          </a:xfrm>
          <a:prstGeom prst="rect">
            <a:avLst/>
          </a:prstGeom>
        </p:spPr>
        <p:txBody>
          <a:bodyPr lIns="121917" tIns="60958" rIns="121917" bIns="60958">
            <a:normAutofit lnSpcReduction="1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In Wizard, write a global or platform level script with </a:t>
            </a:r>
            <a:r>
              <a:rPr lang="en-US" dirty="0" smtClean="0"/>
              <a:t>“WARLOCK_” </a:t>
            </a:r>
            <a:r>
              <a:rPr lang="en-US" dirty="0"/>
              <a:t>at the beginning of its </a:t>
            </a:r>
            <a:r>
              <a:rPr lang="en-US" dirty="0" smtClean="0"/>
              <a:t>name</a:t>
            </a:r>
          </a:p>
          <a:p>
            <a:pPr marL="852991" lvl="1" indent="-342900"/>
            <a:r>
              <a:rPr lang="en-US" sz="1800" dirty="0" smtClean="0"/>
              <a:t>The script shown here is included on the bomber platform type</a:t>
            </a:r>
            <a:endParaRPr lang="en-US" sz="1800" dirty="0"/>
          </a:p>
          <a:p>
            <a:pPr marL="342900" indent="-342900"/>
            <a:r>
              <a:rPr lang="en-US" dirty="0"/>
              <a:t>After running the scenario in Warlock, enable the Script Browser in the View Menu</a:t>
            </a:r>
          </a:p>
          <a:p>
            <a:pPr marL="226473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501229"/>
            <a:ext cx="1931881" cy="3890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867399" y="5181600"/>
            <a:ext cx="155469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0" y="1219200"/>
            <a:ext cx="4314578" cy="121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57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29" y="1178517"/>
            <a:ext cx="3285918" cy="16611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C) Steps to Using the Script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200400" cy="4525963"/>
          </a:xfrm>
        </p:spPr>
        <p:txBody>
          <a:bodyPr/>
          <a:lstStyle/>
          <a:p>
            <a:pPr marL="342900" indent="-342900"/>
            <a:r>
              <a:rPr lang="en-US" sz="2000" dirty="0"/>
              <a:t>Select a platform that the script applies 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see the script appear in the script browser</a:t>
            </a:r>
          </a:p>
          <a:p>
            <a:pPr marL="342900" indent="-342900"/>
            <a:r>
              <a:rPr lang="en-US" sz="2000" dirty="0"/>
              <a:t>Select the script name within the browser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Populate your input arguments</a:t>
            </a:r>
          </a:p>
          <a:p>
            <a:pPr marL="342900" indent="-342900"/>
            <a:r>
              <a:rPr lang="en-US" sz="2000" dirty="0"/>
              <a:t>Select Execute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6868"/>
          <a:stretch/>
        </p:blipFill>
        <p:spPr>
          <a:xfrm>
            <a:off x="3577234" y="3173598"/>
            <a:ext cx="2858908" cy="877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341" y="2969886"/>
            <a:ext cx="2388744" cy="2635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234" y="5253942"/>
            <a:ext cx="2473741" cy="106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666253" y="2532241"/>
            <a:ext cx="2590800" cy="147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3550487"/>
            <a:ext cx="685800" cy="168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571252" y="4572000"/>
            <a:ext cx="2267947" cy="1033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Platform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4356"/>
            <a:ext cx="8610600" cy="5120244"/>
          </a:xfrm>
        </p:spPr>
        <p:txBody>
          <a:bodyPr>
            <a:normAutofit/>
          </a:bodyPr>
          <a:lstStyle/>
          <a:p>
            <a:r>
              <a:rPr lang="en-US" dirty="0" smtClean="0"/>
              <a:t>Allows you to create platforms of an existing platform type during the execution of a simulation</a:t>
            </a:r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" t="2325" r="1711" b="4198"/>
          <a:stretch/>
        </p:blipFill>
        <p:spPr>
          <a:xfrm>
            <a:off x="2438400" y="2302164"/>
            <a:ext cx="4267200" cy="4083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217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Activity: </a:t>
            </a:r>
            <a:r>
              <a:rPr lang="en-US" dirty="0"/>
              <a:t>Create Platform Dialog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4525963"/>
          </a:xfrm>
        </p:spPr>
        <p:txBody>
          <a:bodyPr/>
          <a:lstStyle/>
          <a:p>
            <a:r>
              <a:rPr lang="en-US" sz="1800" dirty="0" smtClean="0"/>
              <a:t>Navigate </a:t>
            </a:r>
            <a:r>
              <a:rPr lang="en-US" sz="1800" dirty="0"/>
              <a:t>to </a:t>
            </a:r>
            <a:r>
              <a:rPr lang="en-US" sz="1800" dirty="0" smtClean="0"/>
              <a:t>the </a:t>
            </a:r>
            <a:r>
              <a:rPr lang="en-US" sz="1800" dirty="0" err="1" smtClean="0"/>
              <a:t>Warlock_Mystic_Scenario</a:t>
            </a:r>
            <a:r>
              <a:rPr lang="en-US" sz="1800" dirty="0" smtClean="0"/>
              <a:t> folder</a:t>
            </a:r>
            <a:endParaRPr lang="en-US" sz="1800" dirty="0"/>
          </a:p>
          <a:p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Open warlock_mystic_startup.txt</a:t>
            </a:r>
            <a:r>
              <a:rPr lang="en-US" sz="2000" dirty="0"/>
              <a:t>, found within this folder, in Wizard. Make sure it is set as the startup </a:t>
            </a:r>
            <a:r>
              <a:rPr lang="en-US" sz="2000" dirty="0" smtClean="0"/>
              <a:t>file</a:t>
            </a:r>
            <a:endParaRPr lang="en-US" sz="1600" dirty="0"/>
          </a:p>
          <a:p>
            <a:r>
              <a:rPr lang="en-US" sz="1900" dirty="0" smtClean="0"/>
              <a:t>Run the scenario in Warlock</a:t>
            </a:r>
            <a:endParaRPr lang="en-US" sz="1600" dirty="0"/>
          </a:p>
          <a:p>
            <a:pPr lvl="1"/>
            <a:endParaRPr lang="en-US" sz="1600" dirty="0"/>
          </a:p>
          <a:p>
            <a:pPr marL="609569" lvl="1" indent="0">
              <a:buNone/>
            </a:pPr>
            <a:endParaRPr lang="en-US" sz="1600" dirty="0" smtClean="0"/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marL="609569" lvl="1" indent="0">
              <a:buNone/>
            </a:pPr>
            <a:endParaRPr lang="en-US" sz="1600" dirty="0"/>
          </a:p>
          <a:p>
            <a:pPr marL="683673" indent="-457200">
              <a:buFont typeface="+mj-lt"/>
              <a:buAutoNum type="arabicPeriod" startAt="2"/>
            </a:pPr>
            <a:endParaRPr lang="en-US" sz="19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4114800"/>
            <a:ext cx="6038850" cy="882468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096000" y="4556034"/>
            <a:ext cx="1066800" cy="441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4316" y="1905000"/>
            <a:ext cx="83624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cs typeface="Arial" pitchFamily="34" charset="0"/>
              </a:rPr>
              <a:t>AFSIM-2.8.0-win64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training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user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7_Warlock_Features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&gt;</a:t>
            </a:r>
            <a:r>
              <a:rPr lang="en-US" dirty="0" smtClean="0">
                <a:latin typeface="+mj-lt"/>
                <a:cs typeface="Arial" pitchFamily="34" charset="0"/>
              </a:rPr>
              <a:t> scenarios &gt; </a:t>
            </a:r>
            <a:r>
              <a:rPr lang="en-US" dirty="0" err="1" smtClean="0">
                <a:latin typeface="+mj-lt"/>
                <a:cs typeface="Arial" pitchFamily="34" charset="0"/>
              </a:rPr>
              <a:t>floridistan</a:t>
            </a:r>
            <a:endParaRPr lang="en-US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Activity: </a:t>
            </a:r>
            <a:r>
              <a:rPr lang="en-US" dirty="0" smtClean="0"/>
              <a:t>Create Platform Dialog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75" y="3751640"/>
            <a:ext cx="1981200" cy="14246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223690"/>
            <a:ext cx="8860092" cy="1659762"/>
          </a:xfrm>
          <a:prstGeom prst="rect">
            <a:avLst/>
          </a:prstGeom>
        </p:spPr>
        <p:txBody>
          <a:bodyPr lIns="121917" tIns="60958" rIns="121917" bIns="60958">
            <a:normAutofit fontScale="85000" lnSpcReduction="2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Enable the ‘Create Platform’ dialog from the View menu</a:t>
            </a:r>
          </a:p>
          <a:p>
            <a:r>
              <a:rPr lang="en-US" dirty="0" smtClean="0"/>
              <a:t>Populate with the information shown </a:t>
            </a:r>
          </a:p>
          <a:p>
            <a:r>
              <a:rPr lang="en-US" dirty="0" smtClean="0"/>
              <a:t>Click ‘Create Platform’</a:t>
            </a:r>
          </a:p>
          <a:p>
            <a:r>
              <a:rPr lang="en-US" dirty="0" smtClean="0"/>
              <a:t>A new tank appears in the simulation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9742" r="1351" b="5681"/>
          <a:stretch/>
        </p:blipFill>
        <p:spPr>
          <a:xfrm>
            <a:off x="2637367" y="3052239"/>
            <a:ext cx="3678492" cy="312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7793275" y="4352655"/>
            <a:ext cx="457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28434" y="5775434"/>
            <a:ext cx="1066800" cy="339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37366" y="3136764"/>
            <a:ext cx="2696633" cy="265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3" idx="3"/>
            <a:endCxn id="8" idx="1"/>
          </p:cNvCxnSpPr>
          <p:nvPr/>
        </p:nvCxnSpPr>
        <p:spPr>
          <a:xfrm flipV="1">
            <a:off x="2086637" y="4614339"/>
            <a:ext cx="550730" cy="43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2" y="2953632"/>
            <a:ext cx="1658675" cy="3407647"/>
          </a:xfrm>
          <a:prstGeom prst="rect">
            <a:avLst/>
          </a:prstGeom>
          <a:ln>
            <a:solidFill>
              <a:srgbClr val="1C1C1C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520199" y="3369807"/>
            <a:ext cx="1066800" cy="248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Part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756728" cy="32634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Displays Platform Parts included on a Selected </a:t>
            </a:r>
            <a:r>
              <a:rPr lang="en-US" dirty="0" smtClean="0"/>
              <a:t>Platform</a:t>
            </a:r>
          </a:p>
          <a:p>
            <a:pPr lvl="1"/>
            <a:r>
              <a:rPr lang="en-US" dirty="0" smtClean="0"/>
              <a:t>Weapons, </a:t>
            </a:r>
            <a:r>
              <a:rPr lang="en-US" dirty="0" err="1" smtClean="0"/>
              <a:t>Comms</a:t>
            </a:r>
            <a:r>
              <a:rPr lang="en-US" dirty="0" smtClean="0"/>
              <a:t>, Sensors, Processors, Movers</a:t>
            </a:r>
            <a:endParaRPr lang="en-US" dirty="0"/>
          </a:p>
          <a:p>
            <a:r>
              <a:rPr lang="en-US" dirty="0"/>
              <a:t>Shows </a:t>
            </a:r>
            <a:r>
              <a:rPr lang="en-US" dirty="0" smtClean="0"/>
              <a:t>the states of various platform part properties</a:t>
            </a:r>
          </a:p>
          <a:p>
            <a:pPr lvl="1"/>
            <a:r>
              <a:rPr lang="en-US" dirty="0" smtClean="0"/>
              <a:t>Different properties are shown for different parts</a:t>
            </a:r>
          </a:p>
          <a:p>
            <a:pPr lvl="1"/>
            <a:r>
              <a:rPr lang="en-US" dirty="0" smtClean="0"/>
              <a:t>Updated as the simulation progresses </a:t>
            </a:r>
          </a:p>
          <a:p>
            <a:r>
              <a:rPr lang="en-US" dirty="0" smtClean="0"/>
              <a:t>Some properties can be changed from the browser</a:t>
            </a:r>
          </a:p>
          <a:p>
            <a:pPr lvl="1"/>
            <a:r>
              <a:rPr lang="en-US" dirty="0" smtClean="0"/>
              <a:t>Ex: Turning sensors on and off</a:t>
            </a:r>
            <a:endParaRPr lang="en-US" dirty="0"/>
          </a:p>
          <a:p>
            <a:pPr marL="226473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95400"/>
            <a:ext cx="3369194" cy="4795837"/>
          </a:xfrm>
          <a:prstGeom prst="rect">
            <a:avLst/>
          </a:prstGeom>
          <a:ln>
            <a:solidFill>
              <a:srgbClr val="1C1C1C"/>
            </a:solidFill>
          </a:ln>
        </p:spPr>
      </p:pic>
    </p:spTree>
    <p:extLst>
      <p:ext uri="{BB962C8B-B14F-4D97-AF65-F5344CB8AC3E}">
        <p14:creationId xmlns:p14="http://schemas.microsoft.com/office/powerpoint/2010/main" val="16947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Movement Dialog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366345"/>
            <a:ext cx="6143297" cy="43486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Allows you to give basic movement commands to a selected platform or group of platforms</a:t>
            </a:r>
          </a:p>
          <a:p>
            <a:pPr lvl="1"/>
            <a:r>
              <a:rPr lang="en-US" dirty="0" smtClean="0"/>
              <a:t>Go To Altitude</a:t>
            </a:r>
          </a:p>
          <a:p>
            <a:pPr lvl="1"/>
            <a:r>
              <a:rPr lang="en-US" dirty="0" smtClean="0"/>
              <a:t>Go To Location</a:t>
            </a:r>
          </a:p>
          <a:p>
            <a:pPr lvl="1"/>
            <a:r>
              <a:rPr lang="en-US" dirty="0" smtClean="0"/>
              <a:t>Go To Speed</a:t>
            </a:r>
          </a:p>
          <a:p>
            <a:pPr lvl="1"/>
            <a:r>
              <a:rPr lang="en-US" dirty="0" smtClean="0"/>
              <a:t>Turn to Heading</a:t>
            </a:r>
          </a:p>
          <a:p>
            <a:pPr lvl="1"/>
            <a:r>
              <a:rPr lang="en-US" dirty="0" smtClean="0"/>
              <a:t>Follow Route</a:t>
            </a:r>
          </a:p>
          <a:p>
            <a:pPr lvl="2"/>
            <a:r>
              <a:rPr lang="en-US" dirty="0" smtClean="0"/>
              <a:t>Select a Global Route for the platform to follow</a:t>
            </a:r>
          </a:p>
          <a:p>
            <a:pPr lvl="1"/>
            <a:r>
              <a:rPr lang="en-US" dirty="0" smtClean="0"/>
              <a:t>Delay Route</a:t>
            </a:r>
          </a:p>
          <a:p>
            <a:pPr lvl="2"/>
            <a:r>
              <a:rPr lang="en-US" dirty="0" smtClean="0"/>
              <a:t>Platform makes a 180 degree turn, then returns to its original route after a specified time</a:t>
            </a:r>
          </a:p>
          <a:p>
            <a:pPr lvl="1"/>
            <a:r>
              <a:rPr lang="en-US" dirty="0" smtClean="0"/>
              <a:t>Return to Route</a:t>
            </a:r>
          </a:p>
          <a:p>
            <a:pPr lvl="2"/>
            <a:r>
              <a:rPr lang="en-US" dirty="0" smtClean="0"/>
              <a:t>Platform returns to its original route</a:t>
            </a:r>
          </a:p>
          <a:p>
            <a:r>
              <a:rPr lang="en-US" dirty="0" smtClean="0"/>
              <a:t>Only works on platforms that have movers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371600"/>
            <a:ext cx="2482372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89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1-CommandChains_Comms.pptx" id="{7BB562E7-C68C-4378-9155-E08D79C0D0B2}" vid="{9AB2E01E-B858-469E-8F28-19A93593F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11-CommandChains_Comms</Template>
  <TotalTime>7712</TotalTime>
  <Words>2729</Words>
  <Application>Microsoft Office PowerPoint</Application>
  <PresentationFormat>On-screen Show (4:3)</PresentationFormat>
  <Paragraphs>412</Paragraphs>
  <Slides>48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Times New Roman</vt:lpstr>
      <vt:lpstr>Wingdings</vt:lpstr>
      <vt:lpstr>1_afsim_af_class</vt:lpstr>
      <vt:lpstr>PowerPoint Presentation</vt:lpstr>
      <vt:lpstr>Learning Objectives</vt:lpstr>
      <vt:lpstr>Introduction</vt:lpstr>
      <vt:lpstr>Warlock-Specific Preferences</vt:lpstr>
      <vt:lpstr>Create Platform Dialog</vt:lpstr>
      <vt:lpstr>Activity: Create Platform Dialog</vt:lpstr>
      <vt:lpstr>Activity: Create Platform Dialog</vt:lpstr>
      <vt:lpstr>Platform Part Browser</vt:lpstr>
      <vt:lpstr>Platform Movement Dialog</vt:lpstr>
      <vt:lpstr>Platform Movement Dialog Cont.</vt:lpstr>
      <vt:lpstr>Route Browser</vt:lpstr>
      <vt:lpstr>Weapon Browser</vt:lpstr>
      <vt:lpstr>Weapon Browser Cont.</vt:lpstr>
      <vt:lpstr>Task Assigner</vt:lpstr>
      <vt:lpstr>Task Assigner Cont.</vt:lpstr>
      <vt:lpstr>Task Status Browser</vt:lpstr>
      <vt:lpstr>Activity: Task Assigner/Task Status Browser</vt:lpstr>
      <vt:lpstr>Activity: Task Assigner/Task Status Browser Cont.</vt:lpstr>
      <vt:lpstr>Activity: Task Assigner/Task Status Browser Cont.</vt:lpstr>
      <vt:lpstr>Activity: Task Assigner/Task Status Browser Cont.</vt:lpstr>
      <vt:lpstr>Activity: Task Assigner/Task Status Browser Cont.</vt:lpstr>
      <vt:lpstr>Activity: Task Assigner/Task Status Browser Cont.</vt:lpstr>
      <vt:lpstr>Activity: Task Assigner/Task Status Browser Cont.</vt:lpstr>
      <vt:lpstr>Activity: Task Assigner/Task Status Browser Cont.</vt:lpstr>
      <vt:lpstr>Activity: Task Assigner/Task Status Browser Cont.</vt:lpstr>
      <vt:lpstr>Task Activity: Final Points</vt:lpstr>
      <vt:lpstr>Script Browser</vt:lpstr>
      <vt:lpstr>Dialog Builder</vt:lpstr>
      <vt:lpstr>Activity: Dialog Builder</vt:lpstr>
      <vt:lpstr>Activity: Dialog Builder Cont.</vt:lpstr>
      <vt:lpstr>Activity: Dialog Builder Cont.</vt:lpstr>
      <vt:lpstr>Activity: Dialog Builder Cont.</vt:lpstr>
      <vt:lpstr>Activity: Dialog Builder Cont.</vt:lpstr>
      <vt:lpstr>Activity: Dialog Builder Cont.</vt:lpstr>
      <vt:lpstr>Activity: Dialog Builder Cont.</vt:lpstr>
      <vt:lpstr>WsfPrompt</vt:lpstr>
      <vt:lpstr>WsfPrompt Cont.</vt:lpstr>
      <vt:lpstr>Activity: WsfPrompt</vt:lpstr>
      <vt:lpstr>Activity: WsfPrompt Cont.</vt:lpstr>
      <vt:lpstr>Misc. Warlock Features</vt:lpstr>
      <vt:lpstr>Learning Objectives</vt:lpstr>
      <vt:lpstr>PowerPoint Presentation</vt:lpstr>
      <vt:lpstr>Appendix</vt:lpstr>
      <vt:lpstr>A) Weapon Browser and Maximum Request Count</vt:lpstr>
      <vt:lpstr>B) Task Assigner/Task Status Browser: Task Types</vt:lpstr>
      <vt:lpstr>B) Task Types in the Task Status Browser</vt:lpstr>
      <vt:lpstr>C) Steps to Using the Script Browser</vt:lpstr>
      <vt:lpstr>C) Steps to Using the Script Browser (Cont.)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Warlock Features Presentation</dc:title>
  <dc:creator>Lyon, Claire</dc:creator>
  <cp:lastModifiedBy>Miller, Lawrence</cp:lastModifiedBy>
  <cp:revision>2191</cp:revision>
  <cp:lastPrinted>2019-06-06T20:36:45Z</cp:lastPrinted>
  <dcterms:created xsi:type="dcterms:W3CDTF">2019-04-19T14:18:17Z</dcterms:created>
  <dcterms:modified xsi:type="dcterms:W3CDTF">2022-01-04T22:17:12Z</dcterms:modified>
</cp:coreProperties>
</file>