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49"/>
  </p:notesMasterIdLst>
  <p:handoutMasterIdLst>
    <p:handoutMasterId r:id="rId50"/>
  </p:handoutMasterIdLst>
  <p:sldIdLst>
    <p:sldId id="375" r:id="rId2"/>
    <p:sldId id="317" r:id="rId3"/>
    <p:sldId id="377" r:id="rId4"/>
    <p:sldId id="378" r:id="rId5"/>
    <p:sldId id="411" r:id="rId6"/>
    <p:sldId id="380" r:id="rId7"/>
    <p:sldId id="379" r:id="rId8"/>
    <p:sldId id="381" r:id="rId9"/>
    <p:sldId id="382" r:id="rId10"/>
    <p:sldId id="383" r:id="rId11"/>
    <p:sldId id="384" r:id="rId12"/>
    <p:sldId id="426" r:id="rId13"/>
    <p:sldId id="386" r:id="rId14"/>
    <p:sldId id="387" r:id="rId15"/>
    <p:sldId id="412" r:id="rId16"/>
    <p:sldId id="404" r:id="rId17"/>
    <p:sldId id="425" r:id="rId18"/>
    <p:sldId id="389" r:id="rId19"/>
    <p:sldId id="390" r:id="rId20"/>
    <p:sldId id="417" r:id="rId21"/>
    <p:sldId id="391" r:id="rId22"/>
    <p:sldId id="418" r:id="rId23"/>
    <p:sldId id="419" r:id="rId24"/>
    <p:sldId id="420" r:id="rId25"/>
    <p:sldId id="393" r:id="rId26"/>
    <p:sldId id="395" r:id="rId27"/>
    <p:sldId id="421" r:id="rId28"/>
    <p:sldId id="424" r:id="rId29"/>
    <p:sldId id="422" r:id="rId30"/>
    <p:sldId id="423" r:id="rId31"/>
    <p:sldId id="414" r:id="rId32"/>
    <p:sldId id="410" r:id="rId33"/>
    <p:sldId id="415" r:id="rId34"/>
    <p:sldId id="427" r:id="rId35"/>
    <p:sldId id="429" r:id="rId36"/>
    <p:sldId id="428" r:id="rId37"/>
    <p:sldId id="431" r:id="rId38"/>
    <p:sldId id="401" r:id="rId39"/>
    <p:sldId id="405" r:id="rId40"/>
    <p:sldId id="406" r:id="rId41"/>
    <p:sldId id="416" r:id="rId42"/>
    <p:sldId id="408" r:id="rId43"/>
    <p:sldId id="388" r:id="rId44"/>
    <p:sldId id="432" r:id="rId45"/>
    <p:sldId id="403" r:id="rId46"/>
    <p:sldId id="376" r:id="rId47"/>
    <p:sldId id="289" r:id="rId4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FFFF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3" autoAdjust="0"/>
    <p:restoredTop sz="74286" autoAdjust="0"/>
  </p:normalViewPr>
  <p:slideViewPr>
    <p:cSldViewPr>
      <p:cViewPr varScale="1">
        <p:scale>
          <a:sx n="118" d="100"/>
          <a:sy n="118" d="100"/>
        </p:scale>
        <p:origin x="3413" y="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082" y="1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2D552074-DEFB-4C6A-8546-57C86C35679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313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082" y="8830313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7A53D5F2-D984-4B03-989E-E20B5D2411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60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5" tIns="46587" rIns="93175" bIns="465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8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version of the training has been tested with version 2.8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62062-958C-457B-98B5-F90E2693D0F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56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see this</a:t>
            </a:r>
            <a:r>
              <a:rPr lang="en-US" baseline="0" dirty="0" smtClean="0"/>
              <a:t> report</a:t>
            </a:r>
            <a:r>
              <a:rPr lang="en-US" dirty="0" smtClean="0"/>
              <a:t>, you must add either </a:t>
            </a:r>
            <a:r>
              <a:rPr lang="en-US" dirty="0" err="1" smtClean="0"/>
              <a:t>use_preset</a:t>
            </a:r>
            <a:r>
              <a:rPr lang="en-US" dirty="0" smtClean="0"/>
              <a:t> full or enable DETECTION_ATTEMPT in the event pipe block in your scenario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76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 You might have to scroll in to see both gaps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6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must mention these notes before going through the slide contents:</a:t>
            </a:r>
          </a:p>
          <a:p>
            <a:endParaRPr lang="en-US" dirty="0" smtClean="0"/>
          </a:p>
          <a:p>
            <a:r>
              <a:rPr lang="en-US" dirty="0" smtClean="0"/>
              <a:t>Req. </a:t>
            </a:r>
            <a:r>
              <a:rPr lang="en-US" dirty="0" err="1" smtClean="0"/>
              <a:t>Pd</a:t>
            </a:r>
            <a:r>
              <a:rPr lang="en-US" dirty="0" smtClean="0"/>
              <a:t> = required probability of detection</a:t>
            </a:r>
          </a:p>
          <a:p>
            <a:endParaRPr lang="en-US" dirty="0" smtClean="0"/>
          </a:p>
          <a:p>
            <a:r>
              <a:rPr lang="en-US" dirty="0" smtClean="0"/>
              <a:t>This is calculated based on the radar range equation (considers  physical characteristics of the</a:t>
            </a:r>
            <a:r>
              <a:rPr lang="en-US" baseline="0" dirty="0" smtClean="0"/>
              <a:t> radar: </a:t>
            </a:r>
            <a:r>
              <a:rPr lang="en-US" dirty="0" smtClean="0"/>
              <a:t>transmitted power, antenna gain, radar wavelength, radar cross section, minimum detectable signal). For</a:t>
            </a:r>
            <a:r>
              <a:rPr lang="en-US" baseline="0" dirty="0" smtClean="0"/>
              <a:t> each detection attempt, the probability of detection is calculated and compared to req. pd.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86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This only shows the second</a:t>
            </a:r>
            <a:r>
              <a:rPr lang="en-US" baseline="0" dirty="0" smtClean="0"/>
              <a:t> gap in detection.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5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Choose columns, Plot, Add to Plot, and Hide options seen when you right-click on a column were discussed in the sensor detection report section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23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97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top picture is a trace of a weapon engagement event.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36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00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Answers these Questions:</a:t>
            </a:r>
          </a:p>
          <a:p>
            <a:pPr lvl="1"/>
            <a:r>
              <a:rPr lang="en-US" dirty="0" smtClean="0"/>
              <a:t>Is my scenario outputting what I want to visualize?</a:t>
            </a:r>
          </a:p>
          <a:p>
            <a:pPr lvl="1"/>
            <a:r>
              <a:rPr lang="en-US" dirty="0" smtClean="0"/>
              <a:t>Why is my </a:t>
            </a:r>
            <a:r>
              <a:rPr lang="en-US" dirty="0" err="1" smtClean="0"/>
              <a:t>aer</a:t>
            </a:r>
            <a:r>
              <a:rPr lang="en-US" dirty="0" smtClean="0"/>
              <a:t> file so big?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83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39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Clarify to students that in this deck, only slides labeled “Activity” are interactive. Other times, they are not required</a:t>
            </a:r>
            <a:r>
              <a:rPr lang="en-US" baseline="0" dirty="0" smtClean="0"/>
              <a:t> to follow along in Mystic/Warlock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2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Options include creating a visual plot, analyzing data in a table view, and exporting data to a .csv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42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resulting plot</a:t>
            </a:r>
            <a:r>
              <a:rPr lang="en-US" baseline="0" dirty="0" smtClean="0"/>
              <a:t> of the bomb’s speed over time is shown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2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4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16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students are stuck, recommend scrolling</a:t>
            </a:r>
            <a:r>
              <a:rPr lang="en-US" baseline="0" dirty="0" smtClean="0"/>
              <a:t> forward in time and observing events in the map display in order to answer the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41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WsfEventPipe.Record</a:t>
            </a:r>
            <a:r>
              <a:rPr lang="en-US" baseline="0" dirty="0" smtClean="0"/>
              <a:t> Method: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Static void Record(double </a:t>
            </a:r>
            <a:r>
              <a:rPr lang="en-US" baseline="0" dirty="0" err="1" smtClean="0"/>
              <a:t>aSimTime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WsfPlatform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aPlatform</a:t>
            </a:r>
            <a:r>
              <a:rPr lang="en-US" baseline="0" dirty="0" smtClean="0"/>
              <a:t>, string </a:t>
            </a:r>
            <a:r>
              <a:rPr lang="en-US" baseline="0" dirty="0" err="1" smtClean="0"/>
              <a:t>aKey</a:t>
            </a:r>
            <a:r>
              <a:rPr lang="en-US" baseline="0" dirty="0" smtClean="0"/>
              <a:t>, double </a:t>
            </a:r>
            <a:r>
              <a:rPr lang="en-US" baseline="0" dirty="0" err="1" smtClean="0"/>
              <a:t>aValue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*Publish a key/value pair associated with the platform and time. Here, “sine” is the key and the value is the sine of the current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9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 dirty="0">
                <a:effectLst/>
                <a:latin typeface="Arial" pitchFamily="34" charset="0"/>
              </a:rPr>
              <a:t>Integrity </a:t>
            </a:r>
            <a:r>
              <a:rPr lang="en-US" sz="2400" b="1" i="1" dirty="0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 dirty="0">
                <a:effectLst/>
                <a:latin typeface="Arial" pitchFamily="34" charset="0"/>
              </a:rPr>
              <a:t>Service </a:t>
            </a:r>
            <a:r>
              <a:rPr lang="en-US" sz="2400" b="1" i="1" dirty="0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 dirty="0">
                <a:effectLst/>
                <a:latin typeface="Arial" pitchFamily="34" charset="0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Briefing Title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Organization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39" y="1828800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48302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573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lang="en-US" sz="2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778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06661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a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42579"/>
            <a:ext cx="6629400" cy="974439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1447800"/>
            <a:ext cx="0" cy="482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081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338" y="-14514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lang="en-US" sz="3200" b="1" dirty="0" smtClean="0">
                <a:latin typeface="Arial" pitchFamily="34" charset="0"/>
                <a:cs typeface="Arial" pitchFamily="34" charset="0"/>
              </a:defRPr>
            </a:lvl1pPr>
            <a:lvl2pPr>
              <a:defRPr lang="en-US" sz="2700" b="1" dirty="0" smtClean="0">
                <a:latin typeface="Arial" pitchFamily="34" charset="0"/>
                <a:cs typeface="Arial" pitchFamily="34" charset="0"/>
              </a:defRPr>
            </a:lvl2pPr>
            <a:lvl3pPr>
              <a:defRPr lang="en-US" sz="2400" b="1" dirty="0" smtClean="0">
                <a:latin typeface="Arial" pitchFamily="34" charset="0"/>
                <a:cs typeface="Arial" pitchFamily="34" charset="0"/>
              </a:defRPr>
            </a:lvl3pPr>
            <a:lvl4pPr>
              <a:defRPr lang="en-US" sz="2100" b="1" dirty="0" smtClean="0">
                <a:latin typeface="Arial" pitchFamily="34" charset="0"/>
                <a:cs typeface="Arial" pitchFamily="34" charset="0"/>
              </a:defRPr>
            </a:lvl4pPr>
            <a:lvl5pPr>
              <a:defRPr lang="en-US" sz="1900" b="1" dirty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563038" y="1219200"/>
            <a:ext cx="8962" cy="5187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006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109207"/>
            <a:ext cx="6840760" cy="943537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sz="2800"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669900"/>
                </a:solidFill>
              </a:rPr>
              <a:t>UNCLASSIFIED</a:t>
            </a:r>
            <a:endParaRPr lang="en-US" sz="1600" b="1" dirty="0">
              <a:solidFill>
                <a:srgbClr val="669900"/>
              </a:solidFill>
            </a:endParaRP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94119"/>
            <a:ext cx="1028704" cy="6858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6" y="2419483"/>
            <a:ext cx="4114808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272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669900"/>
                </a:solidFill>
              </a:rPr>
              <a:t>UNCLASSIFIED</a:t>
            </a:r>
            <a:endParaRPr lang="en-US" sz="1600" b="1" dirty="0">
              <a:solidFill>
                <a:srgbClr val="669900"/>
              </a:solidFill>
            </a:endParaRPr>
          </a:p>
        </p:txBody>
      </p:sp>
      <p:sp>
        <p:nvSpPr>
          <p:cNvPr id="9" name="Distribution Statement"/>
          <p:cNvSpPr txBox="1">
            <a:spLocks noChangeArrowheads="1"/>
          </p:cNvSpPr>
          <p:nvPr userDrawn="1"/>
        </p:nvSpPr>
        <p:spPr bwMode="auto">
          <a:xfrm>
            <a:off x="-9734" y="6406600"/>
            <a:ext cx="9163467" cy="49243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Distribution authorized to U.S. Government Agencies and their contractors, 9-Aug-19.</a:t>
            </a:r>
          </a:p>
          <a:p>
            <a:pPr 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requests for this document shall be referred to AFRL/RQQD. 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94119"/>
            <a:ext cx="1028704" cy="6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</p:sldLayoutIdLst>
  <p:timing>
    <p:tnLst>
      <p:par>
        <p:cTn id="1" dur="indefinite" restart="never" nodeType="tmRoot"/>
      </p:par>
    </p:tnLst>
  </p:timing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75620" y="1600200"/>
            <a:ext cx="4419600" cy="3505200"/>
          </a:xfrm>
        </p:spPr>
        <p:txBody>
          <a:bodyPr/>
          <a:lstStyle/>
          <a:p>
            <a:r>
              <a:rPr lang="en-US" dirty="0" smtClean="0"/>
              <a:t>AFSIM User Training</a:t>
            </a:r>
          </a:p>
          <a:p>
            <a:r>
              <a:rPr lang="en-US" dirty="0" smtClean="0"/>
              <a:t> 15- Mystic Features</a:t>
            </a:r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AFRL/RQQD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</a:t>
            </a:r>
            <a:r>
              <a:rPr lang="en-US" dirty="0"/>
              <a:t>Platform Details Plot Cont.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431" y="1162793"/>
            <a:ext cx="3581400" cy="4525963"/>
          </a:xfrm>
        </p:spPr>
        <p:txBody>
          <a:bodyPr>
            <a:normAutofit/>
          </a:bodyPr>
          <a:lstStyle/>
          <a:p>
            <a:r>
              <a:rPr lang="en-US" sz="1600" dirty="0"/>
              <a:t>In the X Axis </a:t>
            </a:r>
            <a:r>
              <a:rPr lang="en-US" sz="1600" dirty="0" smtClean="0"/>
              <a:t>drop-down </a:t>
            </a:r>
            <a:r>
              <a:rPr lang="en-US" sz="1600" dirty="0"/>
              <a:t>menu, select “Lifetime”</a:t>
            </a:r>
          </a:p>
          <a:p>
            <a:pPr lvl="1"/>
            <a:r>
              <a:rPr lang="en-US" sz="1200" dirty="0"/>
              <a:t>Plots based on age of platform, NOT simulation time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200400"/>
            <a:ext cx="3673676" cy="31729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48200" y="1183064"/>
            <a:ext cx="41148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algn="l" defTabSz="1191624" rtl="0" eaLnBrk="1" latinLnBrk="0" hangingPunct="1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What is the significance of </a:t>
            </a:r>
            <a:r>
              <a:rPr lang="en-US" sz="1600" dirty="0" smtClean="0"/>
              <a:t>the </a:t>
            </a:r>
            <a:r>
              <a:rPr lang="en-US" sz="1600" dirty="0"/>
              <a:t>Axis </a:t>
            </a:r>
            <a:r>
              <a:rPr lang="en-US" sz="1600" dirty="0" smtClean="0"/>
              <a:t>drop-down </a:t>
            </a:r>
            <a:r>
              <a:rPr lang="en-US" sz="1600" dirty="0"/>
              <a:t>menu contents?</a:t>
            </a:r>
          </a:p>
          <a:p>
            <a:pPr lvl="1"/>
            <a:r>
              <a:rPr lang="en-US" sz="1300" dirty="0"/>
              <a:t>Each option is a different platform detail numerical entry</a:t>
            </a:r>
          </a:p>
          <a:p>
            <a:pPr lvl="1"/>
            <a:r>
              <a:rPr lang="en-US" sz="1300" dirty="0"/>
              <a:t>Meaning: you can switch the platform detail you’re plotting from the plot </a:t>
            </a:r>
            <a:r>
              <a:rPr lang="en-US" sz="1300" dirty="0" smtClean="0"/>
              <a:t>window</a:t>
            </a:r>
            <a:endParaRPr lang="en-US" sz="1300" dirty="0"/>
          </a:p>
          <a:p>
            <a:r>
              <a:rPr lang="en-US" sz="1600" dirty="0"/>
              <a:t>Change Y axis to Acceleration. Change the X axis back to Time.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972" r="-1"/>
          <a:stretch/>
        </p:blipFill>
        <p:spPr>
          <a:xfrm>
            <a:off x="5257800" y="3642936"/>
            <a:ext cx="3124200" cy="27304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b="7968"/>
          <a:stretch/>
        </p:blipFill>
        <p:spPr>
          <a:xfrm>
            <a:off x="1371599" y="2305793"/>
            <a:ext cx="1611783" cy="8184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095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4111947"/>
            <a:ext cx="2781300" cy="2059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Details Plot: Export Data, Show Legend, Series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6142"/>
            <a:ext cx="8312728" cy="27626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Various options appear when you right-click on the plot</a:t>
            </a:r>
          </a:p>
          <a:p>
            <a:r>
              <a:rPr lang="en-US" dirty="0" smtClean="0"/>
              <a:t>Export Data</a:t>
            </a:r>
          </a:p>
          <a:p>
            <a:pPr lvl="1"/>
            <a:r>
              <a:rPr lang="en-US" dirty="0" smtClean="0"/>
              <a:t>You can export the data in this plot (and many others in Mystic) to CSV</a:t>
            </a:r>
          </a:p>
          <a:p>
            <a:r>
              <a:rPr lang="en-US" dirty="0" smtClean="0"/>
              <a:t>Show </a:t>
            </a:r>
            <a:r>
              <a:rPr lang="en-US" dirty="0"/>
              <a:t>Legend</a:t>
            </a:r>
          </a:p>
          <a:p>
            <a:r>
              <a:rPr lang="en-US" dirty="0"/>
              <a:t>Series Color(s)</a:t>
            </a:r>
          </a:p>
          <a:p>
            <a:pPr lvl="1"/>
            <a:r>
              <a:rPr lang="en-US" dirty="0" smtClean="0"/>
              <a:t>You can change </a:t>
            </a:r>
            <a:r>
              <a:rPr lang="en-US" dirty="0"/>
              <a:t>the color of each individual plotted </a:t>
            </a:r>
            <a:r>
              <a:rPr lang="en-US" dirty="0" smtClean="0"/>
              <a:t>series</a:t>
            </a:r>
          </a:p>
          <a:p>
            <a:pPr marL="226473" indent="0">
              <a:buNone/>
            </a:pPr>
            <a:endParaRPr lang="en-US" dirty="0"/>
          </a:p>
          <a:p>
            <a:pPr marL="226473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886200"/>
            <a:ext cx="2862271" cy="2498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75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Details Plot: Set Sample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8100" y="1371600"/>
            <a:ext cx="9220200" cy="4525963"/>
          </a:xfrm>
        </p:spPr>
        <p:txBody>
          <a:bodyPr/>
          <a:lstStyle/>
          <a:p>
            <a:r>
              <a:rPr lang="en-US" dirty="0" smtClean="0"/>
              <a:t>Sets the desired sample rate (in seconds) for plotted data. </a:t>
            </a:r>
          </a:p>
          <a:p>
            <a:pPr lvl="1"/>
            <a:r>
              <a:rPr lang="en-US" dirty="0" smtClean="0"/>
              <a:t>Default = 0 sec (all possible data is presented)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24200"/>
            <a:ext cx="3733800" cy="32569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71600" y="2701266"/>
            <a:ext cx="177151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Sample Rate = 0 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96040" y="2704488"/>
            <a:ext cx="177151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Sample Rate = 30 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124200"/>
            <a:ext cx="3810000" cy="3264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18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</a:t>
            </a:r>
            <a:r>
              <a:rPr lang="en-US" dirty="0"/>
              <a:t>Platform Details Plot Cont.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400" y="1172029"/>
            <a:ext cx="8878956" cy="279037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Right-click in body of the plot</a:t>
            </a:r>
          </a:p>
          <a:p>
            <a:pPr lvl="1"/>
            <a:r>
              <a:rPr lang="en-US" dirty="0" smtClean="0"/>
              <a:t>Select Data View</a:t>
            </a:r>
          </a:p>
          <a:p>
            <a:r>
              <a:rPr lang="en-US" dirty="0" smtClean="0"/>
              <a:t>Shows values for all points displayed on the plot</a:t>
            </a:r>
          </a:p>
          <a:p>
            <a:pPr lvl="1"/>
            <a:r>
              <a:rPr lang="en-US" dirty="0" smtClean="0"/>
              <a:t>Separated by Platform, just like the different colored series in the plot</a:t>
            </a:r>
          </a:p>
          <a:p>
            <a:r>
              <a:rPr lang="en-US" dirty="0" smtClean="0"/>
              <a:t>You can utilize filter and axis features just like in Plot View</a:t>
            </a:r>
          </a:p>
          <a:p>
            <a:r>
              <a:rPr lang="en-US" dirty="0" smtClean="0"/>
              <a:t>You can also export data from Data View</a:t>
            </a:r>
          </a:p>
          <a:p>
            <a:r>
              <a:rPr lang="en-US" dirty="0" smtClean="0"/>
              <a:t>Close out of the plot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3429000"/>
            <a:ext cx="4114800" cy="29150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69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</a:t>
            </a:r>
            <a:r>
              <a:rPr lang="en-US" dirty="0"/>
              <a:t>Platform Details Plot Cont.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0999" y="1371601"/>
            <a:ext cx="8310791" cy="2438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Find and select bomber in the Platform Browser</a:t>
            </a:r>
          </a:p>
          <a:p>
            <a:r>
              <a:rPr lang="en-US" dirty="0" smtClean="0"/>
              <a:t>In Platform Details, right-click on Latitude</a:t>
            </a:r>
          </a:p>
          <a:p>
            <a:r>
              <a:rPr lang="en-US" dirty="0" smtClean="0"/>
              <a:t>Click “Plot Platform Type = BOMBER”</a:t>
            </a:r>
          </a:p>
          <a:p>
            <a:r>
              <a:rPr lang="en-US" dirty="0" smtClean="0"/>
              <a:t>A single latitude vs. time plot is created</a:t>
            </a:r>
          </a:p>
          <a:p>
            <a:pPr lvl="1"/>
            <a:r>
              <a:rPr lang="en-US" dirty="0" smtClean="0"/>
              <a:t>Shows information about both </a:t>
            </a:r>
            <a:r>
              <a:rPr lang="en-US" dirty="0"/>
              <a:t>p</a:t>
            </a:r>
            <a:r>
              <a:rPr lang="en-US" dirty="0" smtClean="0"/>
              <a:t>latforms of  type BOMBER</a:t>
            </a:r>
          </a:p>
          <a:p>
            <a:pPr marL="609569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798712"/>
            <a:ext cx="3662590" cy="2571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4292232"/>
            <a:ext cx="4348391" cy="14743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ight Arrow 3"/>
          <p:cNvSpPr/>
          <p:nvPr/>
        </p:nvSpPr>
        <p:spPr>
          <a:xfrm rot="10800000">
            <a:off x="3967716" y="4724400"/>
            <a:ext cx="690791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Activity: </a:t>
            </a:r>
            <a:r>
              <a:rPr lang="en-US" dirty="0" smtClean="0"/>
              <a:t>Platform Details Plot Cont.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8533" y="1172029"/>
            <a:ext cx="4157133" cy="51502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Q: What does the black line ending represent?</a:t>
            </a:r>
          </a:p>
          <a:p>
            <a:r>
              <a:rPr lang="en-US" dirty="0" smtClean="0"/>
              <a:t>Q: What does the sudden increase in the red line represent?</a:t>
            </a:r>
          </a:p>
          <a:p>
            <a:r>
              <a:rPr lang="en-US" dirty="0" smtClean="0"/>
              <a:t>Answers</a:t>
            </a:r>
          </a:p>
          <a:p>
            <a:pPr lvl="1"/>
            <a:r>
              <a:rPr lang="en-US" dirty="0" smtClean="0"/>
              <a:t>The end of the black line represents the shooting down of the platform “bomber”</a:t>
            </a:r>
          </a:p>
          <a:p>
            <a:pPr lvl="1"/>
            <a:r>
              <a:rPr lang="en-US" dirty="0" smtClean="0"/>
              <a:t>The sudden increase in the red line represents the platform “bomber_2” turning </a:t>
            </a:r>
          </a:p>
          <a:p>
            <a:r>
              <a:rPr lang="en-US" dirty="0" smtClean="0"/>
              <a:t>When done with this slide, close out of Mystic but keep Wizard open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1031"/>
          <a:stretch/>
        </p:blipFill>
        <p:spPr>
          <a:xfrm>
            <a:off x="4038600" y="1172029"/>
            <a:ext cx="4762345" cy="48477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3886200"/>
            <a:ext cx="1156138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705622"/>
            <a:ext cx="1400253" cy="9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7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Details: Script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8157"/>
            <a:ext cx="8229600" cy="4525963"/>
          </a:xfrm>
        </p:spPr>
        <p:txBody>
          <a:bodyPr/>
          <a:lstStyle/>
          <a:p>
            <a:r>
              <a:rPr lang="en-US" dirty="0" err="1" smtClean="0"/>
              <a:t>WsfEventPipe.Record</a:t>
            </a:r>
            <a:r>
              <a:rPr lang="en-US" dirty="0" smtClean="0"/>
              <a:t>() </a:t>
            </a:r>
            <a:r>
              <a:rPr lang="en-US" dirty="0"/>
              <a:t>can push information to Platform Details through script</a:t>
            </a:r>
          </a:p>
          <a:p>
            <a:r>
              <a:rPr lang="en-US" dirty="0"/>
              <a:t>This information is updated and can be plotted just like default Platform Details information</a:t>
            </a:r>
          </a:p>
          <a:p>
            <a:pPr marL="226473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733800"/>
            <a:ext cx="5921642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719096" y="3406725"/>
            <a:ext cx="355024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If included on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the Platform Definition for 10_iads_cmdr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255" y="4792179"/>
            <a:ext cx="5217573" cy="1152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397641" y="4418467"/>
            <a:ext cx="41148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Should appear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in Platform Details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in the Script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Data Section</a:t>
            </a:r>
          </a:p>
        </p:txBody>
      </p:sp>
      <p:cxnSp>
        <p:nvCxnSpPr>
          <p:cNvPr id="8" name="Elbow Connector 7"/>
          <p:cNvCxnSpPr>
            <a:stCxn id="4" idx="2"/>
            <a:endCxn id="6" idx="1"/>
          </p:cNvCxnSpPr>
          <p:nvPr/>
        </p:nvCxnSpPr>
        <p:spPr>
          <a:xfrm rot="16200000" flipH="1">
            <a:off x="3119695" y="4641726"/>
            <a:ext cx="1101086" cy="3520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14800" y="5638801"/>
            <a:ext cx="1981200" cy="293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View: Bookmark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" y="1447800"/>
            <a:ext cx="8738419" cy="2339187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WsfEventPipe.AddBookmark</a:t>
            </a:r>
            <a:r>
              <a:rPr lang="en-US" sz="2000" dirty="0" smtClean="0"/>
              <a:t>() can add bookmarks to an AER file via script</a:t>
            </a:r>
          </a:p>
          <a:p>
            <a:r>
              <a:rPr lang="en-US" sz="2000" dirty="0" smtClean="0"/>
              <a:t>The bookmark browser shows a time-ordered list of bookmarks</a:t>
            </a:r>
          </a:p>
          <a:p>
            <a:pPr lvl="1"/>
            <a:r>
              <a:rPr lang="en-US" sz="2000" dirty="0" smtClean="0"/>
              <a:t>Allows you to advance the simulation to a bookmark’s time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3634588"/>
            <a:ext cx="6629400" cy="6040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Elbow Connector 4"/>
          <p:cNvCxnSpPr>
            <a:stCxn id="4" idx="2"/>
            <a:endCxn id="8" idx="1"/>
          </p:cNvCxnSpPr>
          <p:nvPr/>
        </p:nvCxnSpPr>
        <p:spPr>
          <a:xfrm rot="16200000" flipH="1">
            <a:off x="3335445" y="4446455"/>
            <a:ext cx="1215811" cy="80009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4800600"/>
            <a:ext cx="4471219" cy="13076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93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444" y="1938916"/>
            <a:ext cx="4611392" cy="39284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Plot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709" y="1341437"/>
            <a:ext cx="4800600" cy="452596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For a selected platform, interaction type, and interactor </a:t>
            </a:r>
            <a:r>
              <a:rPr lang="en-US" sz="1800" dirty="0" smtClean="0"/>
              <a:t>filter:</a:t>
            </a:r>
            <a:endParaRPr lang="en-US" sz="1800" dirty="0"/>
          </a:p>
          <a:p>
            <a:pPr lvl="1"/>
            <a:r>
              <a:rPr lang="en-US" sz="1500" dirty="0"/>
              <a:t>Shows the times at which the interactions were active</a:t>
            </a:r>
          </a:p>
          <a:p>
            <a:r>
              <a:rPr lang="en-US" sz="1800" dirty="0"/>
              <a:t>Event Types:</a:t>
            </a:r>
          </a:p>
          <a:p>
            <a:pPr lvl="1"/>
            <a:r>
              <a:rPr lang="en-US" sz="1500" dirty="0" smtClean="0"/>
              <a:t>Detected/Detecting</a:t>
            </a:r>
            <a:endParaRPr lang="en-US" sz="1500" dirty="0"/>
          </a:p>
          <a:p>
            <a:pPr lvl="1"/>
            <a:r>
              <a:rPr lang="en-US" sz="1500" dirty="0"/>
              <a:t>Sensor Tracked/Sensor Tracking</a:t>
            </a:r>
          </a:p>
          <a:p>
            <a:pPr lvl="1"/>
            <a:r>
              <a:rPr lang="en-US" sz="1500" dirty="0"/>
              <a:t>Local Tracked/Local Tracking</a:t>
            </a:r>
          </a:p>
          <a:p>
            <a:pPr lvl="1"/>
            <a:r>
              <a:rPr lang="en-US" sz="1500" dirty="0"/>
              <a:t>Jammed/Jamming</a:t>
            </a:r>
          </a:p>
          <a:p>
            <a:r>
              <a:rPr lang="en-US" sz="1800" dirty="0"/>
              <a:t>Interactor Filters (use 1 filter at a time):</a:t>
            </a:r>
          </a:p>
          <a:p>
            <a:pPr lvl="1"/>
            <a:r>
              <a:rPr lang="en-US" sz="1500" dirty="0"/>
              <a:t>Side</a:t>
            </a:r>
          </a:p>
          <a:p>
            <a:pPr lvl="1"/>
            <a:r>
              <a:rPr lang="en-US" sz="1500" dirty="0"/>
              <a:t>Platform Type</a:t>
            </a:r>
          </a:p>
          <a:p>
            <a:pPr lvl="1"/>
            <a:r>
              <a:rPr lang="en-US" sz="1500" dirty="0"/>
              <a:t>Category </a:t>
            </a:r>
          </a:p>
          <a:p>
            <a:pPr lvl="1"/>
            <a:r>
              <a:rPr lang="en-US" sz="1500" smtClean="0"/>
              <a:t>Platform</a:t>
            </a:r>
            <a:endParaRPr lang="en-US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Detection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5" y="1295400"/>
            <a:ext cx="3719945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Provides table and graph views of sensor detection data</a:t>
            </a:r>
          </a:p>
          <a:p>
            <a:r>
              <a:rPr lang="en-US" sz="2000" dirty="0" smtClean="0"/>
              <a:t>Answers questions like:</a:t>
            </a:r>
          </a:p>
          <a:p>
            <a:pPr lvl="1"/>
            <a:r>
              <a:rPr lang="en-US" sz="2000" dirty="0" smtClean="0"/>
              <a:t>What happened to my detection interaction line?</a:t>
            </a:r>
          </a:p>
          <a:p>
            <a:pPr lvl="1"/>
            <a:r>
              <a:rPr lang="en-US" sz="2000" dirty="0" smtClean="0"/>
              <a:t>Why isn’t jamming working?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928" y="1447800"/>
            <a:ext cx="5207600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8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7848600" cy="4525963"/>
          </a:xfrm>
        </p:spPr>
        <p:txBody>
          <a:bodyPr/>
          <a:lstStyle/>
          <a:p>
            <a:r>
              <a:rPr lang="en-US" dirty="0"/>
              <a:t>You gain hands-on knowledge about:</a:t>
            </a:r>
          </a:p>
          <a:p>
            <a:pPr lvl="1"/>
            <a:r>
              <a:rPr lang="en-US" dirty="0"/>
              <a:t>Features that </a:t>
            </a:r>
            <a:r>
              <a:rPr lang="en-US" dirty="0" smtClean="0"/>
              <a:t>are unique to Mystic</a:t>
            </a:r>
            <a:endParaRPr lang="en-US" dirty="0"/>
          </a:p>
          <a:p>
            <a:pPr lvl="1"/>
            <a:r>
              <a:rPr lang="en-US" dirty="0"/>
              <a:t>How to utilize these features</a:t>
            </a:r>
          </a:p>
          <a:p>
            <a:pPr marL="609569" lvl="1" indent="0">
              <a:buNone/>
            </a:pPr>
            <a:endParaRPr lang="en-US" dirty="0" smtClean="0"/>
          </a:p>
        </p:txBody>
      </p:sp>
      <p:pic>
        <p:nvPicPr>
          <p:cNvPr id="5" name="Picture 4" descr="MCj029913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4203700"/>
            <a:ext cx="1285875" cy="180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990" y="1790228"/>
            <a:ext cx="4420719" cy="40052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Activity: </a:t>
            </a:r>
            <a:r>
              <a:rPr lang="en-US" dirty="0" smtClean="0"/>
              <a:t>Waterfall Plot &amp; Sensor Detection Report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9188" y="1551852"/>
            <a:ext cx="45720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Wizard, open the file scenarios/red_laydown.txt</a:t>
            </a:r>
          </a:p>
          <a:p>
            <a:r>
              <a:rPr lang="en-US" sz="2000" dirty="0" smtClean="0"/>
              <a:t>Find the platform definition for </a:t>
            </a:r>
            <a:r>
              <a:rPr lang="en-US" sz="2000" dirty="0" smtClean="0">
                <a:solidFill>
                  <a:srgbClr val="FF0000"/>
                </a:solidFill>
              </a:rPr>
              <a:t>bomber_2</a:t>
            </a:r>
          </a:p>
          <a:p>
            <a:r>
              <a:rPr lang="en-US" sz="2000" dirty="0" smtClean="0"/>
              <a:t>Comment out its current route</a:t>
            </a:r>
          </a:p>
          <a:p>
            <a:r>
              <a:rPr lang="en-US" sz="2000" dirty="0" smtClean="0"/>
              <a:t>Type in the new route block as shown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166609"/>
            <a:ext cx="4038600" cy="3472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95949" y="1466879"/>
            <a:ext cx="1828800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scenarios/red_laydown.txt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Activity: </a:t>
            </a:r>
            <a:r>
              <a:rPr lang="en-US" dirty="0"/>
              <a:t>Waterfall Plot &amp; Sensor Detection </a:t>
            </a:r>
            <a:r>
              <a:rPr lang="en-US" dirty="0" smtClean="0"/>
              <a:t>Report Cont.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3810000" cy="4525963"/>
          </a:xfrm>
        </p:spPr>
        <p:txBody>
          <a:bodyPr/>
          <a:lstStyle/>
          <a:p>
            <a:r>
              <a:rPr lang="en-US" dirty="0" smtClean="0"/>
              <a:t>Run the simulation in Mission and open the .</a:t>
            </a:r>
            <a:r>
              <a:rPr lang="en-US" dirty="0" err="1" smtClean="0"/>
              <a:t>aer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Right-click on 300_ew_radar in the Platform Browser</a:t>
            </a:r>
          </a:p>
          <a:p>
            <a:pPr lvl="1"/>
            <a:r>
              <a:rPr lang="en-US" dirty="0" smtClean="0"/>
              <a:t>Select Waterfall Plot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4466"/>
          <a:stretch/>
        </p:blipFill>
        <p:spPr>
          <a:xfrm>
            <a:off x="4858450" y="1295400"/>
            <a:ext cx="3362325" cy="43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7354113" y="1462810"/>
            <a:ext cx="609600" cy="264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200400"/>
            <a:ext cx="4262438" cy="27376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6556046" y="5556973"/>
            <a:ext cx="835353" cy="264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705" y="2114615"/>
            <a:ext cx="5099814" cy="7209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74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219200"/>
            <a:ext cx="8577463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In the plot window, choose “Detecting” as the interaction type and choose “Platform: bomber_2” as the Interactor Filter</a:t>
            </a:r>
          </a:p>
          <a:p>
            <a:r>
              <a:rPr lang="en-US" dirty="0" smtClean="0"/>
              <a:t>Notice the gaps </a:t>
            </a:r>
          </a:p>
          <a:p>
            <a:pPr lvl="1"/>
            <a:r>
              <a:rPr lang="en-US" dirty="0" smtClean="0"/>
              <a:t>This shows when the radar stopped detecting bomber_2</a:t>
            </a:r>
          </a:p>
          <a:p>
            <a:pPr marL="226473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642174"/>
            <a:ext cx="6282088" cy="2555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</a:t>
            </a:r>
            <a:r>
              <a:rPr lang="en-US" dirty="0"/>
              <a:t>Waterfall Plot &amp; Sensor Detection Report Cont.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381000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13111" y="4281635"/>
            <a:ext cx="609600" cy="30677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4319736"/>
            <a:ext cx="304800" cy="2305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6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</a:t>
            </a:r>
            <a:r>
              <a:rPr lang="en-US" dirty="0"/>
              <a:t>Waterfall Plot &amp; Sensor Detection Report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Sensor Detection Report gives further insight into sensor behavior</a:t>
            </a:r>
            <a:endParaRPr lang="en-US" dirty="0"/>
          </a:p>
          <a:p>
            <a:r>
              <a:rPr lang="en-US" dirty="0" smtClean="0"/>
              <a:t>Right-click </a:t>
            </a:r>
            <a:r>
              <a:rPr lang="en-US" dirty="0"/>
              <a:t>on 300_ew_radar in the Platform Browser</a:t>
            </a:r>
          </a:p>
          <a:p>
            <a:pPr lvl="1"/>
            <a:r>
              <a:rPr lang="en-US" dirty="0" smtClean="0"/>
              <a:t>Select Sensor Detection Report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254" y="3276600"/>
            <a:ext cx="4745692" cy="3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572000" y="5668963"/>
            <a:ext cx="1447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Activity: </a:t>
            </a:r>
            <a:r>
              <a:rPr lang="en-US" dirty="0"/>
              <a:t>Waterfall Plot &amp; Sensor Detection Report Cont.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382000" cy="4525963"/>
          </a:xfrm>
        </p:spPr>
        <p:txBody>
          <a:bodyPr/>
          <a:lstStyle/>
          <a:p>
            <a:r>
              <a:rPr lang="en-US" dirty="0" smtClean="0"/>
              <a:t>In the Target drop down at the top of the Window, select bomber_2</a:t>
            </a:r>
          </a:p>
          <a:p>
            <a:pPr marL="226473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1429" b="86611"/>
          <a:stretch/>
        </p:blipFill>
        <p:spPr>
          <a:xfrm>
            <a:off x="2362200" y="3124200"/>
            <a:ext cx="4515611" cy="14785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124200" y="3962400"/>
            <a:ext cx="2057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7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</a:t>
            </a:r>
            <a:r>
              <a:rPr lang="en-US" dirty="0"/>
              <a:t>Waterfall Plot &amp; Sensor Detection Report Cont.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08975"/>
            <a:ext cx="4648200" cy="30582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“Plot:” allows you to plot ONLY the selected column</a:t>
            </a:r>
          </a:p>
          <a:p>
            <a:pPr lvl="1"/>
            <a:r>
              <a:rPr lang="en-US" dirty="0" smtClean="0"/>
              <a:t>Right-click on the header of the req. </a:t>
            </a:r>
            <a:r>
              <a:rPr lang="en-US" dirty="0" err="1" smtClean="0"/>
              <a:t>pd</a:t>
            </a:r>
            <a:r>
              <a:rPr lang="en-US" dirty="0" smtClean="0"/>
              <a:t> column</a:t>
            </a:r>
          </a:p>
          <a:p>
            <a:pPr lvl="2"/>
            <a:r>
              <a:rPr lang="en-US" dirty="0"/>
              <a:t>Stands for Required Probability of </a:t>
            </a:r>
            <a:r>
              <a:rPr lang="en-US" dirty="0" smtClean="0"/>
              <a:t>Detection</a:t>
            </a:r>
          </a:p>
          <a:p>
            <a:pPr lvl="1"/>
            <a:r>
              <a:rPr lang="en-US" dirty="0" smtClean="0"/>
              <a:t>Select “Plot: req. </a:t>
            </a:r>
            <a:r>
              <a:rPr lang="en-US" dirty="0" err="1" smtClean="0"/>
              <a:t>pd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The plot shows only req. </a:t>
            </a:r>
            <a:r>
              <a:rPr lang="en-US" dirty="0" err="1" smtClean="0"/>
              <a:t>pd</a:t>
            </a:r>
            <a:r>
              <a:rPr lang="en-US" dirty="0" smtClean="0"/>
              <a:t> vs. simulation time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366641"/>
            <a:ext cx="2638425" cy="2114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419600"/>
            <a:ext cx="8534400" cy="17052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061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</a:t>
            </a:r>
            <a:r>
              <a:rPr lang="en-US" dirty="0"/>
              <a:t>Waterfall Plot &amp; Sensor Detection Report Cont.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044" y="1371600"/>
            <a:ext cx="6324600" cy="2895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Add to Plot: Plot the selected column alongside what’s already plotted</a:t>
            </a:r>
          </a:p>
          <a:p>
            <a:pPr lvl="1"/>
            <a:r>
              <a:rPr lang="en-US" sz="1800" dirty="0" smtClean="0"/>
              <a:t>Right-click on the header of the “</a:t>
            </a:r>
            <a:r>
              <a:rPr lang="en-US" sz="1800" dirty="0" err="1" smtClean="0"/>
              <a:t>pd</a:t>
            </a:r>
            <a:r>
              <a:rPr lang="en-US" sz="1800" dirty="0" smtClean="0"/>
              <a:t>” column</a:t>
            </a:r>
          </a:p>
          <a:p>
            <a:pPr lvl="2"/>
            <a:r>
              <a:rPr lang="en-US" sz="1600" dirty="0"/>
              <a:t>Stands for </a:t>
            </a:r>
            <a:r>
              <a:rPr lang="en-US" sz="1600" dirty="0" smtClean="0"/>
              <a:t>Probability </a:t>
            </a:r>
            <a:r>
              <a:rPr lang="en-US" sz="1600" dirty="0"/>
              <a:t>of </a:t>
            </a:r>
            <a:r>
              <a:rPr lang="en-US" sz="1600" dirty="0" smtClean="0"/>
              <a:t>Detection</a:t>
            </a:r>
          </a:p>
          <a:p>
            <a:pPr lvl="1"/>
            <a:r>
              <a:rPr lang="en-US" sz="1800" dirty="0" smtClean="0"/>
              <a:t>Choose “Add to plot: </a:t>
            </a:r>
            <a:r>
              <a:rPr lang="en-US" sz="1800" dirty="0" err="1" smtClean="0"/>
              <a:t>pd</a:t>
            </a:r>
            <a:r>
              <a:rPr lang="en-US" sz="1800" dirty="0" smtClean="0"/>
              <a:t>”</a:t>
            </a:r>
          </a:p>
          <a:p>
            <a:pPr lvl="1"/>
            <a:r>
              <a:rPr lang="en-US" sz="1800" dirty="0" smtClean="0"/>
              <a:t>Result: req. </a:t>
            </a:r>
            <a:r>
              <a:rPr lang="en-US" sz="1800" dirty="0" err="1" smtClean="0"/>
              <a:t>pd</a:t>
            </a:r>
            <a:r>
              <a:rPr lang="en-US" sz="1800" dirty="0" smtClean="0"/>
              <a:t> and </a:t>
            </a:r>
            <a:r>
              <a:rPr lang="en-US" sz="1800" dirty="0" err="1" smtClean="0"/>
              <a:t>pd</a:t>
            </a:r>
            <a:r>
              <a:rPr lang="en-US" sz="1800" dirty="0" smtClean="0"/>
              <a:t> are both shown in the plot</a:t>
            </a:r>
          </a:p>
          <a:p>
            <a:pPr marL="226473" indent="0">
              <a:buNone/>
            </a:pPr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912" y="1828800"/>
            <a:ext cx="2609850" cy="1514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343400"/>
            <a:ext cx="8715631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300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</a:t>
            </a:r>
            <a:r>
              <a:rPr lang="en-US" dirty="0"/>
              <a:t>Waterfall Plot &amp; Sensor Detection Report Cont.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83574"/>
            <a:ext cx="8229600" cy="2209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Let’s compare the Waterfall Plot to the Sensor Detection Report Graph:</a:t>
            </a:r>
          </a:p>
          <a:p>
            <a:pPr lvl="1"/>
            <a:r>
              <a:rPr lang="en-US" dirty="0" smtClean="0"/>
              <a:t>The points at which </a:t>
            </a:r>
            <a:r>
              <a:rPr lang="en-US" dirty="0" err="1" smtClean="0"/>
              <a:t>pd</a:t>
            </a:r>
            <a:r>
              <a:rPr lang="en-US" dirty="0" smtClean="0"/>
              <a:t> is below req. </a:t>
            </a:r>
            <a:r>
              <a:rPr lang="en-US" dirty="0" err="1" smtClean="0"/>
              <a:t>pd</a:t>
            </a:r>
            <a:r>
              <a:rPr lang="en-US" dirty="0" smtClean="0"/>
              <a:t> in the Sensor Detection Report graph coincide with the gaps in the Waterfall Plot</a:t>
            </a:r>
          </a:p>
          <a:p>
            <a:r>
              <a:rPr lang="en-US" dirty="0" smtClean="0"/>
              <a:t>What is happening in the simulation to cause these changes?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127"/>
          <a:stretch/>
        </p:blipFill>
        <p:spPr>
          <a:xfrm>
            <a:off x="2163045" y="3001470"/>
            <a:ext cx="5046509" cy="1387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44027"/>
            <a:ext cx="7696200" cy="16148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124200" y="4022871"/>
            <a:ext cx="228600" cy="2667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52900" y="4800600"/>
            <a:ext cx="952500" cy="1447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19400" y="3984771"/>
            <a:ext cx="152400" cy="304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4800600"/>
            <a:ext cx="304800" cy="381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1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048000"/>
            <a:ext cx="5293220" cy="33701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</a:t>
            </a:r>
            <a:r>
              <a:rPr lang="en-US" dirty="0"/>
              <a:t>Waterfall Plot &amp; Sensor Detection Report Cont.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“status” column of the Sensor Detection Report explains why a detection has failed</a:t>
            </a:r>
          </a:p>
          <a:p>
            <a:r>
              <a:rPr lang="en-US" dirty="0" smtClean="0"/>
              <a:t>Here we have failed to detect for both Low Signal and Masked Horizon</a:t>
            </a:r>
          </a:p>
          <a:p>
            <a:pPr marL="226473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352800" y="5638800"/>
            <a:ext cx="762000" cy="685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3657600"/>
            <a:ext cx="609600" cy="381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</a:t>
            </a:r>
            <a:r>
              <a:rPr lang="en-US" dirty="0"/>
              <a:t>Waterfall Plot &amp; Sensor Detection Report Cont.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00012"/>
            <a:ext cx="50292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Close out of both plots</a:t>
            </a:r>
          </a:p>
          <a:p>
            <a:r>
              <a:rPr lang="en-US" dirty="0" smtClean="0"/>
              <a:t>Advance to time 350 seconds</a:t>
            </a:r>
          </a:p>
          <a:p>
            <a:r>
              <a:rPr lang="en-US" dirty="0" smtClean="0"/>
              <a:t>Select bomber_2 </a:t>
            </a:r>
          </a:p>
          <a:p>
            <a:r>
              <a:rPr lang="en-US" dirty="0" smtClean="0"/>
              <a:t>Play the simulation</a:t>
            </a:r>
          </a:p>
          <a:p>
            <a:r>
              <a:rPr lang="en-US" dirty="0" smtClean="0"/>
              <a:t>Turn on incoming Detection lines for bomber_2 in Platform Options</a:t>
            </a:r>
          </a:p>
          <a:p>
            <a:r>
              <a:rPr lang="en-US" dirty="0" smtClean="0"/>
              <a:t>Notice the bomber’s dropping altitude in Platform Details</a:t>
            </a:r>
          </a:p>
          <a:p>
            <a:r>
              <a:rPr lang="en-US" dirty="0" smtClean="0"/>
              <a:t>When the bomber is low enough, detection lines disappear</a:t>
            </a:r>
          </a:p>
          <a:p>
            <a:pPr lvl="1"/>
            <a:r>
              <a:rPr lang="en-US" sz="2200" dirty="0" smtClean="0"/>
              <a:t>Detection failure in this case is due to the target being masked by horizon</a:t>
            </a:r>
          </a:p>
          <a:p>
            <a:pPr marL="226473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326" y="1646347"/>
            <a:ext cx="3336637" cy="18931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5945" y="1333852"/>
            <a:ext cx="20574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Scenario Time = 344 seconds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4042185"/>
            <a:ext cx="3461290" cy="2286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5945" y="3678804"/>
            <a:ext cx="20574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Scenario Time = 367 seconds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8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466195"/>
            <a:ext cx="3616036" cy="394400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Mystic is a tool that achieves the following:</a:t>
            </a:r>
          </a:p>
          <a:p>
            <a:pPr lvl="1"/>
            <a:r>
              <a:rPr lang="en-US" dirty="0" smtClean="0"/>
              <a:t>Visualizes recorded results of a simulation</a:t>
            </a:r>
          </a:p>
          <a:p>
            <a:pPr lvl="1"/>
            <a:r>
              <a:rPr lang="en-US" dirty="0" smtClean="0"/>
              <a:t>Provides post-process analysis capabilities</a:t>
            </a:r>
          </a:p>
          <a:p>
            <a:r>
              <a:rPr lang="en-US" dirty="0" smtClean="0"/>
              <a:t>Features unique to Mystic aid in providing this functionality (see table)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00079"/>
              </p:ext>
            </p:extLst>
          </p:nvPr>
        </p:nvGraphicFramePr>
        <p:xfrm>
          <a:off x="3733800" y="1254209"/>
          <a:ext cx="3768436" cy="4361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4218">
                  <a:extLst>
                    <a:ext uri="{9D8B030D-6E8A-4147-A177-3AD203B41FA5}">
                      <a16:colId xmlns:a16="http://schemas.microsoft.com/office/drawing/2014/main" val="1572354838"/>
                    </a:ext>
                  </a:extLst>
                </a:gridCol>
                <a:gridCol w="1884218">
                  <a:extLst>
                    <a:ext uri="{9D8B030D-6E8A-4147-A177-3AD203B41FA5}">
                      <a16:colId xmlns:a16="http://schemas.microsoft.com/office/drawing/2014/main" val="3005293112"/>
                    </a:ext>
                  </a:extLst>
                </a:gridCol>
              </a:tblGrid>
              <a:tr h="3062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Features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64922"/>
                  </a:ext>
                </a:extLst>
              </a:tr>
              <a:tr h="570462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Adjust Visualization of Results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Preferences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5736"/>
                  </a:ext>
                </a:extLst>
              </a:tr>
              <a:tr h="303442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Post-Process</a:t>
                      </a:r>
                      <a:r>
                        <a:rPr lang="en-US" sz="1400" b="1" baseline="0" dirty="0" smtClean="0"/>
                        <a:t> Analysis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*Platform Details Plot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666819"/>
                  </a:ext>
                </a:extLst>
              </a:tr>
              <a:tr h="303442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Script Data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974283"/>
                  </a:ext>
                </a:extLst>
              </a:tr>
              <a:tr h="303442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Bookmark Browser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19344"/>
                  </a:ext>
                </a:extLst>
              </a:tr>
              <a:tr h="316596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Waterfall Plot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89319"/>
                  </a:ext>
                </a:extLst>
              </a:tr>
              <a:tr h="551278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*Sensor Detection Report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15563"/>
                  </a:ext>
                </a:extLst>
              </a:tr>
              <a:tr h="316596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Event List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50439"/>
                  </a:ext>
                </a:extLst>
              </a:tr>
              <a:tr h="316596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*Engagement Statistics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898266"/>
                  </a:ext>
                </a:extLst>
              </a:tr>
              <a:tr h="316596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*Event and Track Tracing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637817"/>
                  </a:ext>
                </a:extLst>
              </a:tr>
              <a:tr h="551278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Result</a:t>
                      </a:r>
                      <a:r>
                        <a:rPr lang="en-US" sz="1400" baseline="0" dirty="0" smtClean="0"/>
                        <a:t> Statistics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79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96200" y="1254208"/>
            <a:ext cx="1143000" cy="13849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* Denotes an associated hands-on activity</a:t>
            </a:r>
          </a:p>
          <a:p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</a:t>
            </a:r>
            <a:r>
              <a:rPr lang="en-US" dirty="0"/>
              <a:t>Waterfall Plot &amp; Sensor Detection Report Cont.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382000" cy="2286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Close out of Mystic</a:t>
            </a:r>
          </a:p>
          <a:p>
            <a:r>
              <a:rPr lang="en-US" dirty="0" smtClean="0"/>
              <a:t>In Wizard, open the file scenarios/red_laydown.txt</a:t>
            </a:r>
          </a:p>
          <a:p>
            <a:r>
              <a:rPr lang="en-US" dirty="0" smtClean="0"/>
              <a:t>Delete the new route you wrote in the bomber_2 platform definition</a:t>
            </a:r>
          </a:p>
          <a:p>
            <a:r>
              <a:rPr lang="en-US" dirty="0" smtClean="0"/>
              <a:t>Uncomment the original route </a:t>
            </a:r>
          </a:p>
          <a:p>
            <a:pPr lvl="1"/>
            <a:r>
              <a:rPr lang="en-US" dirty="0" smtClean="0"/>
              <a:t>The route on the platform should match the pictured route</a:t>
            </a:r>
          </a:p>
          <a:p>
            <a:r>
              <a:rPr lang="en-US" dirty="0" smtClean="0"/>
              <a:t>Run the scenario in Mission and open the .</a:t>
            </a:r>
            <a:r>
              <a:rPr lang="en-US" dirty="0" err="1" smtClean="0"/>
              <a:t>aer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664" y="4191000"/>
            <a:ext cx="4944672" cy="2090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764332" y="4191000"/>
            <a:ext cx="4343400" cy="2090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98368" y="3877312"/>
            <a:ext cx="194726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scenarios/red_laydown.txt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24"/>
          <a:stretch/>
        </p:blipFill>
        <p:spPr>
          <a:xfrm>
            <a:off x="1905000" y="3048000"/>
            <a:ext cx="5257800" cy="33527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04356"/>
            <a:ext cx="8763000" cy="5120244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algn="l" defTabSz="1191624" rtl="0" eaLnBrk="1" latinLnBrk="0" hangingPunct="1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Tools </a:t>
            </a:r>
            <a:r>
              <a:rPr lang="en-US" dirty="0" smtClean="0">
                <a:sym typeface="Wingdings" panose="05000000000000000000" pitchFamily="2" charset="2"/>
              </a:rPr>
              <a:t> Show Event List</a:t>
            </a:r>
            <a:endParaRPr lang="en-US" dirty="0" smtClean="0"/>
          </a:p>
          <a:p>
            <a:r>
              <a:rPr lang="en-US" dirty="0" smtClean="0"/>
              <a:t>Shows all currently loaded simulation events in a filterable, exportable table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8320" y="3873406"/>
            <a:ext cx="12954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Currently Applied Filters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4868170"/>
            <a:ext cx="992029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Event Information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690" y="1295400"/>
            <a:ext cx="8841910" cy="1905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Q: Why are some columns given a number, not a label?</a:t>
            </a:r>
          </a:p>
          <a:p>
            <a:pPr lvl="1"/>
            <a:r>
              <a:rPr lang="en-US" dirty="0"/>
              <a:t>A: All events have common categories of information (ex: type, time, platform). But, different events also have unique information, which doesn’t have dedicated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If you hover over a cell in a numbered column, the field name will appear</a:t>
            </a:r>
          </a:p>
          <a:p>
            <a:r>
              <a:rPr lang="en-US" dirty="0" smtClean="0"/>
              <a:t>If you filter to a single event type, any numbered columns will become named columns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1364"/>
          <a:stretch/>
        </p:blipFill>
        <p:spPr>
          <a:xfrm>
            <a:off x="1066800" y="2895600"/>
            <a:ext cx="7010400" cy="33608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List: Numbered Columns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3200" y="2841120"/>
            <a:ext cx="1524000" cy="2068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List: Exporting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Event List data can be exported to a .csv file</a:t>
            </a:r>
          </a:p>
          <a:p>
            <a:r>
              <a:rPr lang="en-US" dirty="0" smtClean="0"/>
              <a:t>To export:</a:t>
            </a:r>
          </a:p>
          <a:p>
            <a:pPr lvl="1"/>
            <a:r>
              <a:rPr lang="en-US" dirty="0" smtClean="0"/>
              <a:t>Right-click on any cell</a:t>
            </a:r>
          </a:p>
          <a:p>
            <a:pPr lvl="1"/>
            <a:r>
              <a:rPr lang="en-US" dirty="0" smtClean="0"/>
              <a:t>Select “Export to CSV”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0392" b="61918"/>
          <a:stretch/>
        </p:blipFill>
        <p:spPr>
          <a:xfrm>
            <a:off x="762000" y="3733800"/>
            <a:ext cx="7415821" cy="1775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890109" y="4800600"/>
            <a:ext cx="1159602" cy="2613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45" y="1295400"/>
            <a:ext cx="8534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Right-click on a cell in the event list to plot its column</a:t>
            </a:r>
          </a:p>
          <a:p>
            <a:pPr marL="226473" indent="0">
              <a:buNone/>
            </a:pPr>
            <a:endParaRPr lang="en-US" sz="2000" dirty="0" smtClean="0"/>
          </a:p>
          <a:p>
            <a:pPr marL="226473" indent="0">
              <a:buNone/>
            </a:pPr>
            <a:endParaRPr lang="en-US" sz="2000" dirty="0" smtClean="0"/>
          </a:p>
          <a:p>
            <a:r>
              <a:rPr lang="en-US" sz="2000" dirty="0" smtClean="0"/>
              <a:t>Allows you to plot the column vs. time, while adjusting the series shown in the plot</a:t>
            </a:r>
          </a:p>
          <a:p>
            <a:pPr marL="226473" indent="0">
              <a:buNone/>
            </a:pPr>
            <a:endParaRPr lang="en-US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0900"/>
          <a:stretch/>
        </p:blipFill>
        <p:spPr>
          <a:xfrm>
            <a:off x="1504060" y="1755875"/>
            <a:ext cx="6093169" cy="853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List: Plot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81600" y="2286000"/>
            <a:ext cx="6858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5439"/>
          <a:stretch/>
        </p:blipFill>
        <p:spPr>
          <a:xfrm>
            <a:off x="1066800" y="3733800"/>
            <a:ext cx="6934200" cy="26493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487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List: Adding a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2" y="1295400"/>
            <a:ext cx="8229600" cy="4525963"/>
          </a:xfrm>
        </p:spPr>
        <p:txBody>
          <a:bodyPr/>
          <a:lstStyle/>
          <a:p>
            <a:r>
              <a:rPr lang="en-US" dirty="0" smtClean="0"/>
              <a:t>Option 1: Click the plus sign at the top of the list </a:t>
            </a:r>
          </a:p>
          <a:p>
            <a:pPr marL="226473" indent="0">
              <a:buNone/>
            </a:pPr>
            <a:endParaRPr lang="en-US" dirty="0"/>
          </a:p>
          <a:p>
            <a:pPr marL="226473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Then, fill in the checkboxes, drop-down menus, and text boxes</a:t>
            </a:r>
          </a:p>
          <a:p>
            <a:pPr marL="609569" lvl="1" indent="0">
              <a:buNone/>
            </a:pPr>
            <a:endParaRPr lang="en-US" dirty="0"/>
          </a:p>
          <a:p>
            <a:pPr marL="609569" lvl="1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981200"/>
            <a:ext cx="8153400" cy="7601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" y="3962400"/>
            <a:ext cx="8967787" cy="477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1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List: Adding a Filter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Option 2: Right-click on a cell to filter by column value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Result: Filter appears at the top of the event list. </a:t>
            </a:r>
          </a:p>
          <a:p>
            <a:pPr lvl="1"/>
            <a:r>
              <a:rPr lang="en-US" sz="2000" dirty="0" smtClean="0"/>
              <a:t>You can also edit the filter from here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300" dirty="0" smtClean="0"/>
              <a:t>Delete a filter by clicking the minus sign beside it</a:t>
            </a:r>
          </a:p>
          <a:p>
            <a:pPr marL="226473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66" y="1855416"/>
            <a:ext cx="8350467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66" y="3886200"/>
            <a:ext cx="8058630" cy="12068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184722" y="2133600"/>
            <a:ext cx="3121077" cy="2092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19044" y="4572000"/>
            <a:ext cx="311046" cy="3812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List: Enabled and Invert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763000" cy="2895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Enabled:</a:t>
            </a:r>
          </a:p>
          <a:p>
            <a:pPr lvl="1"/>
            <a:r>
              <a:rPr lang="en-US" dirty="0" smtClean="0"/>
              <a:t>At Top</a:t>
            </a:r>
          </a:p>
          <a:p>
            <a:pPr lvl="2"/>
            <a:r>
              <a:rPr lang="en-US" dirty="0" smtClean="0"/>
              <a:t>Unchecked will show all rows</a:t>
            </a:r>
          </a:p>
          <a:p>
            <a:pPr lvl="2"/>
            <a:r>
              <a:rPr lang="en-US" dirty="0" smtClean="0"/>
              <a:t>Checked will show only rows that meet all listed conditions</a:t>
            </a:r>
          </a:p>
          <a:p>
            <a:pPr lvl="1"/>
            <a:r>
              <a:rPr lang="en-US" dirty="0" smtClean="0"/>
              <a:t>On Single Filter</a:t>
            </a:r>
          </a:p>
          <a:p>
            <a:pPr lvl="2"/>
            <a:r>
              <a:rPr lang="en-US" dirty="0" smtClean="0"/>
              <a:t>Unchecked will ignore the condition</a:t>
            </a:r>
          </a:p>
          <a:p>
            <a:pPr lvl="2"/>
            <a:r>
              <a:rPr lang="en-US" dirty="0" smtClean="0"/>
              <a:t>Checked will show only rows that meet the condition</a:t>
            </a:r>
          </a:p>
          <a:p>
            <a:r>
              <a:rPr lang="en-US" dirty="0" smtClean="0"/>
              <a:t>Invert:</a:t>
            </a:r>
          </a:p>
          <a:p>
            <a:pPr lvl="1"/>
            <a:r>
              <a:rPr lang="en-US" dirty="0" smtClean="0"/>
              <a:t>Everything that would be shown now isn’t shown and vice versa</a:t>
            </a:r>
          </a:p>
          <a:p>
            <a:pPr lvl="1"/>
            <a:r>
              <a:rPr lang="en-US" dirty="0" smtClean="0"/>
              <a:t>At Top</a:t>
            </a:r>
          </a:p>
          <a:p>
            <a:pPr lvl="2"/>
            <a:r>
              <a:rPr lang="en-US" dirty="0" smtClean="0"/>
              <a:t>Checked inverts all logic</a:t>
            </a:r>
          </a:p>
          <a:p>
            <a:pPr lvl="1"/>
            <a:r>
              <a:rPr lang="en-US" dirty="0" smtClean="0"/>
              <a:t>On Single Filter</a:t>
            </a:r>
          </a:p>
          <a:p>
            <a:pPr lvl="2"/>
            <a:r>
              <a:rPr lang="en-US" dirty="0" smtClean="0"/>
              <a:t>Checked inverts logic on only one filter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91" y="4267200"/>
            <a:ext cx="8170418" cy="1829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524000" y="4343400"/>
            <a:ext cx="762000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5233532"/>
            <a:ext cx="762000" cy="7862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4345341"/>
            <a:ext cx="762000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0" y="5233532"/>
            <a:ext cx="627558" cy="7862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7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Engagement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Allows you to analyze data from all weapon engagements in a scenario using the following tools:</a:t>
            </a:r>
          </a:p>
          <a:p>
            <a:pPr lvl="1"/>
            <a:r>
              <a:rPr lang="en-US" dirty="0" smtClean="0"/>
              <a:t>Plotting</a:t>
            </a:r>
          </a:p>
          <a:p>
            <a:pPr lvl="1"/>
            <a:r>
              <a:rPr lang="en-US" dirty="0" smtClean="0"/>
              <a:t>Data Tables</a:t>
            </a:r>
          </a:p>
          <a:p>
            <a:pPr lvl="1"/>
            <a:r>
              <a:rPr lang="en-US" dirty="0" smtClean="0"/>
              <a:t>Event Tracing</a:t>
            </a:r>
          </a:p>
          <a:p>
            <a:pPr marL="609569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226473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486400" cy="3394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834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Engagement Statistics: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19200"/>
            <a:ext cx="8763000" cy="522877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You can plot the data in one of the table’s columns by right-clicking on any cell in the column and selecting Plot:</a:t>
            </a:r>
          </a:p>
          <a:p>
            <a:r>
              <a:rPr lang="en-US" sz="2000" dirty="0" smtClean="0"/>
              <a:t>Plotting columns containing categorical (non-numerical) data creates pie charts</a:t>
            </a:r>
          </a:p>
          <a:p>
            <a:pPr marL="609569" lvl="1" indent="0">
              <a:buNone/>
            </a:pPr>
            <a:endParaRPr lang="en-US" sz="2000" dirty="0"/>
          </a:p>
          <a:p>
            <a:pPr marL="609569" lvl="1" indent="0">
              <a:buNone/>
            </a:pPr>
            <a:endParaRPr lang="en-US" sz="2000" dirty="0" smtClean="0"/>
          </a:p>
          <a:p>
            <a:pPr marL="609569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Plotting columns containing numerical data creates line graphs</a:t>
            </a:r>
          </a:p>
          <a:p>
            <a:pPr marL="609569" lvl="1" indent="0">
              <a:buNone/>
            </a:pPr>
            <a:endParaRPr lang="en-US" sz="2000" dirty="0" smtClean="0"/>
          </a:p>
          <a:p>
            <a:pPr marL="609569" lvl="1" indent="0">
              <a:buNone/>
            </a:pPr>
            <a:endParaRPr lang="en-US" sz="2300" dirty="0" smtClean="0"/>
          </a:p>
          <a:p>
            <a:pPr marL="609569" lvl="1" indent="0">
              <a:buNone/>
            </a:pPr>
            <a:endParaRPr lang="en-US" sz="2300" dirty="0" smtClean="0"/>
          </a:p>
          <a:p>
            <a:pPr marL="609569" lvl="1" indent="0">
              <a:buNone/>
            </a:pPr>
            <a:endParaRPr lang="en-US" sz="23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85" y="2923191"/>
            <a:ext cx="1905000" cy="10048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264" y="2822603"/>
            <a:ext cx="3306618" cy="12060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 flipV="1">
            <a:off x="2981485" y="3425608"/>
            <a:ext cx="151077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443" y="4856476"/>
            <a:ext cx="1906042" cy="10330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Arrow Connector 13"/>
          <p:cNvCxnSpPr>
            <a:stCxn id="13" idx="3"/>
            <a:endCxn id="16" idx="1"/>
          </p:cNvCxnSpPr>
          <p:nvPr/>
        </p:nvCxnSpPr>
        <p:spPr>
          <a:xfrm>
            <a:off x="2981485" y="5372999"/>
            <a:ext cx="5189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0437" y="4819910"/>
            <a:ext cx="5262563" cy="11061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41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Mystic-Specific Preferences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335576"/>
              </p:ext>
            </p:extLst>
          </p:nvPr>
        </p:nvGraphicFramePr>
        <p:xfrm>
          <a:off x="1066800" y="1371600"/>
          <a:ext cx="7086600" cy="4343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1572239943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1589923935"/>
                    </a:ext>
                  </a:extLst>
                </a:gridCol>
              </a:tblGrid>
              <a:tr h="48407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Preference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What can be controlled?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096623"/>
                  </a:ext>
                </a:extLst>
              </a:tr>
              <a:tr h="10742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Map -&gt; Interpolation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Adjust</a:t>
                      </a:r>
                      <a:r>
                        <a:rPr lang="en-US" sz="1600" baseline="0" dirty="0" smtClean="0"/>
                        <a:t> the method used to determine new platform positions/orientations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014534"/>
                  </a:ext>
                </a:extLst>
              </a:tr>
              <a:tr h="7559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 -&gt; Memory Usage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Controls how much result</a:t>
                      </a:r>
                      <a:r>
                        <a:rPr lang="en-US" sz="1600" baseline="0" dirty="0" smtClean="0"/>
                        <a:t> data to load at a time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07886"/>
                  </a:ext>
                </a:extLst>
              </a:tr>
              <a:tr h="20291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 Controller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Adjust</a:t>
                      </a:r>
                      <a:r>
                        <a:rPr lang="en-US" sz="1600" baseline="0" dirty="0" smtClean="0"/>
                        <a:t> information shown in the simulation clock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Edit formatting of displayed wall time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Choose what occurs at the end of the event file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309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95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Engagement Statistics: Accessing Platform Context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371600"/>
            <a:ext cx="8784259" cy="4525963"/>
          </a:xfrm>
        </p:spPr>
        <p:txBody>
          <a:bodyPr/>
          <a:lstStyle/>
          <a:p>
            <a:r>
              <a:rPr lang="en-US" dirty="0" smtClean="0"/>
              <a:t>You can right-click on cells in any of these columns to access the Platform Context Menu:</a:t>
            </a:r>
          </a:p>
          <a:p>
            <a:pPr lvl="1"/>
            <a:r>
              <a:rPr lang="en-US" dirty="0" smtClean="0"/>
              <a:t>Attacker</a:t>
            </a:r>
          </a:p>
          <a:p>
            <a:pPr lvl="1"/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Intended Target</a:t>
            </a:r>
          </a:p>
          <a:p>
            <a:pPr lvl="1"/>
            <a:r>
              <a:rPr lang="en-US" dirty="0" smtClean="0"/>
              <a:t>Weapon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601207"/>
            <a:ext cx="3977687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636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305800" cy="255869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Let’s analyze weapon engagement results to evaluate side blue’s weapon engagement performance</a:t>
            </a:r>
          </a:p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 smtClean="0"/>
              <a:t>Tools -&gt; Show </a:t>
            </a:r>
            <a:r>
              <a:rPr lang="en-US" dirty="0"/>
              <a:t>engagement </a:t>
            </a:r>
            <a:r>
              <a:rPr lang="en-US" dirty="0" smtClean="0"/>
              <a:t>Statistics</a:t>
            </a:r>
          </a:p>
          <a:p>
            <a:r>
              <a:rPr lang="en-US" dirty="0" smtClean="0"/>
              <a:t>In </a:t>
            </a:r>
            <a:r>
              <a:rPr lang="en-US" dirty="0"/>
              <a:t>the Attacker </a:t>
            </a:r>
            <a:r>
              <a:rPr lang="en-US" dirty="0" smtClean="0"/>
              <a:t>drop-down </a:t>
            </a:r>
            <a:r>
              <a:rPr lang="en-US" dirty="0"/>
              <a:t>menu, select Side: blue</a:t>
            </a:r>
          </a:p>
          <a:p>
            <a:r>
              <a:rPr lang="en-US" dirty="0"/>
              <a:t>In the Target </a:t>
            </a:r>
            <a:r>
              <a:rPr lang="en-US" dirty="0" smtClean="0"/>
              <a:t>drop-down </a:t>
            </a:r>
            <a:r>
              <a:rPr lang="en-US" dirty="0"/>
              <a:t>menu, select </a:t>
            </a:r>
            <a:r>
              <a:rPr lang="en-US" dirty="0" smtClean="0"/>
              <a:t>Side: red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39101"/>
          <a:stretch/>
        </p:blipFill>
        <p:spPr>
          <a:xfrm>
            <a:off x="5867247" y="3750732"/>
            <a:ext cx="3124506" cy="25373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33996"/>
          <a:stretch/>
        </p:blipFill>
        <p:spPr>
          <a:xfrm>
            <a:off x="2710252" y="4126632"/>
            <a:ext cx="3009518" cy="1990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Activity: </a:t>
            </a:r>
            <a:r>
              <a:rPr lang="en-US" dirty="0" smtClean="0"/>
              <a:t>Engagement Statistics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5894" y="4404672"/>
            <a:ext cx="1723705" cy="319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51847" y="4373062"/>
            <a:ext cx="2127161" cy="274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119083"/>
            <a:ext cx="2243618" cy="20056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27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Activity: </a:t>
            </a:r>
            <a:r>
              <a:rPr lang="en-US" dirty="0" smtClean="0"/>
              <a:t>Engagement Statistics Cont.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848" y="1339561"/>
            <a:ext cx="4674892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Right-click in the cell in row 1 of the Result column</a:t>
            </a:r>
          </a:p>
          <a:p>
            <a:r>
              <a:rPr lang="en-US" dirty="0" smtClean="0"/>
              <a:t>Click “Plot: Result”</a:t>
            </a:r>
          </a:p>
          <a:p>
            <a:r>
              <a:rPr lang="en-US" dirty="0" smtClean="0"/>
              <a:t>Creates a pie chart of the results of each engagement event</a:t>
            </a:r>
          </a:p>
          <a:p>
            <a:r>
              <a:rPr lang="en-US" dirty="0" smtClean="0"/>
              <a:t>The Ext. result column gives more specific descriptions of each engagement event result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7273"/>
          <a:stretch/>
        </p:blipFill>
        <p:spPr>
          <a:xfrm>
            <a:off x="5249000" y="1264421"/>
            <a:ext cx="2760800" cy="1671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093" y="4728414"/>
            <a:ext cx="2418614" cy="1640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146810"/>
            <a:ext cx="4267200" cy="14601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228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and Track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0902"/>
            <a:ext cx="7924800" cy="275219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Tracing allows you to view the events leading up to an engagement event or track</a:t>
            </a:r>
          </a:p>
          <a:p>
            <a:r>
              <a:rPr lang="en-US" dirty="0" smtClean="0"/>
              <a:t>To trace an engagement event: </a:t>
            </a:r>
          </a:p>
          <a:p>
            <a:pPr lvl="1"/>
            <a:r>
              <a:rPr lang="en-US" dirty="0" smtClean="0"/>
              <a:t>Right-click on any cell in the Engagement Statistics table</a:t>
            </a:r>
          </a:p>
          <a:p>
            <a:pPr lvl="1"/>
            <a:r>
              <a:rPr lang="en-US" dirty="0" smtClean="0"/>
              <a:t>Select “Trace Event”</a:t>
            </a:r>
          </a:p>
          <a:p>
            <a:r>
              <a:rPr lang="en-US" dirty="0" smtClean="0"/>
              <a:t>To trace a track:</a:t>
            </a:r>
          </a:p>
          <a:p>
            <a:pPr lvl="1"/>
            <a:r>
              <a:rPr lang="en-US" dirty="0" smtClean="0"/>
              <a:t>Right-click on a Master Track List entry in Platform Details</a:t>
            </a:r>
          </a:p>
          <a:p>
            <a:pPr lvl="1"/>
            <a:r>
              <a:rPr lang="en-US" dirty="0" smtClean="0"/>
              <a:t>Select “Trace Track”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419600"/>
            <a:ext cx="4525011" cy="16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91000"/>
            <a:ext cx="3542788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314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6292"/>
          <a:stretch/>
        </p:blipFill>
        <p:spPr>
          <a:xfrm>
            <a:off x="1676400" y="2971800"/>
            <a:ext cx="6324600" cy="34046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Activity</a:t>
            </a:r>
            <a:r>
              <a:rPr lang="en-US" dirty="0" smtClean="0"/>
              <a:t>: Track Tracing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5512"/>
            <a:ext cx="822960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Advance the simulation to time 840 seconds</a:t>
            </a:r>
          </a:p>
          <a:p>
            <a:r>
              <a:rPr lang="en-US" dirty="0" smtClean="0"/>
              <a:t>Select 3540_large_sam_launcher</a:t>
            </a:r>
          </a:p>
          <a:p>
            <a:r>
              <a:rPr lang="en-US" dirty="0" smtClean="0"/>
              <a:t>In platform details, right-click on Track 1 in the Master Track List</a:t>
            </a:r>
          </a:p>
          <a:p>
            <a:pPr lvl="1"/>
            <a:r>
              <a:rPr lang="en-US" dirty="0" smtClean="0"/>
              <a:t>Select Trace Track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2289" y="3124200"/>
            <a:ext cx="4267200" cy="1066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78873" y="3395990"/>
            <a:ext cx="247650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Track Acquisition and Correlation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42289" y="5079087"/>
            <a:ext cx="5888022" cy="33111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43750" y="4598312"/>
            <a:ext cx="1714500" cy="43088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Task Assignment and Shooting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Tools </a:t>
            </a:r>
            <a:r>
              <a:rPr lang="en-US" dirty="0" smtClean="0">
                <a:sym typeface="Wingdings" panose="05000000000000000000" pitchFamily="2" charset="2"/>
              </a:rPr>
              <a:t> Show Result Statistics</a:t>
            </a:r>
            <a:endParaRPr lang="en-US" dirty="0" smtClean="0"/>
          </a:p>
          <a:p>
            <a:r>
              <a:rPr lang="en-US" dirty="0" smtClean="0"/>
              <a:t>Shows the contents of a loaded file by event type</a:t>
            </a:r>
          </a:p>
          <a:p>
            <a:pPr lvl="1"/>
            <a:r>
              <a:rPr lang="en-US" dirty="0" smtClean="0"/>
              <a:t>Frequency, memory usage of each event</a:t>
            </a:r>
          </a:p>
          <a:p>
            <a:pPr lvl="1"/>
            <a:r>
              <a:rPr lang="en-US" dirty="0" smtClean="0"/>
              <a:t>Pie chart of memory usage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3352800"/>
            <a:ext cx="5524500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15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gain hands-on knowledge about:</a:t>
            </a:r>
          </a:p>
          <a:p>
            <a:pPr lvl="1"/>
            <a:r>
              <a:rPr lang="en-US" dirty="0"/>
              <a:t>Features that are unique to </a:t>
            </a:r>
            <a:r>
              <a:rPr lang="en-US" dirty="0" smtClean="0"/>
              <a:t>Mystic</a:t>
            </a:r>
            <a:endParaRPr lang="en-US" dirty="0"/>
          </a:p>
          <a:p>
            <a:pPr lvl="1"/>
            <a:r>
              <a:rPr lang="en-US" dirty="0"/>
              <a:t>How to utilize these features</a:t>
            </a:r>
          </a:p>
          <a:p>
            <a:pPr marL="609569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 descr="MCj029913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4203700"/>
            <a:ext cx="1285875" cy="1809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75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Details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5884"/>
            <a:ext cx="8229600" cy="4525963"/>
          </a:xfrm>
        </p:spPr>
        <p:txBody>
          <a:bodyPr/>
          <a:lstStyle/>
          <a:p>
            <a:r>
              <a:rPr lang="en-US" dirty="0" smtClean="0"/>
              <a:t>Analysis of numerical platform details can be completed using the Plot tool</a:t>
            </a:r>
            <a:endParaRPr lang="en-US" dirty="0"/>
          </a:p>
          <a:p>
            <a:pPr marL="226473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362200"/>
            <a:ext cx="5943600" cy="389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1" y="5100416"/>
            <a:ext cx="8220075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Activity: </a:t>
            </a:r>
            <a:r>
              <a:rPr lang="en-US" dirty="0" smtClean="0"/>
              <a:t>Platform Details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1700" dirty="0" smtClean="0"/>
              <a:t>If you do not have the </a:t>
            </a:r>
            <a:r>
              <a:rPr lang="en-US" sz="1700" dirty="0" err="1" smtClean="0"/>
              <a:t>warlock_mystic_scenario</a:t>
            </a:r>
            <a:r>
              <a:rPr lang="en-US" sz="1700" dirty="0" smtClean="0"/>
              <a:t> open in Mystic, follow these steps</a:t>
            </a:r>
          </a:p>
          <a:p>
            <a:r>
              <a:rPr lang="en-US" sz="1700" dirty="0"/>
              <a:t>Navigate to the </a:t>
            </a:r>
            <a:r>
              <a:rPr lang="en-US" sz="1700" dirty="0" smtClean="0"/>
              <a:t>Mystic Features </a:t>
            </a:r>
            <a:r>
              <a:rPr lang="en-US" sz="1700" dirty="0"/>
              <a:t>folder</a:t>
            </a:r>
          </a:p>
          <a:p>
            <a:pPr marL="226473" indent="0">
              <a:buNone/>
            </a:pPr>
            <a:endParaRPr lang="en-US" sz="1700" dirty="0"/>
          </a:p>
          <a:p>
            <a:r>
              <a:rPr lang="en-US" sz="1700" dirty="0"/>
              <a:t>Open </a:t>
            </a:r>
            <a:r>
              <a:rPr lang="en-US" sz="1700" dirty="0" smtClean="0"/>
              <a:t>warlock_mystic_startup.txt</a:t>
            </a:r>
            <a:r>
              <a:rPr lang="en-US" sz="1700" dirty="0"/>
              <a:t>, found within this folder, in Wizard. Make sure it is set as the startup file</a:t>
            </a:r>
          </a:p>
          <a:p>
            <a:r>
              <a:rPr lang="en-US" sz="1700" dirty="0" smtClean="0"/>
              <a:t>Run warlock_mystic_startup.txt using </a:t>
            </a:r>
            <a:r>
              <a:rPr lang="en-US" sz="1700" dirty="0"/>
              <a:t>Mission and open the </a:t>
            </a:r>
            <a:r>
              <a:rPr lang="en-US" sz="1700" dirty="0" err="1"/>
              <a:t>aer</a:t>
            </a:r>
            <a:r>
              <a:rPr lang="en-US" sz="1700" dirty="0"/>
              <a:t> file in </a:t>
            </a:r>
            <a:r>
              <a:rPr lang="en-US" sz="1700" dirty="0" smtClean="0"/>
              <a:t>Mystic</a:t>
            </a:r>
            <a:endParaRPr lang="en-US" sz="1700" dirty="0"/>
          </a:p>
          <a:p>
            <a:pPr marL="226473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477" y="4348069"/>
            <a:ext cx="3729044" cy="5524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512596" y="4547965"/>
            <a:ext cx="685800" cy="328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36521" y="5626859"/>
            <a:ext cx="1990332" cy="270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7657" y="2498891"/>
            <a:ext cx="83624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Arial" pitchFamily="34" charset="0"/>
              </a:rPr>
              <a:t>AFSIM-2.8.0-win64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&gt;</a:t>
            </a:r>
            <a:r>
              <a:rPr lang="en-US" dirty="0" smtClean="0">
                <a:latin typeface="+mj-lt"/>
                <a:cs typeface="Arial" pitchFamily="34" charset="0"/>
              </a:rPr>
              <a:t> training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&gt;</a:t>
            </a:r>
            <a:r>
              <a:rPr lang="en-US" dirty="0" smtClean="0">
                <a:latin typeface="+mj-lt"/>
                <a:cs typeface="Arial" pitchFamily="34" charset="0"/>
              </a:rPr>
              <a:t> user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&gt;</a:t>
            </a:r>
            <a:r>
              <a:rPr lang="en-US" dirty="0" smtClean="0">
                <a:latin typeface="+mj-lt"/>
                <a:cs typeface="Arial" pitchFamily="34" charset="0"/>
              </a:rPr>
              <a:t> 8_Mystic_Features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&gt;</a:t>
            </a:r>
            <a:r>
              <a:rPr lang="en-US" dirty="0" smtClean="0">
                <a:latin typeface="+mj-lt"/>
                <a:cs typeface="Arial" pitchFamily="34" charset="0"/>
              </a:rPr>
              <a:t> scenarios &gt; </a:t>
            </a:r>
            <a:r>
              <a:rPr lang="en-US" dirty="0" err="1" smtClean="0">
                <a:latin typeface="+mj-lt"/>
                <a:cs typeface="Arial" pitchFamily="34" charset="0"/>
              </a:rPr>
              <a:t>floridistan</a:t>
            </a:r>
            <a:endParaRPr lang="en-US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790" y="2736144"/>
            <a:ext cx="3716234" cy="3512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Activity: </a:t>
            </a:r>
            <a:r>
              <a:rPr lang="en-US" dirty="0" smtClean="0"/>
              <a:t>Platform Details Plot Cont.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0738" y="1272032"/>
            <a:ext cx="5264528" cy="461331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dvance </a:t>
            </a:r>
            <a:r>
              <a:rPr lang="en-US" dirty="0"/>
              <a:t>to time 675 s, then pause the simulation</a:t>
            </a:r>
          </a:p>
          <a:p>
            <a:r>
              <a:rPr lang="en-US" dirty="0"/>
              <a:t>Select the platform “</a:t>
            </a:r>
            <a:r>
              <a:rPr lang="en-US" dirty="0" smtClean="0">
                <a:solidFill>
                  <a:srgbClr val="FF0000"/>
                </a:solidFill>
              </a:rPr>
              <a:t>bomber_new_red_glide_bomb_1_3</a:t>
            </a:r>
            <a:r>
              <a:rPr lang="en-US" dirty="0"/>
              <a:t>”</a:t>
            </a:r>
          </a:p>
          <a:p>
            <a:r>
              <a:rPr lang="en-US" dirty="0" smtClean="0"/>
              <a:t>Right-click </a:t>
            </a:r>
            <a:r>
              <a:rPr lang="en-US" dirty="0"/>
              <a:t>on Speed in Platform Details</a:t>
            </a:r>
          </a:p>
          <a:p>
            <a:r>
              <a:rPr lang="en-US" dirty="0" smtClean="0"/>
              <a:t>Select the option </a:t>
            </a:r>
          </a:p>
          <a:p>
            <a:pPr marL="226473" indent="0">
              <a:buNone/>
            </a:pP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>
                <a:solidFill>
                  <a:srgbClr val="FF0000"/>
                </a:solidFill>
              </a:rPr>
              <a:t>Plot bomber_new_red_glide_bomb_1_3</a:t>
            </a:r>
            <a:r>
              <a:rPr lang="en-US" dirty="0" smtClean="0"/>
              <a:t>”</a:t>
            </a:r>
          </a:p>
          <a:p>
            <a:pPr lvl="1"/>
            <a:r>
              <a:rPr lang="en-US" sz="1700" dirty="0" smtClean="0"/>
              <a:t>The Plotting tool can also be accessed through the Tools menu</a:t>
            </a:r>
            <a:endParaRPr lang="en-US" sz="17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088" y="1256905"/>
            <a:ext cx="2362200" cy="11833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6654148" y="1981200"/>
            <a:ext cx="304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5400000">
            <a:off x="8479024" y="4648200"/>
            <a:ext cx="228600" cy="533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3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</a:t>
            </a:r>
            <a:r>
              <a:rPr lang="en-US" dirty="0"/>
              <a:t>Platform Details </a:t>
            </a:r>
            <a:r>
              <a:rPr lang="en-US" dirty="0" smtClean="0"/>
              <a:t>Plot Cont.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6809015" cy="4800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73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</a:t>
            </a:r>
            <a:r>
              <a:rPr lang="en-US" dirty="0"/>
              <a:t>Platform Details Plot Cont.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300" y="1177968"/>
            <a:ext cx="4114800" cy="4525963"/>
          </a:xfrm>
        </p:spPr>
        <p:txBody>
          <a:bodyPr>
            <a:normAutofit/>
          </a:bodyPr>
          <a:lstStyle/>
          <a:p>
            <a:r>
              <a:rPr lang="en-US" sz="1400" dirty="0"/>
              <a:t>Play the simulation</a:t>
            </a:r>
          </a:p>
          <a:p>
            <a:r>
              <a:rPr lang="en-US" sz="1400" dirty="0"/>
              <a:t>Vertical line movement represents current simulation time</a:t>
            </a:r>
          </a:p>
          <a:p>
            <a:r>
              <a:rPr lang="en-US" sz="1400" dirty="0"/>
              <a:t>Pause the simulation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04248" y="1248229"/>
            <a:ext cx="4572000" cy="5093858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algn="l" defTabSz="1191624" rtl="0" eaLnBrk="1" latinLnBrk="0" hangingPunct="1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Type “</a:t>
            </a:r>
            <a:r>
              <a:rPr lang="en-US" sz="1400" dirty="0" smtClean="0"/>
              <a:t>glide” </a:t>
            </a:r>
            <a:r>
              <a:rPr lang="en-US" sz="1400" dirty="0"/>
              <a:t>in the Filter text box</a:t>
            </a:r>
          </a:p>
          <a:p>
            <a:r>
              <a:rPr lang="en-US" sz="1400" dirty="0"/>
              <a:t>Ctrl + click on the first, third, and last results</a:t>
            </a:r>
          </a:p>
          <a:p>
            <a:pPr lvl="1"/>
            <a:r>
              <a:rPr lang="en-US" sz="1100" dirty="0"/>
              <a:t>The third result is the originally plotted platform</a:t>
            </a:r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marL="609569" lvl="1" indent="0">
              <a:buNone/>
            </a:pPr>
            <a:endParaRPr lang="en-US" sz="1100" dirty="0" smtClean="0"/>
          </a:p>
          <a:p>
            <a:pPr marL="609569" lvl="1" indent="0">
              <a:buNone/>
            </a:pPr>
            <a:endParaRPr lang="en-US" sz="1100" dirty="0" smtClean="0"/>
          </a:p>
          <a:p>
            <a:pPr marL="609569" lvl="1" indent="0">
              <a:buNone/>
            </a:pPr>
            <a:endParaRPr lang="en-US" sz="1100" dirty="0"/>
          </a:p>
          <a:p>
            <a:pPr marL="609569" lvl="1" indent="0">
              <a:buNone/>
            </a:pPr>
            <a:endParaRPr lang="en-US" sz="1100" dirty="0"/>
          </a:p>
          <a:p>
            <a:r>
              <a:rPr lang="en-US" sz="1400" dirty="0" smtClean="0"/>
              <a:t>Now, multiple platforms are included in the speed vs. time plot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1426" r="31035"/>
          <a:stretch/>
        </p:blipFill>
        <p:spPr>
          <a:xfrm>
            <a:off x="359064" y="2590800"/>
            <a:ext cx="4136736" cy="37512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122770" y="5410200"/>
            <a:ext cx="110633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Value of Y axis (speed)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2819400" y="5334000"/>
            <a:ext cx="303370" cy="30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47800" y="3624107"/>
            <a:ext cx="990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Current Simulation Time</a:t>
            </a: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1943100" y="3243107"/>
            <a:ext cx="57293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166" y="4029484"/>
            <a:ext cx="2705668" cy="24178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425" y="2135567"/>
            <a:ext cx="2077797" cy="13053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36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afsim_af_clas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1-CommandChains_Comms.pptx" id="{7BB562E7-C68C-4378-9155-E08D79C0D0B2}" vid="{9AB2E01E-B858-469E-8F28-19A93593F5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11-CommandChains_Comms</Template>
  <TotalTime>7078</TotalTime>
  <Words>2402</Words>
  <Application>Microsoft Office PowerPoint</Application>
  <PresentationFormat>On-screen Show (4:3)</PresentationFormat>
  <Paragraphs>348</Paragraphs>
  <Slides>47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Wingdings</vt:lpstr>
      <vt:lpstr>1_afsim_af_class</vt:lpstr>
      <vt:lpstr>PowerPoint Presentation</vt:lpstr>
      <vt:lpstr>Learning Objectives</vt:lpstr>
      <vt:lpstr>Introduction</vt:lpstr>
      <vt:lpstr>Mystic-Specific Preferences</vt:lpstr>
      <vt:lpstr>Platform Details Plot</vt:lpstr>
      <vt:lpstr>Activity: Platform Details Plot</vt:lpstr>
      <vt:lpstr>Activity: Platform Details Plot Cont.</vt:lpstr>
      <vt:lpstr>Activity: Platform Details Plot Cont.</vt:lpstr>
      <vt:lpstr>Activity: Platform Details Plot Cont.</vt:lpstr>
      <vt:lpstr>Activity: Platform Details Plot Cont.</vt:lpstr>
      <vt:lpstr>Platform Details Plot: Export Data, Show Legend, Series Colors</vt:lpstr>
      <vt:lpstr>Platform Details Plot: Set Sample Rate</vt:lpstr>
      <vt:lpstr>Activity: Platform Details Plot Cont.</vt:lpstr>
      <vt:lpstr>Activity: Platform Details Plot Cont.</vt:lpstr>
      <vt:lpstr>Activity: Platform Details Plot Cont.</vt:lpstr>
      <vt:lpstr>Platform Details: Script Data</vt:lpstr>
      <vt:lpstr>View: Bookmark Browser</vt:lpstr>
      <vt:lpstr>Waterfall Plot</vt:lpstr>
      <vt:lpstr>Sensor Detection Report</vt:lpstr>
      <vt:lpstr>Activity: Waterfall Plot &amp; Sensor Detection Report</vt:lpstr>
      <vt:lpstr>Activity: Waterfall Plot &amp; Sensor Detection Report Cont.</vt:lpstr>
      <vt:lpstr>Activity: Waterfall Plot &amp; Sensor Detection Report Cont.</vt:lpstr>
      <vt:lpstr>Activity: Waterfall Plot &amp; Sensor Detection Report Cont.</vt:lpstr>
      <vt:lpstr>Activity: Waterfall Plot &amp; Sensor Detection Report Cont. </vt:lpstr>
      <vt:lpstr>Activity: Waterfall Plot &amp; Sensor Detection Report Cont. </vt:lpstr>
      <vt:lpstr>Activity: Waterfall Plot &amp; Sensor Detection Report Cont. </vt:lpstr>
      <vt:lpstr>Activity: Waterfall Plot &amp; Sensor Detection Report Cont. </vt:lpstr>
      <vt:lpstr>Activity: Waterfall Plot &amp; Sensor Detection Report Cont. </vt:lpstr>
      <vt:lpstr>Activity: Waterfall Plot &amp; Sensor Detection Report Cont. </vt:lpstr>
      <vt:lpstr>Activity: Waterfall Plot &amp; Sensor Detection Report Cont. </vt:lpstr>
      <vt:lpstr>Event List</vt:lpstr>
      <vt:lpstr>Event List: Numbered Columns</vt:lpstr>
      <vt:lpstr>Event List: Exporting </vt:lpstr>
      <vt:lpstr>Event List: Plot Type</vt:lpstr>
      <vt:lpstr>Event List: Adding a Filter</vt:lpstr>
      <vt:lpstr>Event List: Adding a Filter (Cont.)</vt:lpstr>
      <vt:lpstr>Event List: Enabled and Invert</vt:lpstr>
      <vt:lpstr>Engagement Statistics</vt:lpstr>
      <vt:lpstr>Engagement Statistics: Plotting</vt:lpstr>
      <vt:lpstr>Engagement Statistics: Accessing Platform Context Menu</vt:lpstr>
      <vt:lpstr>Activity: Engagement Statistics</vt:lpstr>
      <vt:lpstr>Activity: Engagement Statistics Cont.</vt:lpstr>
      <vt:lpstr>Event and Track Tracing</vt:lpstr>
      <vt:lpstr>Activity: Track Tracing</vt:lpstr>
      <vt:lpstr>Result Statistics</vt:lpstr>
      <vt:lpstr>Learning Objectives</vt:lpstr>
      <vt:lpstr>PowerPoint Presentation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Framework for Simulation, Integration and Modeling (AFSIM) Mystic Features Presentation</dc:title>
  <dc:creator>Lyon, Claire</dc:creator>
  <cp:lastModifiedBy>Miller, Lawrence</cp:lastModifiedBy>
  <cp:revision>1875</cp:revision>
  <cp:lastPrinted>2019-06-06T20:36:45Z</cp:lastPrinted>
  <dcterms:created xsi:type="dcterms:W3CDTF">2019-04-19T14:18:17Z</dcterms:created>
  <dcterms:modified xsi:type="dcterms:W3CDTF">2022-01-04T22:16:28Z</dcterms:modified>
</cp:coreProperties>
</file>