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handoutMasterIdLst>
    <p:handoutMasterId r:id="rId20"/>
  </p:handoutMasterIdLst>
  <p:sldIdLst>
    <p:sldId id="551" r:id="rId2"/>
    <p:sldId id="538" r:id="rId3"/>
    <p:sldId id="566" r:id="rId4"/>
    <p:sldId id="567" r:id="rId5"/>
    <p:sldId id="621" r:id="rId6"/>
    <p:sldId id="622" r:id="rId7"/>
    <p:sldId id="627" r:id="rId8"/>
    <p:sldId id="623" r:id="rId9"/>
    <p:sldId id="626" r:id="rId10"/>
    <p:sldId id="624" r:id="rId11"/>
    <p:sldId id="628" r:id="rId12"/>
    <p:sldId id="629" r:id="rId13"/>
    <p:sldId id="625" r:id="rId14"/>
    <p:sldId id="630" r:id="rId15"/>
    <p:sldId id="631" r:id="rId16"/>
    <p:sldId id="620" r:id="rId17"/>
    <p:sldId id="289" r:id="rId18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4" autoAdjust="0"/>
    <p:restoredTop sz="90408" autoAdjust="0"/>
  </p:normalViewPr>
  <p:slideViewPr>
    <p:cSldViewPr>
      <p:cViewPr varScale="1">
        <p:scale>
          <a:sx n="145" d="100"/>
          <a:sy n="145" d="100"/>
        </p:scale>
        <p:origin x="2251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8" d="100"/>
          <a:sy n="98" d="100"/>
        </p:scale>
        <p:origin x="3546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275" y="0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E4003-61B2-4EED-A04F-C79752767AE2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275" y="8842375"/>
            <a:ext cx="3043238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B78FB5-31A5-4701-BD1F-A0BC37012A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66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32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323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38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323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4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3237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37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uncorrelated_track_drops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retain_track_history</a:t>
            </a:r>
            <a:r>
              <a:rPr lang="en-US" baseline="0" dirty="0" smtClean="0"/>
              <a:t> may become the defaults in the future when orbit determination fusion is specified.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25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63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Valid State and Measurement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Covariances</a:t>
            </a:r>
            <a:r>
              <a:rPr lang="en-US" baseline="0" dirty="0" smtClean="0"/>
              <a:t> can be visualized using the Ellipsoid object.  This object is retrieved from the covariance, then used in the </a:t>
            </a:r>
            <a:r>
              <a:rPr lang="en-US" baseline="0" dirty="0" err="1" smtClean="0"/>
              <a:t>BeginEllipsoid</a:t>
            </a:r>
            <a:r>
              <a:rPr lang="en-US" baseline="0" dirty="0" smtClean="0"/>
              <a:t>(…) call in </a:t>
            </a:r>
            <a:r>
              <a:rPr lang="en-US" baseline="0" dirty="0" err="1" smtClean="0"/>
              <a:t>WsfDraw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51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2FEB875-1794-4463-AF7C-0A54ED2A195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26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41" y="1961002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52400" y="8377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1800" b="0">
                <a:latin typeface="Arial" pitchFamily="34" charset="0"/>
                <a:cs typeface="Arial" pitchFamily="34" charset="0"/>
              </a:defRPr>
            </a:lvl2pPr>
            <a:lvl3pPr>
              <a:defRPr sz="1600" b="0">
                <a:latin typeface="Arial" pitchFamily="34" charset="0"/>
                <a:cs typeface="Arial" pitchFamily="34" charset="0"/>
              </a:defRPr>
            </a:lvl3pPr>
            <a:lvl4pPr>
              <a:defRPr sz="1400" b="0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200" b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2000" y="1143000"/>
            <a:ext cx="0" cy="513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36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sz="2000" b="1">
                <a:latin typeface="Arial" pitchFamily="34" charset="0"/>
                <a:cs typeface="Arial" pitchFamily="34" charset="0"/>
              </a:defRPr>
            </a:lvl4pPr>
            <a:lvl5pPr>
              <a:defRPr sz="18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1800" b="1">
                <a:latin typeface="Arial" pitchFamily="34" charset="0"/>
                <a:cs typeface="Arial" pitchFamily="34" charset="0"/>
              </a:defRPr>
            </a:lvl3pPr>
            <a:lvl4pPr>
              <a:defRPr sz="1600" b="1">
                <a:latin typeface="Arial" pitchFamily="34" charset="0"/>
                <a:cs typeface="Arial" pitchFamily="34" charset="0"/>
              </a:defRPr>
            </a:lvl4pPr>
            <a:lvl5pPr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9"/>
            <a:ext cx="6840760" cy="105273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28852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11-Feb-2020.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669900"/>
                </a:solidFill>
              </a:rPr>
              <a:t>UNCLASSIFIED</a:t>
            </a:r>
            <a:endParaRPr lang="en-US" sz="1600" b="1" dirty="0">
              <a:solidFill>
                <a:srgbClr val="669900"/>
              </a:solidFill>
            </a:endParaRPr>
          </a:p>
        </p:txBody>
      </p:sp>
      <p:sp>
        <p:nvSpPr>
          <p:cNvPr id="12" name="Rectangle 5"/>
          <p:cNvSpPr>
            <a:spLocks noChangeArrowheads="1"/>
          </p:cNvSpPr>
          <p:nvPr userDrawn="1"/>
        </p:nvSpPr>
        <p:spPr bwMode="auto">
          <a:xfrm>
            <a:off x="196850" y="6670675"/>
            <a:ext cx="2674938" cy="111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lIns="9144" tIns="9144" rIns="9144" bIns="9144">
            <a:spAutoFit/>
          </a:bodyPr>
          <a:lstStyle/>
          <a:p>
            <a:pPr defTabSz="820738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" dirty="0">
                <a:solidFill>
                  <a:prstClr val="black"/>
                </a:solidFill>
              </a:rPr>
              <a:t>Copyright © </a:t>
            </a:r>
            <a:r>
              <a:rPr lang="en-US" sz="600" dirty="0" smtClean="0">
                <a:solidFill>
                  <a:prstClr val="black"/>
                </a:solidFill>
              </a:rPr>
              <a:t>2020 Infoscitex,</a:t>
            </a:r>
            <a:r>
              <a:rPr lang="en-US" sz="600" baseline="0" dirty="0" smtClean="0">
                <a:solidFill>
                  <a:prstClr val="black"/>
                </a:solidFill>
              </a:rPr>
              <a:t> a DCS company</a:t>
            </a:r>
            <a:r>
              <a:rPr lang="en-US" sz="600" dirty="0" smtClean="0">
                <a:solidFill>
                  <a:prstClr val="black"/>
                </a:solidFill>
              </a:rPr>
              <a:t>. </a:t>
            </a:r>
            <a:r>
              <a:rPr lang="en-US" sz="600" dirty="0">
                <a:solidFill>
                  <a:prstClr val="black"/>
                </a:solidFill>
              </a:rPr>
              <a:t>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352800" y="1600200"/>
            <a:ext cx="5257800" cy="1676400"/>
          </a:xfrm>
        </p:spPr>
        <p:txBody>
          <a:bodyPr/>
          <a:lstStyle/>
          <a:p>
            <a:r>
              <a:rPr lang="en-US" sz="3200" dirty="0"/>
              <a:t>AFSIM </a:t>
            </a:r>
            <a:r>
              <a:rPr lang="en-US" sz="3200" dirty="0" smtClean="0"/>
              <a:t>Space </a:t>
            </a:r>
            <a:r>
              <a:rPr lang="en-US" sz="3200" dirty="0"/>
              <a:t>Training</a:t>
            </a:r>
          </a:p>
          <a:p>
            <a:r>
              <a:rPr lang="en-US" sz="3200" dirty="0"/>
              <a:t> </a:t>
            </a:r>
            <a:r>
              <a:rPr lang="en-US" sz="2500" dirty="0" smtClean="0"/>
              <a:t>3 – Space Situational Awareness (SSA)</a:t>
            </a:r>
            <a:endParaRPr lang="en-US" sz="25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z="2400" dirty="0" smtClean="0"/>
              <a:t>AFRL/RQQD</a:t>
            </a:r>
            <a:endParaRPr lang="en-US" sz="2400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423" y="3418826"/>
            <a:ext cx="934748" cy="93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42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Script IOD Callback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./scenarios/red_command.txt </a:t>
            </a:r>
            <a:r>
              <a:rPr lang="en-US" dirty="0" smtClean="0"/>
              <a:t>file, script the </a:t>
            </a:r>
            <a:r>
              <a:rPr lang="en-US" i="1" dirty="0" err="1" smtClean="0"/>
              <a:t>OrbitDeterminationInitiated</a:t>
            </a:r>
            <a:r>
              <a:rPr lang="en-US" i="1" dirty="0"/>
              <a:t> </a:t>
            </a:r>
            <a:r>
              <a:rPr lang="en-US" dirty="0" smtClean="0"/>
              <a:t>Callback</a:t>
            </a:r>
          </a:p>
          <a:p>
            <a:pPr lvl="1"/>
            <a:r>
              <a:rPr lang="en-US" dirty="0" smtClean="0"/>
              <a:t>Only execute the script if the platform (name) is </a:t>
            </a:r>
            <a:r>
              <a:rPr lang="en-US" i="1" dirty="0" err="1" smtClean="0"/>
              <a:t>red_command</a:t>
            </a:r>
            <a:endParaRPr lang="en-US" i="1" dirty="0" smtClean="0"/>
          </a:p>
          <a:p>
            <a:pPr lvl="1"/>
            <a:r>
              <a:rPr lang="en-US" dirty="0" smtClean="0"/>
              <a:t>Call </a:t>
            </a:r>
            <a:r>
              <a:rPr lang="en-US" dirty="0" err="1" smtClean="0"/>
              <a:t>red_command’s</a:t>
            </a:r>
            <a:r>
              <a:rPr lang="en-US" dirty="0" smtClean="0"/>
              <a:t> </a:t>
            </a:r>
            <a:r>
              <a:rPr lang="en-US" dirty="0" err="1" smtClean="0"/>
              <a:t>OrbitDeterminationInitiated</a:t>
            </a:r>
            <a:r>
              <a:rPr lang="en-US" dirty="0" smtClean="0"/>
              <a:t> script</a:t>
            </a:r>
          </a:p>
          <a:p>
            <a:pPr lvl="2"/>
            <a:r>
              <a:rPr lang="en-US" dirty="0" smtClean="0"/>
              <a:t>Use the “-&gt;” operator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70" y="4072400"/>
            <a:ext cx="8208946" cy="18251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13345" y="3634581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./scenarios/red_command.txt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752600" y="4572000"/>
            <a:ext cx="5715000" cy="1066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103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Processors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 the task processors (WSF_TASK_PROCESSOR) for both </a:t>
            </a:r>
            <a:r>
              <a:rPr lang="en-US" i="1" dirty="0" err="1" smtClean="0"/>
              <a:t>red_command</a:t>
            </a:r>
            <a:r>
              <a:rPr lang="en-US" dirty="0" smtClean="0"/>
              <a:t> and </a:t>
            </a:r>
            <a:r>
              <a:rPr lang="en-US" i="1" dirty="0" err="1" smtClean="0"/>
              <a:t>tracking_sensor</a:t>
            </a:r>
            <a:r>
              <a:rPr lang="en-US" i="1" dirty="0" smtClean="0"/>
              <a:t> </a:t>
            </a:r>
            <a:r>
              <a:rPr lang="en-US" dirty="0" smtClean="0"/>
              <a:t>platforms</a:t>
            </a:r>
          </a:p>
          <a:p>
            <a:r>
              <a:rPr lang="en-US" i="1" dirty="0" err="1"/>
              <a:t>r</a:t>
            </a:r>
            <a:r>
              <a:rPr lang="en-US" i="1" dirty="0" err="1" smtClean="0"/>
              <a:t>ed_command</a:t>
            </a:r>
            <a:endParaRPr lang="en-US" i="1" dirty="0" smtClean="0"/>
          </a:p>
          <a:p>
            <a:pPr lvl="1"/>
            <a:r>
              <a:rPr lang="en-US" dirty="0" smtClean="0"/>
              <a:t>Understand </a:t>
            </a:r>
            <a:r>
              <a:rPr lang="en-US" i="1" dirty="0" smtClean="0"/>
              <a:t>DETECTED </a:t>
            </a:r>
            <a:r>
              <a:rPr lang="en-US" dirty="0" smtClean="0"/>
              <a:t>and </a:t>
            </a:r>
            <a:r>
              <a:rPr lang="en-US" i="1" dirty="0" smtClean="0"/>
              <a:t>ASSIGNED </a:t>
            </a:r>
            <a:r>
              <a:rPr lang="en-US" dirty="0" smtClean="0"/>
              <a:t>states</a:t>
            </a:r>
          </a:p>
          <a:p>
            <a:pPr lvl="1"/>
            <a:r>
              <a:rPr lang="en-US" dirty="0" smtClean="0"/>
              <a:t>Review </a:t>
            </a:r>
            <a:r>
              <a:rPr lang="en-US" i="1" dirty="0" err="1" smtClean="0"/>
              <a:t>MakeAssigment</a:t>
            </a:r>
            <a:r>
              <a:rPr lang="en-US" i="1" dirty="0" smtClean="0"/>
              <a:t> </a:t>
            </a:r>
            <a:r>
              <a:rPr lang="en-US" dirty="0" smtClean="0"/>
              <a:t>script</a:t>
            </a:r>
          </a:p>
          <a:p>
            <a:pPr lvl="2"/>
            <a:r>
              <a:rPr lang="en-US" dirty="0" smtClean="0"/>
              <a:t>Assigns a tracking sensor based on closest proximity to a target that has undergone initial orbit determination</a:t>
            </a:r>
          </a:p>
          <a:p>
            <a:r>
              <a:rPr lang="en-US" i="1" dirty="0" err="1" smtClean="0"/>
              <a:t>tracking_sensor</a:t>
            </a:r>
            <a:r>
              <a:rPr lang="en-US" i="1" dirty="0"/>
              <a:t> </a:t>
            </a:r>
            <a:r>
              <a:rPr lang="en-US" dirty="0" smtClean="0"/>
              <a:t>platforms</a:t>
            </a:r>
          </a:p>
          <a:p>
            <a:pPr lvl="1"/>
            <a:r>
              <a:rPr lang="en-US" dirty="0" smtClean="0"/>
              <a:t>Understand </a:t>
            </a:r>
            <a:r>
              <a:rPr lang="en-US" i="1" dirty="0" smtClean="0"/>
              <a:t>WAITING, OBSERVING, TRACKING, COMPLETE </a:t>
            </a:r>
            <a:r>
              <a:rPr lang="en-US" dirty="0" smtClean="0"/>
              <a:t>states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311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Space Tracking Options in </a:t>
            </a:r>
            <a:r>
              <a:rPr lang="en-US" sz="2400" dirty="0" err="1" smtClean="0"/>
              <a:t>event_output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249" y="1371600"/>
            <a:ext cx="5486400" cy="4525963"/>
          </a:xfrm>
        </p:spPr>
        <p:txBody>
          <a:bodyPr/>
          <a:lstStyle/>
          <a:p>
            <a:r>
              <a:rPr lang="en-US" sz="1800" dirty="0" smtClean="0"/>
              <a:t>Make Note of Useful Events and Options for Space Tracking in </a:t>
            </a:r>
            <a:r>
              <a:rPr lang="en-US" sz="1800" i="1" dirty="0" err="1" smtClean="0"/>
              <a:t>event_output</a:t>
            </a:r>
            <a:endParaRPr lang="en-US" sz="1800" i="1" dirty="0" smtClean="0"/>
          </a:p>
          <a:p>
            <a:pPr lvl="1"/>
            <a:r>
              <a:rPr lang="en-US" sz="1600" dirty="0" smtClean="0"/>
              <a:t>ORBIT_DETERMINATION_INITIATED event</a:t>
            </a:r>
          </a:p>
          <a:p>
            <a:pPr lvl="1"/>
            <a:r>
              <a:rPr lang="en-US" sz="1600" dirty="0" smtClean="0"/>
              <a:t>ORBIT_DETERMINATION_UPDATED event</a:t>
            </a:r>
          </a:p>
          <a:p>
            <a:pPr lvl="1"/>
            <a:r>
              <a:rPr lang="en-US" sz="1600" dirty="0" err="1" smtClean="0"/>
              <a:t>print_eci_locations</a:t>
            </a:r>
            <a:r>
              <a:rPr lang="en-US" sz="1600" dirty="0" smtClean="0"/>
              <a:t> option</a:t>
            </a:r>
          </a:p>
          <a:p>
            <a:pPr lvl="1"/>
            <a:r>
              <a:rPr lang="en-US" sz="1600" dirty="0" err="1"/>
              <a:t>p</a:t>
            </a:r>
            <a:r>
              <a:rPr lang="en-US" sz="1600" dirty="0" err="1" smtClean="0"/>
              <a:t>rint_track_covariance</a:t>
            </a:r>
            <a:r>
              <a:rPr lang="en-US" sz="1600" dirty="0" smtClean="0"/>
              <a:t> option</a:t>
            </a:r>
          </a:p>
          <a:p>
            <a:pPr lvl="1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876" y="4552157"/>
            <a:ext cx="4257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./space_situational_awareness.txt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1"/>
          <a:stretch/>
        </p:blipFill>
        <p:spPr>
          <a:xfrm>
            <a:off x="4724400" y="3124200"/>
            <a:ext cx="4187718" cy="3194468"/>
          </a:xfrm>
          <a:prstGeom prst="rect">
            <a:avLst/>
          </a:prstGeom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9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Examine the </a:t>
            </a:r>
            <a:r>
              <a:rPr lang="en-US" sz="2400" i="1" dirty="0" err="1" smtClean="0"/>
              <a:t>DrawCovariance</a:t>
            </a:r>
            <a:r>
              <a:rPr lang="en-US" sz="2400" i="1" dirty="0" smtClean="0"/>
              <a:t> </a:t>
            </a:r>
            <a:r>
              <a:rPr lang="en-US" sz="2400" dirty="0" smtClean="0"/>
              <a:t>Script Method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3048000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./scenarios/red_command.txt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9525" r="11385" b="5222"/>
          <a:stretch/>
        </p:blipFill>
        <p:spPr>
          <a:xfrm>
            <a:off x="76200" y="1118171"/>
            <a:ext cx="5638800" cy="52882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442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Orbiting Objects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ls_133 </a:t>
            </a:r>
          </a:p>
          <a:p>
            <a:pPr lvl="2"/>
            <a:r>
              <a:rPr lang="en-US" dirty="0" err="1" smtClean="0"/>
              <a:t>Flordistani</a:t>
            </a:r>
            <a:r>
              <a:rPr lang="en-US" dirty="0" smtClean="0"/>
              <a:t> satellite </a:t>
            </a:r>
            <a:r>
              <a:rPr lang="en-US" dirty="0"/>
              <a:t>d</a:t>
            </a:r>
            <a:r>
              <a:rPr lang="en-US" dirty="0" smtClean="0"/>
              <a:t>esignation #133</a:t>
            </a:r>
          </a:p>
          <a:p>
            <a:pPr lvl="1"/>
            <a:r>
              <a:rPr lang="en-US" dirty="0" smtClean="0"/>
              <a:t>Fls_133_r_b </a:t>
            </a:r>
          </a:p>
          <a:p>
            <a:pPr lvl="2"/>
            <a:r>
              <a:rPr lang="en-US" dirty="0" smtClean="0"/>
              <a:t>The expended rocket booster from fls_133</a:t>
            </a:r>
          </a:p>
          <a:p>
            <a:r>
              <a:rPr lang="en-US" dirty="0" smtClean="0"/>
              <a:t>Space Fence Detects Both Objects</a:t>
            </a:r>
          </a:p>
          <a:p>
            <a:r>
              <a:rPr lang="en-US" dirty="0" smtClean="0"/>
              <a:t>Tracks from Space Fence Collected by </a:t>
            </a:r>
            <a:r>
              <a:rPr lang="en-US" i="1" dirty="0" err="1" smtClean="0"/>
              <a:t>red_command</a:t>
            </a:r>
            <a:endParaRPr lang="en-US" i="1" dirty="0" smtClean="0"/>
          </a:p>
          <a:p>
            <a:pPr lvl="1"/>
            <a:r>
              <a:rPr lang="en-US" dirty="0" smtClean="0"/>
              <a:t>Performs initial orbit determination with large initial error</a:t>
            </a:r>
          </a:p>
          <a:p>
            <a:r>
              <a:rPr lang="en-US" i="1" dirty="0" err="1" smtClean="0"/>
              <a:t>red_command</a:t>
            </a:r>
            <a:r>
              <a:rPr lang="en-US" i="1" dirty="0" smtClean="0"/>
              <a:t> </a:t>
            </a:r>
            <a:r>
              <a:rPr lang="en-US" dirty="0" smtClean="0"/>
              <a:t>Tasks the Co-Located </a:t>
            </a:r>
            <a:r>
              <a:rPr lang="en-US" i="1" dirty="0" smtClean="0"/>
              <a:t>TRACKING_SENSOR</a:t>
            </a:r>
            <a:r>
              <a:rPr lang="en-US" dirty="0" smtClean="0"/>
              <a:t> Nearest the “</a:t>
            </a:r>
            <a:r>
              <a:rPr lang="en-US" dirty="0" err="1" smtClean="0"/>
              <a:t>IODed</a:t>
            </a:r>
            <a:r>
              <a:rPr lang="en-US" dirty="0" smtClean="0"/>
              <a:t>” Track to Perform Orbit Determination</a:t>
            </a:r>
          </a:p>
          <a:p>
            <a:pPr lvl="1"/>
            <a:r>
              <a:rPr lang="en-US" dirty="0" smtClean="0"/>
              <a:t>Significantly reduces the large initial errors in </a:t>
            </a:r>
            <a:r>
              <a:rPr lang="en-US" dirty="0" err="1" smtClean="0"/>
              <a:t>az</a:t>
            </a:r>
            <a:r>
              <a:rPr lang="en-US" dirty="0" smtClean="0"/>
              <a:t>/el</a:t>
            </a:r>
          </a:p>
        </p:txBody>
      </p:sp>
    </p:spTree>
    <p:extLst>
      <p:ext uri="{BB962C8B-B14F-4D97-AF65-F5344CB8AC3E}">
        <p14:creationId xmlns:p14="http://schemas.microsoft.com/office/powerpoint/2010/main" val="364227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Scenario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3" t="6491" r="9858" b="4260"/>
          <a:stretch/>
        </p:blipFill>
        <p:spPr>
          <a:xfrm>
            <a:off x="449494" y="1143000"/>
            <a:ext cx="8229600" cy="525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81470" y="3118134"/>
            <a:ext cx="85810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RUN IT NOW!</a:t>
            </a:r>
          </a:p>
        </p:txBody>
      </p:sp>
    </p:spTree>
    <p:extLst>
      <p:ext uri="{BB962C8B-B14F-4D97-AF65-F5344CB8AC3E}">
        <p14:creationId xmlns:p14="http://schemas.microsoft.com/office/powerpoint/2010/main" val="116430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gain knowledge about:</a:t>
            </a:r>
          </a:p>
          <a:p>
            <a:pPr lvl="1"/>
            <a:r>
              <a:rPr lang="en-US" dirty="0" smtClean="0"/>
              <a:t>Combining Sensor Measurements to Determine Orbital Elements (Initial Orbit Determination, IOD)</a:t>
            </a:r>
          </a:p>
          <a:p>
            <a:pPr lvl="1"/>
            <a:r>
              <a:rPr lang="en-US" dirty="0" smtClean="0"/>
              <a:t>Utilizing Sensor Measurements to Refine Initially Determined Orbital Elements (Orbit Determination, OD)</a:t>
            </a:r>
          </a:p>
          <a:p>
            <a:pPr lvl="1"/>
            <a:r>
              <a:rPr lang="en-US" dirty="0" smtClean="0"/>
              <a:t>Configure the Track Manager to Enable IOD and OD</a:t>
            </a:r>
          </a:p>
          <a:p>
            <a:pPr lvl="1"/>
            <a:r>
              <a:rPr lang="en-US" dirty="0" smtClean="0"/>
              <a:t>Utilize the Task Processor and Observer Callbacks to Configure a Simple Command and Control</a:t>
            </a:r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371600"/>
            <a:ext cx="8229600" cy="5029200"/>
          </a:xfrm>
          <a:prstGeom prst="rect">
            <a:avLst/>
          </a:prstGeom>
        </p:spPr>
        <p:txBody>
          <a:bodyPr lIns="121917" tIns="60958" rIns="121917" bIns="60958">
            <a:normAutofit fontScale="92500" lnSpcReduction="20000"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b="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Floridistani</a:t>
            </a:r>
            <a:r>
              <a:rPr lang="en-US" dirty="0"/>
              <a:t> </a:t>
            </a:r>
            <a:r>
              <a:rPr lang="en-US" dirty="0" smtClean="0"/>
              <a:t>Satellite Trips </a:t>
            </a:r>
            <a:r>
              <a:rPr lang="en-US" dirty="0"/>
              <a:t>the </a:t>
            </a:r>
            <a:r>
              <a:rPr lang="en-US" dirty="0" smtClean="0"/>
              <a:t>Orwacan </a:t>
            </a:r>
            <a:r>
              <a:rPr lang="en-US" dirty="0"/>
              <a:t>"Space Fence"</a:t>
            </a:r>
          </a:p>
          <a:p>
            <a:r>
              <a:rPr lang="en-US" dirty="0" smtClean="0"/>
              <a:t>The Space </a:t>
            </a:r>
            <a:r>
              <a:rPr lang="en-US" dirty="0"/>
              <a:t>Fence </a:t>
            </a:r>
            <a:r>
              <a:rPr lang="en-US" dirty="0" smtClean="0"/>
              <a:t>Provides Initial Orbit Determination</a:t>
            </a:r>
            <a:r>
              <a:rPr lang="en-US" dirty="0"/>
              <a:t>.</a:t>
            </a:r>
          </a:p>
          <a:p>
            <a:r>
              <a:rPr lang="en-US" dirty="0" smtClean="0"/>
              <a:t>Orwacan Tracking Sensors Provide Further Orbit Determination</a:t>
            </a:r>
          </a:p>
          <a:p>
            <a:r>
              <a:rPr lang="en-US" dirty="0" smtClean="0"/>
              <a:t>You will</a:t>
            </a:r>
          </a:p>
          <a:p>
            <a:pPr lvl="1"/>
            <a:r>
              <a:rPr lang="en-US" dirty="0" smtClean="0"/>
              <a:t>Configure the Space Fence Sensor</a:t>
            </a:r>
          </a:p>
          <a:p>
            <a:pPr lvl="1"/>
            <a:r>
              <a:rPr lang="en-US" dirty="0" smtClean="0"/>
              <a:t>Script a solution that ensures proper operation of the Space Fence</a:t>
            </a:r>
          </a:p>
          <a:p>
            <a:pPr lvl="1"/>
            <a:r>
              <a:rPr lang="en-US" dirty="0" smtClean="0"/>
              <a:t>Configure a Track Manager for IOD / OD</a:t>
            </a:r>
          </a:p>
          <a:p>
            <a:pPr lvl="1"/>
            <a:r>
              <a:rPr lang="en-US" dirty="0" smtClean="0"/>
              <a:t>Utilize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ORBIT_DETERMINATION_INITIATED</a:t>
            </a:r>
            <a:r>
              <a:rPr lang="en-US" dirty="0" smtClean="0"/>
              <a:t> Script Callback to Make a Task Assignment for further Orbit Determination</a:t>
            </a:r>
          </a:p>
          <a:p>
            <a:pPr marL="609569" lvl="1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6473" indent="0">
              <a:buNone/>
            </a:pPr>
            <a:r>
              <a:rPr lang="en-US" dirty="0" smtClean="0"/>
              <a:t>			</a:t>
            </a:r>
          </a:p>
          <a:p>
            <a:pPr marL="226473" indent="0">
              <a:buNone/>
            </a:pP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226473" indent="0">
              <a:buNone/>
            </a:pPr>
            <a:endParaRPr lang="en-US" sz="12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8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You will need to have the following applications installed:</a:t>
            </a:r>
          </a:p>
          <a:p>
            <a:pPr lvl="1"/>
            <a:r>
              <a:rPr lang="en-US" dirty="0" smtClean="0"/>
              <a:t>AFSIM version 2.7</a:t>
            </a:r>
          </a:p>
          <a:p>
            <a:pPr lvl="1"/>
            <a:r>
              <a:rPr lang="en-US" dirty="0" smtClean="0"/>
              <a:t>Wizard version 2.7 </a:t>
            </a:r>
            <a:r>
              <a:rPr lang="en-US" dirty="0"/>
              <a:t>with the SpaceTools plugin </a:t>
            </a:r>
            <a:r>
              <a:rPr lang="en-US" dirty="0" smtClean="0"/>
              <a:t>enabled</a:t>
            </a:r>
          </a:p>
          <a:p>
            <a:pPr lvl="1"/>
            <a:r>
              <a:rPr lang="en-US" dirty="0" smtClean="0"/>
              <a:t>Mystic version 2.7</a:t>
            </a:r>
            <a:endParaRPr lang="en-US" dirty="0"/>
          </a:p>
          <a:p>
            <a:r>
              <a:rPr lang="en-US" dirty="0" smtClean="0"/>
              <a:t>Open Wizard</a:t>
            </a:r>
          </a:p>
          <a:p>
            <a:r>
              <a:rPr lang="en-US" dirty="0" smtClean="0"/>
              <a:t>Create a new project called </a:t>
            </a:r>
            <a:r>
              <a:rPr lang="en-US" b="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space_situational_awareness</a:t>
            </a:r>
            <a:endParaRPr lang="en-US" b="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Close Wizard startup window</a:t>
            </a:r>
          </a:p>
          <a:p>
            <a:pPr lvl="1"/>
            <a:r>
              <a:rPr lang="en-US" dirty="0" smtClean="0"/>
              <a:t>File-&gt;New Project</a:t>
            </a:r>
          </a:p>
          <a:p>
            <a:pPr lvl="1"/>
            <a:r>
              <a:rPr lang="en-US" dirty="0"/>
              <a:t>Navigate to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3_space_situational_awareness</a:t>
            </a:r>
            <a:r>
              <a:rPr lang="en-US" dirty="0" smtClean="0"/>
              <a:t> </a:t>
            </a:r>
            <a:r>
              <a:rPr lang="en-US" dirty="0"/>
              <a:t>directory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scenarios/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inwork</a:t>
            </a:r>
            <a:r>
              <a:rPr lang="en-US" dirty="0" smtClean="0"/>
              <a:t> </a:t>
            </a:r>
            <a:r>
              <a:rPr lang="en-US" dirty="0"/>
              <a:t>directory.</a:t>
            </a:r>
          </a:p>
          <a:p>
            <a:pPr lvl="1"/>
            <a:r>
              <a:rPr lang="en-US" dirty="0" smtClean="0"/>
              <a:t>Type in the new file name</a:t>
            </a:r>
          </a:p>
          <a:p>
            <a:pPr lvl="1"/>
            <a:r>
              <a:rPr lang="en-US" dirty="0" smtClean="0"/>
              <a:t>Right click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space_situational_awareness.txt </a:t>
            </a:r>
            <a:endParaRPr lang="en-US" dirty="0" smtClean="0"/>
          </a:p>
          <a:p>
            <a:pPr lvl="2"/>
            <a:r>
              <a:rPr lang="en-US" dirty="0" smtClean="0"/>
              <a:t>Select “Set as Startup </a:t>
            </a:r>
            <a:r>
              <a:rPr lang="en-US" dirty="0"/>
              <a:t>F</a:t>
            </a:r>
            <a:r>
              <a:rPr lang="en-US" dirty="0" smtClean="0"/>
              <a:t>ile”</a:t>
            </a:r>
          </a:p>
          <a:p>
            <a:pPr lvl="1"/>
            <a:r>
              <a:rPr lang="en-US" dirty="0" smtClean="0"/>
              <a:t>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space_situational_awareness.txt</a:t>
            </a:r>
          </a:p>
          <a:p>
            <a:r>
              <a:rPr lang="en-US" dirty="0" smtClean="0"/>
              <a:t>Alternatively</a:t>
            </a:r>
            <a:r>
              <a:rPr lang="en-US" dirty="0"/>
              <a:t>, drag and drop </a:t>
            </a:r>
            <a:r>
              <a:rPr lang="en-US" sz="1900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space_situational_awareness.txt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onto </a:t>
            </a:r>
            <a:r>
              <a:rPr lang="en-US" dirty="0"/>
              <a:t>the Wizard icon or shortcut (faster method</a:t>
            </a:r>
            <a:r>
              <a:rPr lang="en-US" dirty="0" smtClean="0"/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38400"/>
            <a:ext cx="525796" cy="52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Configure the Space Fence Sensor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Using Wizard’s Type Browser, or Directly in the </a:t>
            </a:r>
            <a:r>
              <a:rPr lang="en-US" i="1" dirty="0" err="1" smtClean="0"/>
              <a:t>platform_type</a:t>
            </a:r>
            <a:r>
              <a:rPr lang="en-US" i="1" dirty="0" smtClean="0"/>
              <a:t> </a:t>
            </a:r>
            <a:r>
              <a:rPr lang="en-US" dirty="0" smtClean="0"/>
              <a:t>Definition, Edit </a:t>
            </a:r>
            <a:r>
              <a:rPr lang="en-US" i="1" dirty="0" smtClean="0"/>
              <a:t>SPACE_FENCE </a:t>
            </a:r>
          </a:p>
          <a:p>
            <a:pPr marL="952469" lvl="1" indent="-342900">
              <a:buFont typeface="+mj-lt"/>
              <a:buAutoNum type="arabicPeriod"/>
            </a:pPr>
            <a:r>
              <a:rPr lang="en-US" dirty="0" smtClean="0"/>
              <a:t>Type Browser -&gt; WSF_PLATFORM -&gt; SPACE_FENCE</a:t>
            </a:r>
          </a:p>
          <a:p>
            <a:pPr marL="1428691" lvl="2" indent="-285750"/>
            <a:r>
              <a:rPr lang="en-US" dirty="0" smtClean="0"/>
              <a:t>Right Click and Select “Manage Platform Parts”</a:t>
            </a:r>
          </a:p>
          <a:p>
            <a:pPr marL="1428691" lvl="2" indent="-285750"/>
            <a:r>
              <a:rPr lang="en-US" dirty="0" smtClean="0"/>
              <a:t>Click Add Part to Add new Sensors</a:t>
            </a:r>
          </a:p>
          <a:p>
            <a:pPr marL="952469" lvl="1" indent="-342900">
              <a:buFont typeface="+mj-lt"/>
              <a:buAutoNum type="arabicPeriod"/>
            </a:pPr>
            <a:r>
              <a:rPr lang="en-US" dirty="0" smtClean="0"/>
              <a:t>From Wizard project browser, double click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./platforms/space_fence.txt </a:t>
            </a:r>
            <a:r>
              <a:rPr lang="en-US" dirty="0" smtClean="0"/>
              <a:t>to edit</a:t>
            </a:r>
          </a:p>
          <a:p>
            <a:pPr marL="1428691" lvl="2" indent="-285750"/>
            <a:r>
              <a:rPr lang="en-US" dirty="0" smtClean="0"/>
              <a:t>Type in </a:t>
            </a:r>
            <a:r>
              <a:rPr lang="en-US" b="1" dirty="0" err="1" smtClean="0"/>
              <a:t>sen</a:t>
            </a:r>
            <a:r>
              <a:rPr lang="en-US" dirty="0" smtClean="0"/>
              <a:t> then </a:t>
            </a:r>
            <a:r>
              <a:rPr lang="en-US" i="1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Ctrl-Space</a:t>
            </a:r>
            <a:r>
              <a:rPr lang="en-US" dirty="0" smtClean="0"/>
              <a:t> to auto-complete </a:t>
            </a:r>
            <a:r>
              <a:rPr lang="en-US" i="1" dirty="0" smtClean="0"/>
              <a:t>sensor…</a:t>
            </a:r>
            <a:r>
              <a:rPr lang="en-US" i="1" dirty="0" err="1" smtClean="0"/>
              <a:t>end_sensor</a:t>
            </a:r>
            <a:r>
              <a:rPr lang="en-US" i="1" dirty="0" smtClean="0"/>
              <a:t> block</a:t>
            </a:r>
            <a:endParaRPr lang="en-US" dirty="0" smtClean="0"/>
          </a:p>
          <a:p>
            <a:pPr marL="385228" indent="-285750"/>
            <a:r>
              <a:rPr lang="en-US" dirty="0" smtClean="0"/>
              <a:t>Create two Sensors </a:t>
            </a:r>
            <a:r>
              <a:rPr lang="en-US" dirty="0"/>
              <a:t>C</a:t>
            </a:r>
            <a:r>
              <a:rPr lang="en-US" dirty="0" smtClean="0"/>
              <a:t>alled </a:t>
            </a:r>
            <a:r>
              <a:rPr lang="en-US" i="1" dirty="0"/>
              <a:t>s</a:t>
            </a:r>
            <a:r>
              <a:rPr lang="en-US" i="1" dirty="0" smtClean="0"/>
              <a:t>pace_fence_1 </a:t>
            </a:r>
            <a:r>
              <a:rPr lang="en-US" dirty="0" smtClean="0"/>
              <a:t>and </a:t>
            </a:r>
            <a:r>
              <a:rPr lang="en-US" i="1" dirty="0" smtClean="0"/>
              <a:t>space_fence_2</a:t>
            </a:r>
          </a:p>
          <a:p>
            <a:pPr marL="895319" lvl="1" indent="-285750"/>
            <a:r>
              <a:rPr lang="en-US" dirty="0" smtClean="0"/>
              <a:t>Derive from </a:t>
            </a:r>
            <a:r>
              <a:rPr lang="en-US" i="1" dirty="0" smtClean="0"/>
              <a:t>SPACE_FENCE </a:t>
            </a:r>
            <a:r>
              <a:rPr lang="en-US" dirty="0" smtClean="0"/>
              <a:t>base sensor type</a:t>
            </a:r>
          </a:p>
          <a:p>
            <a:pPr marL="895319" lvl="1" indent="-285750"/>
            <a:r>
              <a:rPr lang="en-US" dirty="0" smtClean="0"/>
              <a:t>Default them </a:t>
            </a:r>
            <a:r>
              <a:rPr lang="en-US" b="1" dirty="0" smtClean="0"/>
              <a:t>on</a:t>
            </a:r>
          </a:p>
          <a:p>
            <a:pPr marL="895319" lvl="1" indent="-285750"/>
            <a:r>
              <a:rPr lang="en-US" dirty="0" smtClean="0"/>
              <a:t>Frame time of 5 seconds</a:t>
            </a:r>
          </a:p>
          <a:p>
            <a:pPr marL="895319" lvl="1" indent="-285750"/>
            <a:r>
              <a:rPr lang="en-US" dirty="0" smtClean="0"/>
              <a:t>Give them rectangular fields of view</a:t>
            </a:r>
          </a:p>
          <a:p>
            <a:pPr marL="1428691" lvl="2" indent="-285750"/>
            <a:r>
              <a:rPr lang="en-US" dirty="0" smtClean="0"/>
              <a:t>Both have elevation fields of view 30 to 90 degrees</a:t>
            </a:r>
          </a:p>
          <a:p>
            <a:pPr marL="1428691" lvl="2" indent="-285750"/>
            <a:r>
              <a:rPr lang="en-US" dirty="0" smtClean="0"/>
              <a:t>space_fence_1 azimuth field of view 85 to 95 degrees</a:t>
            </a:r>
          </a:p>
          <a:p>
            <a:pPr marL="1428691" lvl="2" indent="-285750"/>
            <a:r>
              <a:rPr lang="en-US" dirty="0" smtClean="0"/>
              <a:t>space_fence_2 azimuth field of view -90 to -80 degrees</a:t>
            </a:r>
          </a:p>
          <a:p>
            <a:pPr marL="895319" lvl="1" indent="-285750"/>
            <a:r>
              <a:rPr lang="en-US" dirty="0" smtClean="0"/>
              <a:t>Make an </a:t>
            </a:r>
            <a:r>
              <a:rPr lang="en-US" i="1" dirty="0" err="1" smtClean="0"/>
              <a:t>internal_link</a:t>
            </a:r>
            <a:r>
              <a:rPr lang="en-US" i="1" dirty="0" smtClean="0"/>
              <a:t> </a:t>
            </a:r>
            <a:r>
              <a:rPr lang="en-US" dirty="0" smtClean="0"/>
              <a:t>to the processor </a:t>
            </a:r>
            <a:r>
              <a:rPr lang="en-US" i="1" dirty="0" smtClean="0"/>
              <a:t>one-shot</a:t>
            </a:r>
          </a:p>
          <a:p>
            <a:pPr marL="895319" lvl="1" indent="-285750"/>
            <a:endParaRPr lang="en-US" dirty="0" smtClean="0"/>
          </a:p>
          <a:p>
            <a:pPr marL="895319" lvl="1" indent="-285750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7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Script IOD Space Fence Operation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Want to Only Provide One Track Update from </a:t>
            </a:r>
            <a:r>
              <a:rPr lang="en-US" i="1" dirty="0" smtClean="0"/>
              <a:t>SPACE_FENCE</a:t>
            </a:r>
            <a:r>
              <a:rPr lang="en-US" dirty="0" smtClean="0"/>
              <a:t> sensors to </a:t>
            </a:r>
            <a:r>
              <a:rPr lang="en-US" dirty="0" err="1" smtClean="0"/>
              <a:t>red_command</a:t>
            </a:r>
            <a:endParaRPr lang="en-US" dirty="0" smtClean="0"/>
          </a:p>
          <a:p>
            <a:pPr lvl="1"/>
            <a:r>
              <a:rPr lang="en-US" dirty="0" smtClean="0"/>
              <a:t>Mandate that tracks from the two different </a:t>
            </a:r>
            <a:r>
              <a:rPr lang="en-US" i="1" dirty="0" smtClean="0"/>
              <a:t>SPACE_FENCE</a:t>
            </a:r>
            <a:r>
              <a:rPr lang="en-US" dirty="0" smtClean="0"/>
              <a:t> platforms needed to provide IOD</a:t>
            </a:r>
          </a:p>
          <a:p>
            <a:r>
              <a:rPr lang="en-US" dirty="0" smtClean="0"/>
              <a:t>Provide this Effect by Completing the Script Logic in </a:t>
            </a:r>
            <a:r>
              <a:rPr lang="en-US" i="1" dirty="0" smtClean="0"/>
              <a:t>SPACE_FENCE’s “one-shot” </a:t>
            </a:r>
            <a:r>
              <a:rPr lang="en-US" dirty="0" smtClean="0"/>
              <a:t>Processor</a:t>
            </a:r>
          </a:p>
          <a:p>
            <a:r>
              <a:rPr lang="en-US" dirty="0" smtClean="0"/>
              <a:t>In the </a:t>
            </a:r>
            <a:r>
              <a:rPr lang="en-US" i="1" dirty="0" err="1" smtClean="0"/>
              <a:t>on_message</a:t>
            </a:r>
            <a:r>
              <a:rPr lang="en-US" i="1" dirty="0" smtClean="0"/>
              <a:t>  </a:t>
            </a:r>
            <a:r>
              <a:rPr lang="en-US" dirty="0" smtClean="0"/>
              <a:t>block:</a:t>
            </a:r>
          </a:p>
          <a:p>
            <a:pPr lvl="1"/>
            <a:r>
              <a:rPr lang="en-US" dirty="0" smtClean="0"/>
              <a:t>Process messages of type </a:t>
            </a:r>
            <a:r>
              <a:rPr lang="en-US" i="1" dirty="0" smtClean="0"/>
              <a:t>WSF_TRACK_MESSAGE</a:t>
            </a:r>
            <a:endParaRPr lang="en-US" dirty="0" smtClean="0"/>
          </a:p>
          <a:p>
            <a:pPr lvl="1"/>
            <a:r>
              <a:rPr lang="en-US" dirty="0" smtClean="0"/>
              <a:t>Retrieve the track Id of the track in the message</a:t>
            </a:r>
          </a:p>
          <a:p>
            <a:pPr lvl="1"/>
            <a:r>
              <a:rPr lang="en-US" dirty="0" smtClean="0"/>
              <a:t>If the track id exists in the script variable </a:t>
            </a:r>
            <a:r>
              <a:rPr lang="en-US" i="1" dirty="0" err="1" smtClean="0"/>
              <a:t>mTrackedTargets</a:t>
            </a:r>
            <a:r>
              <a:rPr lang="en-US" i="1" dirty="0" smtClean="0"/>
              <a:t>, </a:t>
            </a:r>
            <a:r>
              <a:rPr lang="en-US" dirty="0" smtClean="0"/>
              <a:t>the track has already been sent to </a:t>
            </a:r>
            <a:r>
              <a:rPr lang="en-US" i="1" dirty="0" err="1" smtClean="0"/>
              <a:t>red_command</a:t>
            </a:r>
            <a:endParaRPr lang="en-US" dirty="0"/>
          </a:p>
          <a:p>
            <a:pPr lvl="2"/>
            <a:r>
              <a:rPr lang="en-US" dirty="0" smtClean="0"/>
              <a:t> Suppress sending the message again</a:t>
            </a:r>
          </a:p>
          <a:p>
            <a:pPr lvl="1"/>
            <a:r>
              <a:rPr lang="en-US" dirty="0" smtClean="0"/>
              <a:t>Else, this is the first and only time we send the message to </a:t>
            </a:r>
            <a:r>
              <a:rPr lang="en-US" i="1" dirty="0" err="1" smtClean="0"/>
              <a:t>red_command</a:t>
            </a:r>
            <a:r>
              <a:rPr lang="en-US" dirty="0" smtClean="0"/>
              <a:t> </a:t>
            </a:r>
          </a:p>
          <a:p>
            <a:pPr lvl="2"/>
            <a:r>
              <a:rPr lang="en-US" dirty="0"/>
              <a:t>I</a:t>
            </a:r>
            <a:r>
              <a:rPr lang="en-US" dirty="0" smtClean="0"/>
              <a:t>nsert the track id into the script variable </a:t>
            </a:r>
            <a:r>
              <a:rPr lang="en-US" i="1" dirty="0" err="1" smtClean="0"/>
              <a:t>mTrackedTargets</a:t>
            </a:r>
            <a:r>
              <a:rPr lang="en-US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8226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7618" t="33599" r="27336" b="7175"/>
          <a:stretch/>
        </p:blipFill>
        <p:spPr>
          <a:xfrm>
            <a:off x="152400" y="2057397"/>
            <a:ext cx="4269398" cy="3581401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7615" t="8087" r="4670" b="7175"/>
          <a:stretch/>
        </p:blipFill>
        <p:spPr>
          <a:xfrm>
            <a:off x="4597685" y="1895164"/>
            <a:ext cx="4388461" cy="39058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813345" y="1430921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./platforms/space_fence.txt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53000" y="3048000"/>
            <a:ext cx="3962400" cy="2286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93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Configure </a:t>
            </a:r>
            <a:r>
              <a:rPr lang="en-US" sz="3200" i="1" dirty="0" err="1" smtClean="0"/>
              <a:t>Red_Command</a:t>
            </a:r>
            <a:r>
              <a:rPr lang="en-US" sz="3200" dirty="0" err="1" smtClean="0"/>
              <a:t>’s</a:t>
            </a:r>
            <a:r>
              <a:rPr lang="en-US" sz="3200" dirty="0" smtClean="0"/>
              <a:t> Track Manager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Wizard’s Project Browser, Navigate to </a:t>
            </a:r>
            <a:r>
              <a:rPr lang="en-US" b="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./scenarios/red_command.txt </a:t>
            </a:r>
            <a:r>
              <a:rPr lang="en-US" dirty="0" smtClean="0"/>
              <a:t>and Open</a:t>
            </a:r>
          </a:p>
          <a:p>
            <a:r>
              <a:rPr lang="en-US" dirty="0" smtClean="0"/>
              <a:t>Within </a:t>
            </a:r>
            <a:r>
              <a:rPr lang="en-US" i="1" dirty="0" err="1" smtClean="0"/>
              <a:t>red_command</a:t>
            </a:r>
            <a:r>
              <a:rPr lang="en-US" dirty="0" err="1" smtClean="0"/>
              <a:t>’s</a:t>
            </a:r>
            <a:r>
              <a:rPr lang="en-US" dirty="0" smtClean="0"/>
              <a:t> </a:t>
            </a:r>
            <a:r>
              <a:rPr lang="en-US" i="1" dirty="0" err="1" smtClean="0"/>
              <a:t>track_manager</a:t>
            </a:r>
            <a:r>
              <a:rPr lang="en-US" dirty="0" smtClean="0"/>
              <a:t> Block</a:t>
            </a:r>
          </a:p>
          <a:p>
            <a:pPr lvl="1"/>
            <a:r>
              <a:rPr lang="en-US" dirty="0" smtClean="0"/>
              <a:t>Disable </a:t>
            </a:r>
            <a:r>
              <a:rPr lang="en-US" i="1" dirty="0" err="1" smtClean="0"/>
              <a:t>uncorrelated_track_drops</a:t>
            </a:r>
            <a:endParaRPr lang="en-US" i="1" dirty="0" smtClean="0"/>
          </a:p>
          <a:p>
            <a:pPr lvl="2"/>
            <a:r>
              <a:rPr lang="en-US" dirty="0" smtClean="0"/>
              <a:t>Keeps tracks in the </a:t>
            </a:r>
            <a:r>
              <a:rPr lang="en-US" dirty="0" err="1" smtClean="0"/>
              <a:t>track_manager</a:t>
            </a:r>
            <a:r>
              <a:rPr lang="en-US" dirty="0" smtClean="0"/>
              <a:t> that would otherwise be dropped</a:t>
            </a:r>
          </a:p>
          <a:p>
            <a:pPr lvl="1"/>
            <a:r>
              <a:rPr lang="en-US" dirty="0" smtClean="0"/>
              <a:t>Specify </a:t>
            </a:r>
            <a:r>
              <a:rPr lang="en-US" i="1" dirty="0" err="1" smtClean="0"/>
              <a:t>retain_track_history</a:t>
            </a:r>
            <a:endParaRPr lang="en-US" i="1" dirty="0" smtClean="0"/>
          </a:p>
          <a:p>
            <a:pPr lvl="2"/>
            <a:r>
              <a:rPr lang="en-US" dirty="0" smtClean="0"/>
              <a:t>Provides the data to perform locations or angles-only IOD</a:t>
            </a:r>
          </a:p>
          <a:p>
            <a:pPr lvl="1"/>
            <a:r>
              <a:rPr lang="en-US" dirty="0" smtClean="0"/>
              <a:t>Configure a </a:t>
            </a:r>
            <a:r>
              <a:rPr lang="en-US" i="1" dirty="0" err="1" smtClean="0"/>
              <a:t>fusion_method</a:t>
            </a:r>
            <a:r>
              <a:rPr lang="en-US" i="1" dirty="0" smtClean="0"/>
              <a:t> </a:t>
            </a:r>
            <a:r>
              <a:rPr lang="en-US" dirty="0" smtClean="0"/>
              <a:t>of type </a:t>
            </a:r>
            <a:r>
              <a:rPr lang="en-US" i="1" dirty="0" err="1" smtClean="0"/>
              <a:t>orbit_determination</a:t>
            </a:r>
            <a:endParaRPr lang="en-US" i="1" dirty="0" smtClean="0"/>
          </a:p>
          <a:p>
            <a:pPr lvl="2"/>
            <a:r>
              <a:rPr lang="en-US" dirty="0" smtClean="0"/>
              <a:t>Specify the </a:t>
            </a:r>
            <a:r>
              <a:rPr lang="en-US" i="1" dirty="0" smtClean="0"/>
              <a:t>debug </a:t>
            </a:r>
            <a:r>
              <a:rPr lang="en-US" dirty="0" smtClean="0"/>
              <a:t>keyword to provide diagnostic output</a:t>
            </a:r>
          </a:p>
          <a:p>
            <a:pPr lvl="2"/>
            <a:r>
              <a:rPr lang="en-US" dirty="0" err="1" smtClean="0"/>
              <a:t>Specity</a:t>
            </a:r>
            <a:r>
              <a:rPr lang="en-US" dirty="0" smtClean="0"/>
              <a:t> </a:t>
            </a:r>
            <a:r>
              <a:rPr lang="en-US" i="1" dirty="0" err="1" smtClean="0"/>
              <a:t>process_noise_sigmas</a:t>
            </a:r>
            <a:r>
              <a:rPr lang="en-US" i="1" dirty="0" smtClean="0"/>
              <a:t> </a:t>
            </a:r>
            <a:r>
              <a:rPr lang="en-US" dirty="0" smtClean="0"/>
              <a:t>of 0.03 0.03 0.03 </a:t>
            </a:r>
          </a:p>
          <a:p>
            <a:pPr lvl="3"/>
            <a:r>
              <a:rPr lang="en-US" dirty="0" smtClean="0"/>
              <a:t>ECS xyz in m (per second)</a:t>
            </a:r>
          </a:p>
          <a:p>
            <a:pPr lvl="2"/>
            <a:r>
              <a:rPr lang="en-US" dirty="0" smtClean="0"/>
              <a:t>Specify </a:t>
            </a:r>
            <a:r>
              <a:rPr lang="en-US" i="1" dirty="0" err="1" smtClean="0"/>
              <a:t>range_error_factors</a:t>
            </a:r>
            <a:r>
              <a:rPr lang="en-US" dirty="0" smtClean="0"/>
              <a:t> of 0.035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68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Completed </a:t>
            </a:r>
            <a:r>
              <a:rPr lang="en-US" sz="2400" i="1" dirty="0" err="1" smtClean="0"/>
              <a:t>Red_Command</a:t>
            </a:r>
            <a:r>
              <a:rPr lang="en-US" sz="2400" dirty="0" err="1" smtClean="0"/>
              <a:t>’s</a:t>
            </a:r>
            <a:r>
              <a:rPr lang="en-US" sz="2400" dirty="0" smtClean="0"/>
              <a:t> </a:t>
            </a:r>
            <a:r>
              <a:rPr lang="en-US" sz="2400" dirty="0"/>
              <a:t>Track </a:t>
            </a:r>
            <a:r>
              <a:rPr lang="en-US" sz="2400" dirty="0" smtClean="0"/>
              <a:t>Manager Configuration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9200" r="26756" b="8400"/>
          <a:stretch/>
        </p:blipFill>
        <p:spPr>
          <a:xfrm>
            <a:off x="152400" y="2362200"/>
            <a:ext cx="8839200" cy="29718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2813345" y="1828800"/>
            <a:ext cx="3517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./scenarios/red_command.txt</a:t>
            </a:r>
            <a:endParaRPr lang="en-US" dirty="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2971800"/>
            <a:ext cx="5410200" cy="1905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44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fsim_af_class_4_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42726</TotalTime>
  <Words>793</Words>
  <Application>Microsoft Office PowerPoint</Application>
  <PresentationFormat>On-screen Show (4:3)</PresentationFormat>
  <Paragraphs>129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Courier New</vt:lpstr>
      <vt:lpstr>Wingdings</vt:lpstr>
      <vt:lpstr>afsim_af_class_4_3</vt:lpstr>
      <vt:lpstr>PowerPoint Presentation</vt:lpstr>
      <vt:lpstr>Learning Objectives</vt:lpstr>
      <vt:lpstr>Introduction</vt:lpstr>
      <vt:lpstr>Getting Started</vt:lpstr>
      <vt:lpstr>Configure the Space Fence Sensor</vt:lpstr>
      <vt:lpstr>Script IOD Space Fence Operation</vt:lpstr>
      <vt:lpstr>PowerPoint Presentation</vt:lpstr>
      <vt:lpstr>Configure Red_Command’s Track Manager</vt:lpstr>
      <vt:lpstr>Completed Red_Command’s Track Manager Configuration</vt:lpstr>
      <vt:lpstr>Script IOD Callback</vt:lpstr>
      <vt:lpstr>Task Processors</vt:lpstr>
      <vt:lpstr>Space Tracking Options in event_output</vt:lpstr>
      <vt:lpstr>Examine the DrawCovariance Script Method</vt:lpstr>
      <vt:lpstr>Scenario</vt:lpstr>
      <vt:lpstr>Scenario</vt:lpstr>
      <vt:lpstr>Execution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AFSIM: 3 - Space Situational Awareness</dc:title>
  <dc:creator>jdebuhr@infoscitex.com</dc:creator>
  <cp:lastModifiedBy>Miller, Lawrence</cp:lastModifiedBy>
  <cp:revision>2099</cp:revision>
  <dcterms:created xsi:type="dcterms:W3CDTF">2012-03-21T14:48:14Z</dcterms:created>
  <dcterms:modified xsi:type="dcterms:W3CDTF">2022-01-04T22:34:40Z</dcterms:modified>
</cp:coreProperties>
</file>