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60" r:id="rId8"/>
    <p:sldId id="262" r:id="rId9"/>
    <p:sldId id="267" r:id="rId10"/>
    <p:sldId id="263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2.2kylin cube</a:t>
            </a:r>
            <a:r>
              <a:rPr lang="zh-CN" altLang="en-US" dirty="0" smtClean="0"/>
              <a:t>的创建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可视化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界面，创建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、导入数据源、创建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和构建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可视化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界面查询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kylin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RestAPI</a:t>
            </a:r>
            <a:r>
              <a:rPr lang="zh-CN" altLang="en-US" dirty="0" smtClean="0"/>
              <a:t>程序调用创建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和构建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查询等操作。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Kylin</a:t>
            </a:r>
            <a:r>
              <a:rPr lang="zh-CN" altLang="en-US" dirty="0" smtClean="0"/>
              <a:t>介绍与原理及架构</a:t>
            </a:r>
            <a:endParaRPr lang="en-US" altLang="zh-CN" dirty="0" smtClean="0"/>
          </a:p>
          <a:p>
            <a:r>
              <a:rPr lang="zh-CN" altLang="en-US" dirty="0" smtClean="0"/>
              <a:t>数据的使用场景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Apache </a:t>
            </a:r>
            <a:r>
              <a:rPr lang="en-US" altLang="zh-CN" dirty="0" err="1"/>
              <a:t>Kylin</a:t>
            </a:r>
            <a:r>
              <a:rPr lang="en-US" altLang="zh-CN" dirty="0"/>
              <a:t>™</a:t>
            </a:r>
            <a:r>
              <a:rPr lang="zh-CN" altLang="en-US" dirty="0"/>
              <a:t>是一个开源的分布式分析引擎，提供</a:t>
            </a:r>
            <a:r>
              <a:rPr lang="en-US" altLang="zh-CN" dirty="0" err="1"/>
              <a:t>Hadoop</a:t>
            </a:r>
            <a:r>
              <a:rPr lang="zh-CN" altLang="en-US" dirty="0"/>
              <a:t>之上的</a:t>
            </a:r>
            <a:r>
              <a:rPr lang="en-US" altLang="zh-CN" dirty="0"/>
              <a:t>SQL</a:t>
            </a:r>
            <a:r>
              <a:rPr lang="zh-CN" altLang="en-US" dirty="0"/>
              <a:t>查询接口及多维分析（</a:t>
            </a:r>
            <a:r>
              <a:rPr lang="en-US" altLang="zh-CN" dirty="0"/>
              <a:t>OLAP</a:t>
            </a:r>
            <a:r>
              <a:rPr lang="zh-CN" altLang="en-US" dirty="0"/>
              <a:t>）能力以支持超大规模数据，最初由</a:t>
            </a:r>
            <a:r>
              <a:rPr lang="en-US" altLang="zh-CN" dirty="0"/>
              <a:t>eBay Inc. </a:t>
            </a:r>
            <a:r>
              <a:rPr lang="zh-CN" altLang="en-US" dirty="0"/>
              <a:t>开发并贡献至开源社区。它能在亚秒内查询巨大的</a:t>
            </a:r>
            <a:r>
              <a:rPr lang="en-US" altLang="zh-CN" dirty="0"/>
              <a:t>Hive</a:t>
            </a:r>
            <a:r>
              <a:rPr lang="zh-CN" altLang="en-US" dirty="0"/>
              <a:t>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1.2kylin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1643050"/>
            <a:ext cx="8286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Kylin</a:t>
            </a:r>
            <a:r>
              <a:rPr lang="zh-CN" altLang="en-US" dirty="0" smtClean="0"/>
              <a:t>的核心思想是预计算，即对多维分析可能用到的度量进行预计算，将计算好的结果保存成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，供查询时直接访问。把高复杂度的聚合运算、多表连接等操作转换成对预计算结果的查询，这决定了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能够拥有很好的快速查询和高并发能力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对应着一组分析的维度，并保存了度量的聚合结果。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就是所有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的集合</a:t>
            </a:r>
            <a:r>
              <a:rPr lang="zh-CN" altLang="en-US" dirty="0" smtClean="0"/>
              <a:t>，每个</a:t>
            </a:r>
            <a:r>
              <a:rPr lang="zh-CN" altLang="en-US" dirty="0" smtClean="0"/>
              <a:t>节点代表一个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。当查询到达，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会根据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所使用的维度列在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中选择最合适的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，最大程度地节省查询时间。</a:t>
            </a:r>
            <a:endParaRPr lang="en-US" altLang="zh-CN" dirty="0" smtClean="0"/>
          </a:p>
          <a:p>
            <a:r>
              <a:rPr lang="zh-CN" altLang="en-US" dirty="0" smtClean="0"/>
              <a:t>假设我们有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中每个节点（称作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）都是这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的不同组合，每个组合定义了一组分析的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的聚合结果就保存在这每个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上。查询时根据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找到对应的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，读取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的值，即可返回。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1439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56300"/>
            <a:ext cx="8229600" cy="468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42910" y="799911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中，所有的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组成一个树形结构，根节点是全维度的</a:t>
            </a:r>
            <a:r>
              <a:rPr lang="en-US" altLang="zh-CN" dirty="0" smtClean="0"/>
              <a:t>Base 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，再依次逐层聚合掉每个维度生成子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，直到出现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个维度时结束。</a:t>
            </a:r>
            <a:r>
              <a:rPr lang="zh-CN" altLang="en-US" dirty="0" smtClean="0"/>
              <a:t>图中</a:t>
            </a:r>
            <a:r>
              <a:rPr lang="zh-CN" altLang="en-US" dirty="0" smtClean="0"/>
              <a:t>绿色部分就是一条完整的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生成路径。预计算的过程实际就是按照这个流程构建所有的</a:t>
            </a:r>
            <a:r>
              <a:rPr lang="en-US" altLang="zh-CN" dirty="0" err="1" smtClean="0"/>
              <a:t>Cuboid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1.3kylin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1472" y="1714488"/>
            <a:ext cx="8143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Kylin</a:t>
            </a:r>
            <a:r>
              <a:rPr lang="zh-CN" altLang="en-US" dirty="0" smtClean="0"/>
              <a:t>从数据仓库中最常用的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中读取源数据，使用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构建的引擎，并把预计算结果保存在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中，对外暴露</a:t>
            </a:r>
            <a:r>
              <a:rPr lang="en-US" altLang="zh-CN" dirty="0" smtClean="0"/>
              <a:t>Rest API/JDBC/ODBC</a:t>
            </a:r>
            <a:r>
              <a:rPr lang="zh-CN" altLang="en-US" dirty="0" smtClean="0"/>
              <a:t>的查询接口。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714620"/>
            <a:ext cx="5357818" cy="339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1.4Apache </a:t>
            </a:r>
            <a:r>
              <a:rPr lang="en-US" b="1" dirty="0" err="1"/>
              <a:t>kylin</a:t>
            </a:r>
            <a:r>
              <a:rPr lang="zh-CN" altLang="en-US" b="1" dirty="0"/>
              <a:t>的核心</a:t>
            </a:r>
            <a:r>
              <a:rPr lang="zh-CN" altLang="en-US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表（</a:t>
            </a:r>
            <a:r>
              <a:rPr lang="en-US" b="1" dirty="0"/>
              <a:t>Table ）：</a:t>
            </a:r>
            <a:r>
              <a:rPr lang="zh-CN" altLang="en-US" dirty="0"/>
              <a:t>表定义在</a:t>
            </a:r>
            <a:r>
              <a:rPr lang="en-US" dirty="0"/>
              <a:t>hive</a:t>
            </a:r>
            <a:r>
              <a:rPr lang="zh-CN" altLang="en-US" dirty="0"/>
              <a:t>中，是数据立方体（</a:t>
            </a:r>
            <a:r>
              <a:rPr lang="en-US" dirty="0"/>
              <a:t>Data cube）</a:t>
            </a:r>
            <a:r>
              <a:rPr lang="zh-CN" altLang="en-US" dirty="0"/>
              <a:t>的数据源，在</a:t>
            </a:r>
            <a:r>
              <a:rPr lang="en-US" dirty="0"/>
              <a:t>build cube </a:t>
            </a:r>
            <a:r>
              <a:rPr lang="zh-CN" altLang="en-US" dirty="0"/>
              <a:t>之前，必须同步在 </a:t>
            </a:r>
            <a:r>
              <a:rPr lang="en-US" dirty="0" err="1"/>
              <a:t>kylin</a:t>
            </a:r>
            <a:r>
              <a:rPr lang="zh-CN" altLang="en-US" dirty="0"/>
              <a:t>中。</a:t>
            </a:r>
          </a:p>
          <a:p>
            <a:r>
              <a:rPr lang="zh-CN" altLang="en-US" b="1" dirty="0"/>
              <a:t>模型（</a:t>
            </a:r>
            <a:r>
              <a:rPr lang="en-US" b="1" dirty="0"/>
              <a:t>model）:</a:t>
            </a:r>
            <a:r>
              <a:rPr lang="zh-CN" altLang="en-US" dirty="0"/>
              <a:t>模型描述了</a:t>
            </a:r>
            <a:r>
              <a:rPr lang="zh-CN" altLang="en-US" sz="3300" dirty="0"/>
              <a:t>一个星型模式的</a:t>
            </a:r>
            <a:r>
              <a:rPr lang="zh-CN" altLang="en-US" dirty="0"/>
              <a:t>数据结构，它定义了一个事实表（</a:t>
            </a:r>
            <a:r>
              <a:rPr lang="en-US" dirty="0"/>
              <a:t>Fact </a:t>
            </a:r>
            <a:r>
              <a:rPr lang="en-US" dirty="0" smtClean="0"/>
              <a:t>Table）</a:t>
            </a:r>
            <a:r>
              <a:rPr lang="zh-CN" altLang="en-US" dirty="0"/>
              <a:t>和多个查找表（</a:t>
            </a:r>
            <a:r>
              <a:rPr lang="en-US" dirty="0"/>
              <a:t>Lookup </a:t>
            </a:r>
            <a:r>
              <a:rPr lang="en-US" dirty="0" smtClean="0"/>
              <a:t>Table）</a:t>
            </a:r>
            <a:r>
              <a:rPr lang="zh-CN" altLang="en-US" dirty="0"/>
              <a:t>的连接和过滤关系。</a:t>
            </a:r>
          </a:p>
          <a:p>
            <a:r>
              <a:rPr lang="zh-CN" altLang="en-US" b="1" dirty="0"/>
              <a:t>立方体（</a:t>
            </a:r>
            <a:r>
              <a:rPr lang="en-US" b="1" dirty="0"/>
              <a:t>Cube）：</a:t>
            </a:r>
            <a:r>
              <a:rPr lang="zh-CN" altLang="en-US" sz="3300" dirty="0"/>
              <a:t>它定义了使用的模型</a:t>
            </a:r>
            <a:r>
              <a:rPr lang="zh-CN" altLang="en-US" dirty="0"/>
              <a:t>、</a:t>
            </a:r>
            <a:r>
              <a:rPr lang="zh-CN" altLang="en-US" sz="3300" dirty="0"/>
              <a:t>模型中的表的维度（</a:t>
            </a:r>
            <a:r>
              <a:rPr lang="en-US" altLang="en-US" sz="3300" dirty="0"/>
              <a:t>dimension）、</a:t>
            </a:r>
            <a:r>
              <a:rPr lang="zh-CN" altLang="en-US" sz="3300" dirty="0"/>
              <a:t>度量（</a:t>
            </a:r>
            <a:r>
              <a:rPr lang="en-US" altLang="en-US" sz="3300" dirty="0"/>
              <a:t>measure ,</a:t>
            </a:r>
            <a:r>
              <a:rPr lang="zh-CN" altLang="en-US" sz="3300" dirty="0"/>
              <a:t>一般指聚合函数，如：</a:t>
            </a:r>
            <a:r>
              <a:rPr lang="en-US" altLang="en-US" sz="3300" dirty="0" err="1"/>
              <a:t>sum、count、average</a:t>
            </a:r>
            <a:r>
              <a:rPr lang="zh-CN" altLang="en-US" sz="3300" dirty="0"/>
              <a:t>等）、如何对段分区（ </a:t>
            </a:r>
            <a:r>
              <a:rPr lang="en-US" altLang="en-US" sz="3300" dirty="0"/>
              <a:t>segments partition）、</a:t>
            </a:r>
            <a:r>
              <a:rPr lang="zh-CN" altLang="en-US" sz="3300" dirty="0"/>
              <a:t>合并段（</a:t>
            </a:r>
            <a:r>
              <a:rPr lang="en-US" altLang="en-US" sz="3300" dirty="0"/>
              <a:t>segments auto-merge）</a:t>
            </a:r>
            <a:r>
              <a:rPr lang="zh-CN" altLang="en-US" sz="3300" dirty="0"/>
              <a:t>等的规则。</a:t>
            </a:r>
          </a:p>
          <a:p>
            <a:r>
              <a:rPr lang="zh-CN" altLang="en-US" b="1" dirty="0"/>
              <a:t>立方体段（</a:t>
            </a:r>
            <a:r>
              <a:rPr lang="en-US" b="1" dirty="0"/>
              <a:t>Cube Segment）：</a:t>
            </a:r>
            <a:r>
              <a:rPr lang="zh-CN" altLang="en-US" sz="3300" dirty="0"/>
              <a:t>它是立方体构建（</a:t>
            </a:r>
            <a:r>
              <a:rPr lang="en-US" altLang="en-US" sz="3300" dirty="0"/>
              <a:t>build）</a:t>
            </a:r>
            <a:r>
              <a:rPr lang="zh-CN" altLang="en-US" sz="3300" dirty="0"/>
              <a:t>后的数据载体，一个 </a:t>
            </a:r>
            <a:r>
              <a:rPr lang="en-US" altLang="en-US" sz="3300" dirty="0"/>
              <a:t>segment </a:t>
            </a:r>
            <a:r>
              <a:rPr lang="zh-CN" altLang="en-US" sz="3300" dirty="0"/>
              <a:t>映射</a:t>
            </a:r>
            <a:r>
              <a:rPr lang="en-US" altLang="en-US" sz="3300" dirty="0" err="1"/>
              <a:t>hbase</a:t>
            </a:r>
            <a:r>
              <a:rPr lang="zh-CN" altLang="en-US" sz="3300" dirty="0"/>
              <a:t>中的一张表，立方体实例构建（</a:t>
            </a:r>
            <a:r>
              <a:rPr lang="en-US" altLang="en-US" sz="3300" dirty="0"/>
              <a:t>build）</a:t>
            </a:r>
            <a:r>
              <a:rPr lang="zh-CN" altLang="en-US" sz="3300" dirty="0"/>
              <a:t>后，会产生一个新的</a:t>
            </a:r>
            <a:r>
              <a:rPr lang="en-US" altLang="en-US" sz="3300" dirty="0"/>
              <a:t>segment，</a:t>
            </a:r>
            <a:r>
              <a:rPr lang="zh-CN" altLang="en-US" sz="3300" dirty="0"/>
              <a:t>一旦某个已经构建的立方体的原始数据发生变化，只需刷新（</a:t>
            </a:r>
            <a:r>
              <a:rPr lang="en-US" altLang="en-US" sz="3300" dirty="0"/>
              <a:t>fresh）</a:t>
            </a:r>
            <a:r>
              <a:rPr lang="zh-CN" altLang="en-US" sz="3300" dirty="0"/>
              <a:t>变化的时间段所关联的</a:t>
            </a:r>
            <a:r>
              <a:rPr lang="en-US" altLang="en-US" sz="3300" dirty="0"/>
              <a:t>segment</a:t>
            </a:r>
            <a:r>
              <a:rPr lang="zh-CN" altLang="en-US" sz="3300" dirty="0"/>
              <a:t>即可。</a:t>
            </a:r>
          </a:p>
          <a:p>
            <a:r>
              <a:rPr lang="zh-CN" altLang="en-US" b="1" dirty="0"/>
              <a:t>作业（</a:t>
            </a:r>
            <a:r>
              <a:rPr lang="en-US" b="1" dirty="0"/>
              <a:t>Job）：</a:t>
            </a:r>
            <a:r>
              <a:rPr lang="zh-CN" altLang="en-US" sz="3300" dirty="0"/>
              <a:t>对立方体实例发出构建（</a:t>
            </a:r>
            <a:r>
              <a:rPr lang="en-US" altLang="en-US" sz="3300" dirty="0"/>
              <a:t>build）</a:t>
            </a:r>
            <a:r>
              <a:rPr lang="zh-CN" altLang="en-US" sz="3300" dirty="0"/>
              <a:t>请求后，会产生一个作业。该作业记录了立方体实例</a:t>
            </a:r>
            <a:r>
              <a:rPr lang="en-US" altLang="en-US" sz="3300" dirty="0"/>
              <a:t>build</a:t>
            </a:r>
            <a:r>
              <a:rPr lang="zh-CN" altLang="en-US" sz="3300" dirty="0"/>
              <a:t>时的每一步任务信息。作业的状态信息反映构建立方体实例的结果信息。如作业执行的状态信息为</a:t>
            </a:r>
            <a:r>
              <a:rPr lang="en-US" altLang="en-US" sz="3300" dirty="0"/>
              <a:t>RUNNING </a:t>
            </a:r>
            <a:r>
              <a:rPr lang="zh-CN" altLang="en-US" sz="3300" dirty="0"/>
              <a:t>时，表明立方体实例正在被构建；若作业状态信息为</a:t>
            </a:r>
            <a:r>
              <a:rPr lang="en-US" altLang="en-US" sz="3300" dirty="0"/>
              <a:t>FINISHED ，</a:t>
            </a:r>
            <a:r>
              <a:rPr lang="zh-CN" altLang="en-US" sz="3300" dirty="0"/>
              <a:t>表明立方体实例构建成功；若作业状态信息为</a:t>
            </a:r>
            <a:r>
              <a:rPr lang="en-US" altLang="en-US" sz="3300" dirty="0"/>
              <a:t>ERROR ，</a:t>
            </a:r>
            <a:r>
              <a:rPr lang="zh-CN" altLang="en-US" sz="3300" dirty="0"/>
              <a:t>表明立方体实例构建失败</a:t>
            </a:r>
            <a:r>
              <a:rPr lang="zh-CN" altLang="en-US" sz="3300" dirty="0" smtClean="0"/>
              <a:t>！</a:t>
            </a:r>
            <a:endParaRPr lang="zh-CN" altLang="en-US" sz="33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数据的准备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latin typeface="+mn-ea"/>
              </a:rPr>
              <a:t>以销售额表单为测试单元，实际业务数据采用</a:t>
            </a:r>
            <a:r>
              <a:rPr lang="en-US" altLang="zh-CN" sz="1800" dirty="0" smtClean="0">
                <a:latin typeface="+mn-ea"/>
              </a:rPr>
              <a:t>SCEO1.0 </a:t>
            </a:r>
            <a:r>
              <a:rPr lang="en-US" altLang="zh-CN" sz="1800" dirty="0" err="1" smtClean="0">
                <a:latin typeface="+mn-ea"/>
              </a:rPr>
              <a:t>sqlserver</a:t>
            </a:r>
            <a:r>
              <a:rPr lang="zh-CN" altLang="en-US" sz="1800" dirty="0" smtClean="0">
                <a:latin typeface="+mn-ea"/>
              </a:rPr>
              <a:t>表结构数据源。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1800" dirty="0" smtClean="0">
                <a:latin typeface="+mn-ea"/>
              </a:rPr>
              <a:t>事实表和维度表建在</a:t>
            </a:r>
            <a:r>
              <a:rPr lang="en-US" altLang="zh-CN" sz="1800" dirty="0" err="1" smtClean="0">
                <a:latin typeface="+mn-ea"/>
              </a:rPr>
              <a:t>hbase</a:t>
            </a:r>
            <a:r>
              <a:rPr lang="zh-CN" altLang="en-US" sz="1800" dirty="0" smtClean="0">
                <a:latin typeface="+mn-ea"/>
              </a:rPr>
              <a:t>上，采用宽表结构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1800" dirty="0">
                <a:latin typeface="+mn-ea"/>
              </a:rPr>
              <a:t>事实</a:t>
            </a:r>
            <a:r>
              <a:rPr lang="zh-CN" altLang="en-US" sz="1800" dirty="0" smtClean="0">
                <a:latin typeface="+mn-ea"/>
              </a:rPr>
              <a:t>表主要字段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	{</a:t>
            </a:r>
            <a:r>
              <a:rPr lang="en-US" altLang="zh-CN" sz="1800" dirty="0" err="1" smtClean="0">
                <a:latin typeface="+mn-ea"/>
              </a:rPr>
              <a:t>cf:fk_dept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en-US" altLang="zh-CN" sz="1800" dirty="0" err="1" smtClean="0">
                <a:latin typeface="+mn-ea"/>
              </a:rPr>
              <a:t>cf:fk_store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en-US" altLang="zh-CN" sz="1800" dirty="0" err="1" smtClean="0">
                <a:latin typeface="+mn-ea"/>
              </a:rPr>
              <a:t>cf:fk_prod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en-US" altLang="zh-CN" sz="1800" dirty="0" err="1" smtClean="0">
                <a:latin typeface="+mn-ea"/>
              </a:rPr>
              <a:t>cf:fk_custom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en-US" altLang="zh-CN" sz="1800" dirty="0" err="1" smtClean="0">
                <a:latin typeface="+mn-ea"/>
              </a:rPr>
              <a:t>cf:fk_gw</a:t>
            </a:r>
            <a:r>
              <a:rPr lang="en-US" altLang="zh-CN" sz="1800" dirty="0" smtClean="0">
                <a:latin typeface="+mn-ea"/>
              </a:rPr>
              <a:t>,  </a:t>
            </a:r>
            <a:r>
              <a:rPr lang="en-US" altLang="zh-CN" sz="1800" dirty="0" err="1" smtClean="0">
                <a:latin typeface="+mn-ea"/>
              </a:rPr>
              <a:t>cf:fk_employ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en-US" altLang="zh-CN" sz="1800" dirty="0" err="1" smtClean="0">
                <a:latin typeface="+mn-ea"/>
              </a:rPr>
              <a:t>cf:sales_value</a:t>
            </a:r>
            <a:r>
              <a:rPr lang="en-US" altLang="zh-CN" sz="1800" dirty="0" smtClean="0">
                <a:latin typeface="+mn-ea"/>
              </a:rPr>
              <a:t>, </a:t>
            </a:r>
            <a:r>
              <a:rPr lang="en-US" altLang="zh-CN" sz="1800" dirty="0" err="1" smtClean="0">
                <a:latin typeface="+mn-ea"/>
              </a:rPr>
              <a:t>cf:sale_time</a:t>
            </a:r>
            <a:r>
              <a:rPr lang="en-US" altLang="zh-CN" sz="1800" dirty="0" smtClean="0">
                <a:latin typeface="+mn-ea"/>
              </a:rPr>
              <a:t>}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zh-CN" altLang="en-US" sz="1800" dirty="0" smtClean="0">
                <a:latin typeface="+mn-ea"/>
              </a:rPr>
              <a:t>总共</a:t>
            </a:r>
            <a:r>
              <a:rPr lang="en-US" altLang="zh-CN" sz="1800" dirty="0" smtClean="0">
                <a:latin typeface="+mn-ea"/>
              </a:rPr>
              <a:t>7</a:t>
            </a:r>
            <a:r>
              <a:rPr lang="zh-CN" altLang="en-US" sz="1800" dirty="0" smtClean="0">
                <a:latin typeface="+mn-ea"/>
              </a:rPr>
              <a:t>个维度，部门、仓库、产品、客户、岗位、职员、周期。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1800" dirty="0" smtClean="0">
                <a:latin typeface="+mn-ea"/>
              </a:rPr>
              <a:t>维度表中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zh-CN" altLang="en-US" sz="1800" dirty="0" smtClean="0">
                <a:latin typeface="+mn-ea"/>
              </a:rPr>
              <a:t>部门、仓库、产品、客户由于是树形结构，</a:t>
            </a:r>
            <a:r>
              <a:rPr lang="en-US" altLang="zh-CN" sz="1800" dirty="0" err="1" smtClean="0">
                <a:latin typeface="+mn-ea"/>
              </a:rPr>
              <a:t>kylin</a:t>
            </a:r>
            <a:r>
              <a:rPr lang="zh-CN" altLang="en-US" sz="1800" dirty="0" smtClean="0">
                <a:latin typeface="+mn-ea"/>
              </a:rPr>
              <a:t>目前只支持星型模型，需要拉平表结构为宽表结构，已经通过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程序将</a:t>
            </a:r>
            <a:r>
              <a:rPr lang="en-US" altLang="zh-CN" sz="1800" dirty="0" err="1" smtClean="0">
                <a:latin typeface="+mn-ea"/>
              </a:rPr>
              <a:t>sqlserver</a:t>
            </a:r>
            <a:r>
              <a:rPr lang="zh-CN" altLang="en-US" sz="1800" dirty="0" smtClean="0">
                <a:latin typeface="+mn-ea"/>
              </a:rPr>
              <a:t>树形数据结构拉平为</a:t>
            </a:r>
            <a:r>
              <a:rPr lang="en-US" altLang="zh-CN" sz="1800" dirty="0" err="1" smtClean="0">
                <a:latin typeface="+mn-ea"/>
              </a:rPr>
              <a:t>hbase</a:t>
            </a:r>
            <a:r>
              <a:rPr lang="zh-CN" altLang="en-US" sz="1800" dirty="0" smtClean="0">
                <a:latin typeface="+mn-ea"/>
              </a:rPr>
              <a:t>的平行数据结构。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zh-CN" altLang="en-US" sz="1800" dirty="0" smtClean="0">
                <a:latin typeface="+mn-ea"/>
              </a:rPr>
              <a:t>部门包含</a:t>
            </a:r>
            <a:r>
              <a:rPr lang="en-US" altLang="zh-CN" sz="1800" dirty="0" smtClean="0">
                <a:latin typeface="+mn-ea"/>
              </a:rPr>
              <a:t>9</a:t>
            </a:r>
            <a:r>
              <a:rPr lang="zh-CN" altLang="en-US" sz="1800" dirty="0" smtClean="0">
                <a:latin typeface="+mn-ea"/>
              </a:rPr>
              <a:t>层子维度，仓库包含</a:t>
            </a:r>
            <a:r>
              <a:rPr lang="en-US" altLang="zh-CN" sz="1800" dirty="0" smtClean="0">
                <a:latin typeface="+mn-ea"/>
              </a:rPr>
              <a:t>9</a:t>
            </a:r>
            <a:r>
              <a:rPr lang="zh-CN" altLang="en-US" sz="1800" dirty="0" smtClean="0">
                <a:latin typeface="+mn-ea"/>
              </a:rPr>
              <a:t>层子维度，产品包含</a:t>
            </a:r>
            <a:r>
              <a:rPr lang="en-US" altLang="zh-CN" sz="1800" dirty="0" smtClean="0">
                <a:latin typeface="+mn-ea"/>
              </a:rPr>
              <a:t>6</a:t>
            </a:r>
            <a:r>
              <a:rPr lang="zh-CN" altLang="en-US" sz="1800" dirty="0" smtClean="0">
                <a:latin typeface="+mn-ea"/>
              </a:rPr>
              <a:t>层子维度，客户包含</a:t>
            </a:r>
            <a:r>
              <a:rPr lang="en-US" altLang="zh-CN" sz="1800" dirty="0" smtClean="0">
                <a:latin typeface="+mn-ea"/>
              </a:rPr>
              <a:t>6</a:t>
            </a:r>
            <a:r>
              <a:rPr lang="zh-CN" altLang="en-US" sz="1800" dirty="0" smtClean="0">
                <a:latin typeface="+mn-ea"/>
              </a:rPr>
              <a:t>层子维度，岗位和职员为单层维度。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zh-CN" altLang="en-US" sz="1800" dirty="0" smtClean="0">
                <a:latin typeface="+mn-ea"/>
              </a:rPr>
              <a:t>星型模型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26611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数据特点</a:t>
            </a:r>
            <a:endParaRPr lang="en-US" altLang="zh-CN" dirty="0" smtClean="0"/>
          </a:p>
          <a:p>
            <a:r>
              <a:rPr lang="zh-CN" altLang="en-US" sz="1800" dirty="0" smtClean="0"/>
              <a:t>周期为每次查询必须携带的维度。</a:t>
            </a:r>
            <a:endParaRPr lang="en-US" altLang="zh-CN" sz="1800" dirty="0" smtClean="0"/>
          </a:p>
          <a:p>
            <a:r>
              <a:rPr lang="zh-CN" altLang="en-US" sz="1800" dirty="0" smtClean="0"/>
              <a:t>部门、仓库、产品、客户、周期存在层级关系。</a:t>
            </a:r>
          </a:p>
          <a:p>
            <a:pPr>
              <a:buNone/>
            </a:pPr>
            <a:r>
              <a:rPr lang="zh-CN" altLang="en-US" dirty="0" smtClean="0"/>
              <a:t>数据抽取</a:t>
            </a:r>
            <a:endParaRPr lang="en-US" altLang="zh-CN" dirty="0" smtClean="0"/>
          </a:p>
          <a:p>
            <a:r>
              <a:rPr lang="zh-CN" altLang="en-US" sz="1800" dirty="0" smtClean="0"/>
              <a:t>所有</a:t>
            </a:r>
            <a:r>
              <a:rPr lang="zh-CN" altLang="en-US" sz="1800" dirty="0"/>
              <a:t>非标准星型的数据模型，</a:t>
            </a:r>
            <a:r>
              <a:rPr lang="zh-CN" altLang="en-US" sz="1800" dirty="0" smtClean="0"/>
              <a:t>都需要通过</a:t>
            </a:r>
            <a:r>
              <a:rPr lang="zh-CN" altLang="en-US" sz="1800" dirty="0"/>
              <a:t>预处理先拉平，做成一个宽表来解决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需要将</a:t>
            </a:r>
            <a:r>
              <a:rPr lang="en-US" altLang="zh-CN" sz="1800" dirty="0" err="1" smtClean="0"/>
              <a:t>Hbase</a:t>
            </a:r>
            <a:r>
              <a:rPr lang="zh-CN" altLang="en-US" sz="1800" dirty="0" smtClean="0"/>
              <a:t>中的事实表和维度表数据同步到</a:t>
            </a:r>
            <a:r>
              <a:rPr lang="en-US" altLang="zh-CN" sz="1800" dirty="0" smtClean="0"/>
              <a:t>Hive</a:t>
            </a:r>
            <a:r>
              <a:rPr lang="zh-CN" altLang="en-US" sz="1800" dirty="0" smtClean="0"/>
              <a:t>数据仓库中。</a:t>
            </a:r>
            <a:endParaRPr lang="en-US" altLang="zh-CN" sz="1800" dirty="0" smtClean="0"/>
          </a:p>
          <a:p>
            <a:r>
              <a:rPr lang="zh-CN" altLang="en-US" sz="1800" dirty="0" smtClean="0"/>
              <a:t>将</a:t>
            </a:r>
            <a:r>
              <a:rPr lang="en-US" altLang="zh-CN" sz="1800" dirty="0" smtClean="0"/>
              <a:t>Hive</a:t>
            </a:r>
            <a:r>
              <a:rPr lang="zh-CN" altLang="en-US" sz="1800" dirty="0" smtClean="0"/>
              <a:t>中的表同步到</a:t>
            </a:r>
            <a:r>
              <a:rPr lang="en-US" altLang="zh-CN" sz="1800" dirty="0" err="1" smtClean="0"/>
              <a:t>Kylin</a:t>
            </a:r>
            <a:r>
              <a:rPr lang="zh-CN" altLang="en-US" sz="1800" dirty="0" smtClean="0"/>
              <a:t>中。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565</Words>
  <PresentationFormat>全屏显示(4:3)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目录</vt:lpstr>
      <vt:lpstr>1.1 Kylin介绍</vt:lpstr>
      <vt:lpstr>1.2kylin原理</vt:lpstr>
      <vt:lpstr>幻灯片 5</vt:lpstr>
      <vt:lpstr>1.3kylin架构</vt:lpstr>
      <vt:lpstr>1.4Apache kylin的核心概念</vt:lpstr>
      <vt:lpstr>2.1数据的准备</vt:lpstr>
      <vt:lpstr>幻灯片 9</vt:lpstr>
      <vt:lpstr>2.2kylin cube的创建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刘文生</dc:creator>
  <cp:lastModifiedBy>Administrator</cp:lastModifiedBy>
  <cp:revision>53</cp:revision>
  <dcterms:created xsi:type="dcterms:W3CDTF">2017-07-11T03:42:28Z</dcterms:created>
  <dcterms:modified xsi:type="dcterms:W3CDTF">2017-07-11T07:55:04Z</dcterms:modified>
</cp:coreProperties>
</file>