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9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60" r:id="rId17"/>
    <p:sldId id="272" r:id="rId18"/>
    <p:sldId id="273" r:id="rId19"/>
    <p:sldId id="274" r:id="rId20"/>
    <p:sldId id="275" r:id="rId21"/>
    <p:sldId id="277" r:id="rId22"/>
    <p:sldId id="279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B5ABD27-6B5F-4E3B-9640-62D5C47D5C00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5E1A0E2-95E3-4889-B99A-DDE8AB5F0B9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ABD27-6B5F-4E3B-9640-62D5C47D5C00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E1A0E2-95E3-4889-B99A-DDE8AB5F0B9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ABD27-6B5F-4E3B-9640-62D5C47D5C00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E1A0E2-95E3-4889-B99A-DDE8AB5F0B9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ABD27-6B5F-4E3B-9640-62D5C47D5C00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E1A0E2-95E3-4889-B99A-DDE8AB5F0B9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ABD27-6B5F-4E3B-9640-62D5C47D5C00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E1A0E2-95E3-4889-B99A-DDE8AB5F0B9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ABD27-6B5F-4E3B-9640-62D5C47D5C00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E1A0E2-95E3-4889-B99A-DDE8AB5F0B9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ABD27-6B5F-4E3B-9640-62D5C47D5C00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E1A0E2-95E3-4889-B99A-DDE8AB5F0B9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ABD27-6B5F-4E3B-9640-62D5C47D5C00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E1A0E2-95E3-4889-B99A-DDE8AB5F0B9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ABD27-6B5F-4E3B-9640-62D5C47D5C00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E1A0E2-95E3-4889-B99A-DDE8AB5F0B9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B5ABD27-6B5F-4E3B-9640-62D5C47D5C00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E1A0E2-95E3-4889-B99A-DDE8AB5F0B9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B5ABD27-6B5F-4E3B-9640-62D5C47D5C00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5E1A0E2-95E3-4889-B99A-DDE8AB5F0B9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B5ABD27-6B5F-4E3B-9640-62D5C47D5C00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5E1A0E2-95E3-4889-B99A-DDE8AB5F0B9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22855;&#25976;&#25705;&#26041;&#38499;.cpp" TargetMode="External"/><Relationship Id="rId2" Type="http://schemas.openxmlformats.org/officeDocument/2006/relationships/hyperlink" Target="&#22855;&#25976;&#25705;&#26041;&#38499;.ex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1a2b.cpp" TargetMode="External"/><Relationship Id="rId2" Type="http://schemas.openxmlformats.org/officeDocument/2006/relationships/hyperlink" Target="1a2b.ex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寫程式學邏輯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報告者：郭子緯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8244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514438"/>
              </p:ext>
            </p:extLst>
          </p:nvPr>
        </p:nvGraphicFramePr>
        <p:xfrm>
          <a:off x="0" y="2035630"/>
          <a:ext cx="3682780" cy="3682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556"/>
                <a:gridCol w="736556"/>
                <a:gridCol w="736556"/>
                <a:gridCol w="736556"/>
                <a:gridCol w="736556"/>
              </a:tblGrid>
              <a:tr h="736556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36556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36556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36556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36556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5" name="矩形 74"/>
          <p:cNvSpPr/>
          <p:nvPr/>
        </p:nvSpPr>
        <p:spPr>
          <a:xfrm>
            <a:off x="1482292" y="2133600"/>
            <a:ext cx="73655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zh-TW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133600"/>
            <a:ext cx="4103259" cy="153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2218847" y="1271788"/>
            <a:ext cx="752953" cy="75295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2071890" y="1839684"/>
            <a:ext cx="293914" cy="293914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197076" y="5029200"/>
            <a:ext cx="77472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zh-TW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68152"/>
            <a:ext cx="4103259" cy="9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68970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751669"/>
              </p:ext>
            </p:extLst>
          </p:nvPr>
        </p:nvGraphicFramePr>
        <p:xfrm>
          <a:off x="0" y="2035630"/>
          <a:ext cx="3682780" cy="3682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556"/>
                <a:gridCol w="736556"/>
                <a:gridCol w="736556"/>
                <a:gridCol w="736556"/>
                <a:gridCol w="736556"/>
              </a:tblGrid>
              <a:tr h="736556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36556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36556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36556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36556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5" name="矩形 74"/>
          <p:cNvSpPr/>
          <p:nvPr/>
        </p:nvSpPr>
        <p:spPr>
          <a:xfrm>
            <a:off x="1482292" y="2133600"/>
            <a:ext cx="73655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zh-TW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55841"/>
            <a:ext cx="4103259" cy="153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2197076" y="5029200"/>
            <a:ext cx="77472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zh-TW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71800" y="4306669"/>
            <a:ext cx="6987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zh-TW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2824843" y="4792436"/>
            <a:ext cx="293914" cy="321128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4145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88087"/>
              </p:ext>
            </p:extLst>
          </p:nvPr>
        </p:nvGraphicFramePr>
        <p:xfrm>
          <a:off x="0" y="2035630"/>
          <a:ext cx="3682780" cy="3682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556"/>
                <a:gridCol w="736556"/>
                <a:gridCol w="736556"/>
                <a:gridCol w="736556"/>
                <a:gridCol w="736556"/>
              </a:tblGrid>
              <a:tr h="736556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36556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36556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36556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36556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5" name="矩形 74"/>
          <p:cNvSpPr/>
          <p:nvPr/>
        </p:nvSpPr>
        <p:spPr>
          <a:xfrm>
            <a:off x="1482292" y="2133600"/>
            <a:ext cx="73655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zh-TW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56980"/>
            <a:ext cx="4103259" cy="153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2197076" y="5029200"/>
            <a:ext cx="77472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zh-TW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71800" y="4306669"/>
            <a:ext cx="6987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zh-TW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70591" y="3486561"/>
            <a:ext cx="752953" cy="75295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3523634" y="4054457"/>
            <a:ext cx="293914" cy="293914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0" y="3539871"/>
            <a:ext cx="6987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endParaRPr lang="zh-TW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15720"/>
            <a:ext cx="4045591" cy="95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8605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25506"/>
              </p:ext>
            </p:extLst>
          </p:nvPr>
        </p:nvGraphicFramePr>
        <p:xfrm>
          <a:off x="0" y="2035630"/>
          <a:ext cx="3682780" cy="3682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556"/>
                <a:gridCol w="736556"/>
                <a:gridCol w="736556"/>
                <a:gridCol w="736556"/>
                <a:gridCol w="736556"/>
              </a:tblGrid>
              <a:tr h="736556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36556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36556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36556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36556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5" name="矩形 74"/>
          <p:cNvSpPr/>
          <p:nvPr/>
        </p:nvSpPr>
        <p:spPr>
          <a:xfrm>
            <a:off x="1482292" y="2133600"/>
            <a:ext cx="73655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zh-TW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074401"/>
            <a:ext cx="4103259" cy="153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2197076" y="5029200"/>
            <a:ext cx="77472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zh-TW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71800" y="4306669"/>
            <a:ext cx="6987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zh-TW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1335335" y="2547763"/>
            <a:ext cx="293914" cy="293914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0" y="3539871"/>
            <a:ext cx="6987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endParaRPr lang="zh-TW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0896" y="2797629"/>
            <a:ext cx="78139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</a:t>
            </a:r>
            <a:endParaRPr lang="zh-TW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45736" y="3540377"/>
            <a:ext cx="73655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6</a:t>
            </a:r>
            <a:endParaRPr lang="zh-TW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9" y="3583287"/>
            <a:ext cx="4103259" cy="120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700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23506"/>
              </p:ext>
            </p:extLst>
          </p:nvPr>
        </p:nvGraphicFramePr>
        <p:xfrm>
          <a:off x="-29321" y="2030115"/>
          <a:ext cx="3682780" cy="3710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556"/>
                <a:gridCol w="736556"/>
                <a:gridCol w="736556"/>
                <a:gridCol w="736556"/>
                <a:gridCol w="736556"/>
              </a:tblGrid>
              <a:tr h="736556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36556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63973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36556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36556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5" name="矩形 74"/>
          <p:cNvSpPr/>
          <p:nvPr/>
        </p:nvSpPr>
        <p:spPr>
          <a:xfrm>
            <a:off x="1482292" y="2133600"/>
            <a:ext cx="7365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zh-TW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052" y="2484431"/>
            <a:ext cx="4103259" cy="153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2175304" y="5097631"/>
            <a:ext cx="77472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zh-TW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71800" y="4397829"/>
            <a:ext cx="69879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zh-TW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0887" y="3657600"/>
            <a:ext cx="69879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endParaRPr lang="zh-TW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0896" y="2895600"/>
            <a:ext cx="78139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</a:t>
            </a:r>
            <a:endParaRPr lang="zh-TW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82291" y="2885094"/>
            <a:ext cx="7365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7</a:t>
            </a:r>
            <a:endParaRPr lang="zh-TW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54262" y="1387050"/>
            <a:ext cx="698791" cy="70535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3516084" y="1824964"/>
            <a:ext cx="293914" cy="293914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38749" y="3657600"/>
            <a:ext cx="7365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13</a:t>
            </a:r>
            <a:endParaRPr lang="zh-TW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11859" y="5111634"/>
            <a:ext cx="7365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9</a:t>
            </a:r>
            <a:endParaRPr lang="zh-TW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75304" y="2133600"/>
            <a:ext cx="7365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</a:t>
            </a:r>
            <a:endParaRPr lang="zh-TW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1448" y="4397829"/>
            <a:ext cx="7365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12</a:t>
            </a:r>
            <a:endParaRPr lang="zh-TW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-37764" y="5064974"/>
            <a:ext cx="7365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11</a:t>
            </a:r>
            <a:endParaRPr lang="zh-TW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7903" y="3657600"/>
            <a:ext cx="7365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6</a:t>
            </a:r>
            <a:endParaRPr lang="zh-TW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-26880" y="4419600"/>
            <a:ext cx="7365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10</a:t>
            </a:r>
            <a:endParaRPr lang="zh-TW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68023" y="2881258"/>
            <a:ext cx="7365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14</a:t>
            </a:r>
            <a:endParaRPr lang="zh-TW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911859" y="2874588"/>
            <a:ext cx="7365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16</a:t>
            </a:r>
            <a:endParaRPr lang="zh-TW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17707" y="2133600"/>
            <a:ext cx="7365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15</a:t>
            </a:r>
            <a:endParaRPr lang="zh-TW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053" y="4018983"/>
            <a:ext cx="4103259" cy="128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8052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029706"/>
              </p:ext>
            </p:extLst>
          </p:nvPr>
        </p:nvGraphicFramePr>
        <p:xfrm>
          <a:off x="0" y="2035630"/>
          <a:ext cx="3682780" cy="3682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556"/>
                <a:gridCol w="736556"/>
                <a:gridCol w="736556"/>
                <a:gridCol w="736556"/>
                <a:gridCol w="736556"/>
              </a:tblGrid>
              <a:tr h="736556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36556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36556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36556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36556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5" name="矩形 74"/>
          <p:cNvSpPr/>
          <p:nvPr/>
        </p:nvSpPr>
        <p:spPr>
          <a:xfrm>
            <a:off x="1482292" y="2133600"/>
            <a:ext cx="73655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zh-TW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371" y="2155371"/>
            <a:ext cx="4103259" cy="153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2218847" y="1271788"/>
            <a:ext cx="752953" cy="75295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2071890" y="1839684"/>
            <a:ext cx="293914" cy="293914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197076" y="5029200"/>
            <a:ext cx="77472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zh-TW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371" y="3689923"/>
            <a:ext cx="4103259" cy="9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090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 smtClean="0"/>
              <a:t>實機畫面</a:t>
            </a:r>
            <a:endParaRPr lang="zh-TW" altLang="en-US" sz="7200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991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2279931" cy="314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629" y="2024743"/>
            <a:ext cx="30480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629" y="1895866"/>
            <a:ext cx="3200400" cy="4018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16790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>
                <a:latin typeface="+mj-ea"/>
                <a:ea typeface="+mj-ea"/>
                <a:hlinkClick r:id="rId2" action="ppaction://hlinkfile"/>
              </a:rPr>
              <a:t>奇數摩方陣</a:t>
            </a:r>
            <a:r>
              <a:rPr lang="en-US" altLang="zh-TW" sz="3200" dirty="0" smtClean="0">
                <a:latin typeface="+mj-ea"/>
                <a:ea typeface="+mj-ea"/>
                <a:hlinkClick r:id="rId2" action="ppaction://hlinkfile"/>
              </a:rPr>
              <a:t>.exe</a:t>
            </a:r>
            <a:endParaRPr lang="en-US" altLang="zh-TW" sz="3200" dirty="0" smtClean="0">
              <a:latin typeface="+mj-ea"/>
              <a:ea typeface="+mj-ea"/>
            </a:endParaRPr>
          </a:p>
          <a:p>
            <a:r>
              <a:rPr lang="zh-TW" altLang="en-US" sz="3200" dirty="0" smtClean="0">
                <a:latin typeface="+mj-ea"/>
                <a:ea typeface="+mj-ea"/>
                <a:hlinkClick r:id="rId3" action="ppaction://hlinkfile"/>
              </a:rPr>
              <a:t>奇數摩方陣</a:t>
            </a:r>
            <a:r>
              <a:rPr lang="en-US" altLang="zh-TW" sz="3200" dirty="0" smtClean="0">
                <a:latin typeface="+mj-ea"/>
                <a:ea typeface="+mj-ea"/>
                <a:hlinkClick r:id="rId3" action="ppaction://hlinkfile"/>
              </a:rPr>
              <a:t>.</a:t>
            </a:r>
            <a:r>
              <a:rPr lang="en-US" altLang="zh-TW" sz="3200" dirty="0" err="1" smtClean="0">
                <a:latin typeface="+mj-ea"/>
                <a:ea typeface="+mj-ea"/>
                <a:hlinkClick r:id="rId3" action="ppaction://hlinkfile"/>
              </a:rPr>
              <a:t>cpp</a:t>
            </a:r>
            <a:endParaRPr lang="zh-TW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10251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dirty="0" smtClean="0">
                <a:latin typeface="+mj-ea"/>
              </a:rPr>
              <a:t>1A2B</a:t>
            </a:r>
            <a:endParaRPr lang="zh-TW" altLang="en-US" sz="6000" dirty="0">
              <a:latin typeface="+mj-ea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55315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奇數魔方陣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7885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>
            <a:normAutofit/>
          </a:bodyPr>
          <a:lstStyle/>
          <a:p>
            <a:pPr marL="109728" indent="0" algn="ctr">
              <a:lnSpc>
                <a:spcPct val="200000"/>
              </a:lnSpc>
              <a:buNone/>
            </a:pPr>
            <a:r>
              <a:rPr lang="zh-TW" altLang="en-US" sz="4400" b="1" dirty="0" smtClean="0">
                <a:latin typeface="+mj-ea"/>
                <a:ea typeface="+mj-ea"/>
              </a:rPr>
              <a:t>密碼：</a:t>
            </a:r>
            <a:r>
              <a:rPr lang="en-US" altLang="zh-TW" sz="4400" b="1" dirty="0" smtClean="0">
                <a:latin typeface="+mj-ea"/>
                <a:ea typeface="+mj-ea"/>
              </a:rPr>
              <a:t>1234</a:t>
            </a:r>
            <a:endParaRPr lang="en-US" altLang="zh-TW" sz="4400" b="1" dirty="0">
              <a:latin typeface="+mj-ea"/>
              <a:ea typeface="+mj-ea"/>
            </a:endParaRPr>
          </a:p>
          <a:p>
            <a:pPr marL="109728" indent="0" algn="ctr">
              <a:lnSpc>
                <a:spcPct val="200000"/>
              </a:lnSpc>
              <a:buNone/>
            </a:pPr>
            <a:r>
              <a:rPr lang="en-US" altLang="zh-TW" sz="4400" b="1" dirty="0" smtClean="0">
                <a:solidFill>
                  <a:srgbClr val="00B0F0"/>
                </a:solidFill>
                <a:latin typeface="+mj-ea"/>
                <a:ea typeface="+mj-ea"/>
              </a:rPr>
              <a:t>4321</a:t>
            </a:r>
            <a:r>
              <a:rPr lang="zh-TW" altLang="en-US" sz="4400" b="1" dirty="0" smtClean="0">
                <a:solidFill>
                  <a:srgbClr val="00B0F0"/>
                </a:solidFill>
                <a:latin typeface="+mj-ea"/>
                <a:ea typeface="+mj-ea"/>
              </a:rPr>
              <a:t>：</a:t>
            </a:r>
            <a:r>
              <a:rPr lang="en-US" altLang="zh-TW" sz="4400" b="1" dirty="0" smtClean="0">
                <a:solidFill>
                  <a:srgbClr val="00B0F0"/>
                </a:solidFill>
                <a:latin typeface="+mj-ea"/>
                <a:ea typeface="+mj-ea"/>
              </a:rPr>
              <a:t>4B</a:t>
            </a:r>
          </a:p>
          <a:p>
            <a:pPr marL="109728" indent="0" algn="ctr">
              <a:lnSpc>
                <a:spcPct val="200000"/>
              </a:lnSpc>
              <a:buNone/>
            </a:pPr>
            <a:r>
              <a:rPr lang="en-US" altLang="zh-TW" sz="4400" b="1" dirty="0" smtClean="0">
                <a:solidFill>
                  <a:srgbClr val="00B0F0"/>
                </a:solidFill>
                <a:latin typeface="+mj-ea"/>
                <a:ea typeface="+mj-ea"/>
              </a:rPr>
              <a:t>1348</a:t>
            </a:r>
            <a:r>
              <a:rPr lang="zh-TW" altLang="en-US" sz="4400" b="1" dirty="0" smtClean="0">
                <a:solidFill>
                  <a:srgbClr val="00B0F0"/>
                </a:solidFill>
                <a:latin typeface="+mj-ea"/>
                <a:ea typeface="+mj-ea"/>
              </a:rPr>
              <a:t>：</a:t>
            </a:r>
            <a:r>
              <a:rPr lang="en-US" altLang="zh-TW" sz="4400" b="1" dirty="0" smtClean="0">
                <a:solidFill>
                  <a:srgbClr val="00B0F0"/>
                </a:solidFill>
                <a:latin typeface="+mj-ea"/>
                <a:ea typeface="+mj-ea"/>
              </a:rPr>
              <a:t>1A2B</a:t>
            </a:r>
          </a:p>
          <a:p>
            <a:pPr marL="109728" indent="0" algn="ctr">
              <a:lnSpc>
                <a:spcPct val="200000"/>
              </a:lnSpc>
              <a:buNone/>
            </a:pPr>
            <a:r>
              <a:rPr lang="en-US" altLang="zh-TW" sz="4400" b="1" dirty="0" smtClean="0">
                <a:solidFill>
                  <a:srgbClr val="00B0F0"/>
                </a:solidFill>
                <a:latin typeface="+mj-ea"/>
                <a:ea typeface="+mj-ea"/>
              </a:rPr>
              <a:t>1234</a:t>
            </a:r>
            <a:r>
              <a:rPr lang="zh-TW" altLang="en-US" sz="4400" b="1" dirty="0" smtClean="0">
                <a:solidFill>
                  <a:srgbClr val="00B0F0"/>
                </a:solidFill>
                <a:latin typeface="+mj-ea"/>
                <a:ea typeface="+mj-ea"/>
              </a:rPr>
              <a:t>：</a:t>
            </a:r>
            <a:r>
              <a:rPr lang="en-US" altLang="zh-TW" sz="4400" b="1" dirty="0" smtClean="0">
                <a:solidFill>
                  <a:srgbClr val="00B0F0"/>
                </a:solidFill>
                <a:latin typeface="+mj-ea"/>
                <a:ea typeface="+mj-ea"/>
              </a:rPr>
              <a:t>4A</a:t>
            </a:r>
            <a:endParaRPr lang="en-US" altLang="zh-TW" sz="4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835374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400" dirty="0">
                <a:latin typeface="+mj-ea"/>
              </a:rPr>
              <a:t>電腦產生密碼方法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21" y="1752600"/>
            <a:ext cx="8211928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6636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輸入猜測值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8636593" cy="3733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0724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查看是否有</a:t>
            </a:r>
            <a:r>
              <a:rPr lang="en-US" altLang="zh-TW" dirty="0"/>
              <a:t>A</a:t>
            </a:r>
            <a:endParaRPr lang="zh-TW" alt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05" y="2590800"/>
            <a:ext cx="8682603" cy="228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7070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查看</a:t>
            </a:r>
            <a:r>
              <a:rPr lang="zh-TW" altLang="en-US" dirty="0" smtClean="0"/>
              <a:t>是否</a:t>
            </a:r>
            <a:r>
              <a:rPr lang="en-US" altLang="zh-TW" dirty="0"/>
              <a:t>B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07" y="2133600"/>
            <a:ext cx="804073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822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 smtClean="0"/>
              <a:t>全部原始碼</a:t>
            </a:r>
            <a:endParaRPr lang="zh-TW" altLang="en-US" sz="66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93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33413"/>
            <a:ext cx="7008813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93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4"/>
    </mc:Choice>
    <mc:Fallback xmlns="">
      <p:transition spd="slow" advTm="4004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"/>
            <a:ext cx="9153525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40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9"/>
    </mc:Choice>
    <mc:Fallback xmlns="">
      <p:transition spd="slow" advTm="3869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642938"/>
            <a:ext cx="6875463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01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48"/>
    </mc:Choice>
    <mc:Fallback xmlns="">
      <p:transition spd="slow" advTm="4148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633413"/>
            <a:ext cx="5867400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1"/>
    </mc:Choice>
    <mc:Fallback xmlns="">
      <p:transition spd="slow" advTm="390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/>
          <a:lstStyle/>
          <a:p>
            <a:r>
              <a:rPr lang="zh-TW" altLang="en-US" dirty="0" smtClean="0"/>
              <a:t>使直排、橫排和斜排的數字相加的值是一樣的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155601"/>
              </p:ext>
            </p:extLst>
          </p:nvPr>
        </p:nvGraphicFramePr>
        <p:xfrm>
          <a:off x="2286000" y="1524000"/>
          <a:ext cx="4572000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</a:tblGrid>
              <a:tr h="15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b="0" cap="none" spc="0" dirty="0" smtClean="0">
                          <a:ln w="18415" cmpd="sng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prstDash val="solid"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8</a:t>
                      </a:r>
                      <a:endParaRPr lang="zh-TW" altLang="en-US" sz="2500" b="0" cap="none" spc="0" dirty="0">
                        <a:ln w="18415" cmpd="sng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126609" marR="126609" marT="63305" marB="6330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b="0" cap="none" spc="0" dirty="0" smtClean="0">
                          <a:ln w="18415" cmpd="sng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prstDash val="solid"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1</a:t>
                      </a:r>
                      <a:endParaRPr lang="zh-TW" altLang="en-US" sz="2500" b="0" cap="none" spc="0" dirty="0">
                        <a:ln w="18415" cmpd="sng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126609" marR="126609" marT="63305" marB="6330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b="0" cap="none" spc="0" dirty="0" smtClean="0">
                          <a:ln w="18415" cmpd="sng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prstDash val="solid"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6</a:t>
                      </a:r>
                      <a:endParaRPr lang="zh-TW" altLang="en-US" sz="2500" b="0" cap="none" spc="0" dirty="0">
                        <a:ln w="18415" cmpd="sng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126609" marR="126609" marT="63305" marB="6330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b="0" cap="none" spc="0" dirty="0" smtClean="0">
                          <a:ln w="18415" cmpd="sng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prstDash val="solid"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3</a:t>
                      </a:r>
                      <a:endParaRPr lang="zh-TW" altLang="en-US" sz="2500" b="0" cap="none" spc="0" dirty="0">
                        <a:ln w="18415" cmpd="sng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126609" marR="126609" marT="63305" marB="6330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b="0" cap="none" spc="0" dirty="0" smtClean="0">
                          <a:ln w="18415" cmpd="sng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prstDash val="solid"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5</a:t>
                      </a:r>
                      <a:endParaRPr lang="zh-TW" altLang="en-US" sz="2500" b="0" cap="none" spc="0" dirty="0">
                        <a:ln w="18415" cmpd="sng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126609" marR="126609" marT="63305" marB="6330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b="0" cap="none" spc="0" dirty="0" smtClean="0">
                          <a:ln w="18415" cmpd="sng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prstDash val="solid"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7</a:t>
                      </a:r>
                      <a:endParaRPr lang="zh-TW" altLang="en-US" sz="2500" b="0" cap="none" spc="0" dirty="0">
                        <a:ln w="18415" cmpd="sng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126609" marR="126609" marT="63305" marB="6330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b="0" cap="none" spc="0" dirty="0" smtClean="0">
                          <a:ln w="18415" cmpd="sng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prstDash val="solid"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4</a:t>
                      </a:r>
                      <a:endParaRPr lang="zh-TW" altLang="en-US" sz="2500" b="0" cap="none" spc="0" dirty="0">
                        <a:ln w="18415" cmpd="sng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126609" marR="126609" marT="63305" marB="6330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b="0" cap="none" spc="0" dirty="0" smtClean="0">
                          <a:ln w="18415" cmpd="sng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prstDash val="solid"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9</a:t>
                      </a:r>
                      <a:endParaRPr lang="zh-TW" altLang="en-US" sz="2500" b="0" cap="none" spc="0" dirty="0">
                        <a:ln w="18415" cmpd="sng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126609" marR="126609" marT="63305" marB="6330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b="0" cap="none" spc="0" dirty="0" smtClean="0">
                          <a:ln w="18415" cmpd="sng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prstDash val="solid"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2</a:t>
                      </a:r>
                      <a:endParaRPr lang="zh-TW" altLang="en-US" sz="2500" b="0" cap="none" spc="0" dirty="0">
                        <a:ln w="18415" cmpd="sng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126609" marR="126609" marT="63305" marB="6330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橢圓 7"/>
          <p:cNvSpPr/>
          <p:nvPr/>
        </p:nvSpPr>
        <p:spPr>
          <a:xfrm>
            <a:off x="1524000" y="3124200"/>
            <a:ext cx="6400800" cy="106680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9" name="矩形 8"/>
          <p:cNvSpPr/>
          <p:nvPr/>
        </p:nvSpPr>
        <p:spPr>
          <a:xfrm rot="1430226">
            <a:off x="7414808" y="3976478"/>
            <a:ext cx="16113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=15</a:t>
            </a:r>
            <a:endParaRPr lang="zh-TW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橢圓 9"/>
          <p:cNvSpPr/>
          <p:nvPr/>
        </p:nvSpPr>
        <p:spPr>
          <a:xfrm>
            <a:off x="3810000" y="1524000"/>
            <a:ext cx="1447800" cy="4572000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1" name="橢圓 10"/>
          <p:cNvSpPr/>
          <p:nvPr/>
        </p:nvSpPr>
        <p:spPr>
          <a:xfrm rot="18985331">
            <a:off x="2041107" y="2936656"/>
            <a:ext cx="5366585" cy="1502017"/>
          </a:xfrm>
          <a:prstGeom prst="ellips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6350">
                <a:solidFill>
                  <a:schemeClr val="tx1"/>
                </a:solidFill>
                <a:prstDash val="lgDash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529579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642938"/>
            <a:ext cx="6742113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77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1"/>
    </mc:Choice>
    <mc:Fallback xmlns="">
      <p:transition spd="slow" advTm="4041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638175"/>
            <a:ext cx="7151687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04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3"/>
    </mc:Choice>
    <mc:Fallback xmlns="">
      <p:transition spd="slow" advTm="3873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638175"/>
            <a:ext cx="6732587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740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74"/>
    </mc:Choice>
    <mc:Fallback xmlns="">
      <p:transition spd="slow" advTm="4074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628650"/>
            <a:ext cx="7094537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95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9"/>
    </mc:Choice>
    <mc:Fallback xmlns="">
      <p:transition spd="slow" advTm="3869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633413"/>
            <a:ext cx="8008937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154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76"/>
    </mc:Choice>
    <mc:Fallback xmlns="">
      <p:transition spd="slow" advTm="3976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19125"/>
            <a:ext cx="7923213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924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53"/>
    </mc:Choice>
    <mc:Fallback xmlns="">
      <p:transition spd="slow" advTm="4153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38175"/>
            <a:ext cx="7161213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26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9"/>
    </mc:Choice>
    <mc:Fallback xmlns="">
      <p:transition spd="slow" advTm="3809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2143125"/>
            <a:ext cx="6732587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0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3"/>
    </mc:Choice>
    <mc:Fallback xmlns="">
      <p:transition spd="slow" advTm="4023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 action="ppaction://hlinkfile"/>
              </a:rPr>
              <a:t>1a2b.exe</a:t>
            </a:r>
            <a:endParaRPr lang="en-US" altLang="zh-TW" dirty="0" smtClean="0"/>
          </a:p>
          <a:p>
            <a:r>
              <a:rPr lang="en-US" altLang="zh-TW" smtClean="0">
                <a:hlinkClick r:id="rId3" action="ppaction://hlinkfile"/>
              </a:rPr>
              <a:t>1a2b.cpp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51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如果是</a:t>
            </a:r>
            <a:r>
              <a:rPr lang="en-US" altLang="zh-TW" dirty="0" smtClean="0"/>
              <a:t>5*5</a:t>
            </a:r>
            <a:r>
              <a:rPr lang="zh-TW" altLang="en-US" dirty="0" smtClean="0"/>
              <a:t>呢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987095"/>
              </p:ext>
            </p:extLst>
          </p:nvPr>
        </p:nvGraphicFramePr>
        <p:xfrm>
          <a:off x="2286000" y="1371600"/>
          <a:ext cx="4572000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5314" marR="65314" marT="32658" marB="326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5314" marR="65314" marT="32658" marB="326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/>
                    </a:p>
                  </a:txBody>
                  <a:tcPr marL="65314" marR="65314" marT="32658" marB="326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/>
                    </a:p>
                  </a:txBody>
                  <a:tcPr marL="65314" marR="65314" marT="32658" marB="326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/>
                    </a:p>
                  </a:txBody>
                  <a:tcPr marL="65314" marR="65314" marT="32658" marB="326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endParaRPr lang="zh-TW" altLang="en-US" sz="1300"/>
                    </a:p>
                  </a:txBody>
                  <a:tcPr marL="65314" marR="65314" marT="32658" marB="326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/>
                    </a:p>
                  </a:txBody>
                  <a:tcPr marL="65314" marR="65314" marT="32658" marB="326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5314" marR="65314" marT="32658" marB="326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5314" marR="65314" marT="32658" marB="326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/>
                    </a:p>
                  </a:txBody>
                  <a:tcPr marL="65314" marR="65314" marT="32658" marB="326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endParaRPr lang="zh-TW" altLang="en-US" sz="1300"/>
                    </a:p>
                  </a:txBody>
                  <a:tcPr marL="65314" marR="65314" marT="32658" marB="326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/>
                    </a:p>
                  </a:txBody>
                  <a:tcPr marL="65314" marR="65314" marT="32658" marB="326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5314" marR="65314" marT="32658" marB="326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5314" marR="65314" marT="32658" marB="326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/>
                    </a:p>
                  </a:txBody>
                  <a:tcPr marL="65314" marR="65314" marT="32658" marB="326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endParaRPr lang="zh-TW" altLang="en-US" sz="1300"/>
                    </a:p>
                  </a:txBody>
                  <a:tcPr marL="65314" marR="65314" marT="32658" marB="326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/>
                    </a:p>
                  </a:txBody>
                  <a:tcPr marL="65314" marR="65314" marT="32658" marB="326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/>
                    </a:p>
                  </a:txBody>
                  <a:tcPr marL="65314" marR="65314" marT="32658" marB="326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/>
                    </a:p>
                  </a:txBody>
                  <a:tcPr marL="65314" marR="65314" marT="32658" marB="326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/>
                    </a:p>
                  </a:txBody>
                  <a:tcPr marL="65314" marR="65314" marT="32658" marB="326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endParaRPr lang="zh-TW" altLang="en-US" sz="1300"/>
                    </a:p>
                  </a:txBody>
                  <a:tcPr marL="65314" marR="65314" marT="32658" marB="326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/>
                    </a:p>
                  </a:txBody>
                  <a:tcPr marL="65314" marR="65314" marT="32658" marB="326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5314" marR="65314" marT="32658" marB="326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/>
                    </a:p>
                  </a:txBody>
                  <a:tcPr marL="65314" marR="65314" marT="32658" marB="326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5314" marR="65314" marT="32658" marB="326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1052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其實有公式解的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158760"/>
              </p:ext>
            </p:extLst>
          </p:nvPr>
        </p:nvGraphicFramePr>
        <p:xfrm>
          <a:off x="2286000" y="1371600"/>
          <a:ext cx="4572000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zh-TW" altLang="en-US" sz="32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</a:rPr>
                        <a:t>24</a:t>
                      </a:r>
                      <a:endParaRPr lang="zh-TW" altLang="en-US" sz="32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TW" altLang="en-US" sz="32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TW" altLang="en-US" sz="32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zh-TW" altLang="en-US" sz="32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</a:rPr>
                        <a:t>23</a:t>
                      </a:r>
                      <a:endParaRPr lang="zh-TW" altLang="en-US" sz="32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TW" altLang="en-US" sz="32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TW" altLang="en-US" sz="32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</a:rPr>
                        <a:t>14</a:t>
                      </a:r>
                      <a:endParaRPr lang="zh-TW" altLang="en-US" sz="32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zh-TW" altLang="en-US" sz="32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TW" altLang="en-US" sz="32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TW" altLang="en-US" sz="32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zh-TW" altLang="en-US" sz="32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zh-TW" altLang="en-US" sz="32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zh-TW" altLang="en-US" sz="32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TW" altLang="en-US" sz="32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TW" altLang="en-US" sz="32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zh-TW" altLang="en-US" sz="32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lang="zh-TW" altLang="en-US" sz="32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TW" altLang="en-US" sz="32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zh-TW" altLang="en-US" sz="32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zh-TW" altLang="en-US" sz="32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</a:rPr>
                        <a:t>25</a:t>
                      </a:r>
                      <a:endParaRPr lang="zh-TW" altLang="en-US" sz="32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TW" altLang="en-US" sz="32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TW" altLang="en-US" sz="32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0787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解法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942457"/>
              </p:ext>
            </p:extLst>
          </p:nvPr>
        </p:nvGraphicFramePr>
        <p:xfrm>
          <a:off x="2286000" y="1879822"/>
          <a:ext cx="4572000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65314" marR="65314" marT="32658" marB="32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4103914" y="2057400"/>
            <a:ext cx="9144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zh-TW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85657" y="990600"/>
            <a:ext cx="925286" cy="92528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898571" y="1730828"/>
            <a:ext cx="293914" cy="293914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029200" y="5715000"/>
            <a:ext cx="9144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zh-TW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43600" y="4800600"/>
            <a:ext cx="9144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zh-TW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5796643" y="5360529"/>
            <a:ext cx="293914" cy="321128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868886" y="3722914"/>
            <a:ext cx="925286" cy="92528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6623958" y="4404640"/>
            <a:ext cx="293914" cy="293914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286000" y="3862391"/>
            <a:ext cx="9144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endParaRPr lang="zh-TW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200400" y="2971800"/>
            <a:ext cx="9144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</a:t>
            </a:r>
            <a:endParaRPr lang="zh-TW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3053443" y="3471174"/>
            <a:ext cx="293914" cy="293914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3978728" y="2556774"/>
            <a:ext cx="293914" cy="293914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200400" y="3840620"/>
            <a:ext cx="9144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6</a:t>
            </a:r>
            <a:endParaRPr lang="zh-TW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03914" y="2971799"/>
            <a:ext cx="9144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7</a:t>
            </a:r>
            <a:endParaRPr lang="zh-TW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 flipV="1">
            <a:off x="3956957" y="3491574"/>
            <a:ext cx="293914" cy="293914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916386" y="990600"/>
            <a:ext cx="925286" cy="92528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5861957" y="1741714"/>
            <a:ext cx="293914" cy="293914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045528" y="2068285"/>
            <a:ext cx="9144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</a:t>
            </a:r>
            <a:endParaRPr lang="zh-TW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4898571" y="2556774"/>
            <a:ext cx="293914" cy="293914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938155" y="5715000"/>
            <a:ext cx="9144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9</a:t>
            </a:r>
            <a:endParaRPr lang="zh-TW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868886" y="4648200"/>
            <a:ext cx="925286" cy="92528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3020786" y="4377426"/>
            <a:ext cx="293914" cy="293914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286000" y="5701393"/>
            <a:ext cx="9144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11</a:t>
            </a:r>
            <a:endParaRPr lang="zh-TW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86000" y="4800600"/>
            <a:ext cx="9144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10</a:t>
            </a:r>
            <a:endParaRPr lang="zh-TW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6651171" y="5360529"/>
            <a:ext cx="293914" cy="293914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11285" y="4831220"/>
            <a:ext cx="9144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12</a:t>
            </a:r>
            <a:endParaRPr lang="zh-TW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3031671" y="5360529"/>
            <a:ext cx="293914" cy="293914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103914" y="3878052"/>
            <a:ext cx="9144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13</a:t>
            </a:r>
            <a:endParaRPr lang="zh-TW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flipV="1">
            <a:off x="3956957" y="4377426"/>
            <a:ext cx="293914" cy="293914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045528" y="2971798"/>
            <a:ext cx="9144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14</a:t>
            </a:r>
            <a:endParaRPr lang="zh-TW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V="1">
            <a:off x="4865914" y="3491574"/>
            <a:ext cx="293914" cy="293914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938155" y="2068285"/>
            <a:ext cx="9144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15</a:t>
            </a:r>
            <a:endParaRPr lang="zh-TW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 flipV="1">
            <a:off x="5785755" y="2556772"/>
            <a:ext cx="293914" cy="293914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6863444" y="990600"/>
            <a:ext cx="925286" cy="92528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直線單箭頭接點 49"/>
          <p:cNvCxnSpPr/>
          <p:nvPr/>
        </p:nvCxnSpPr>
        <p:spPr>
          <a:xfrm flipV="1">
            <a:off x="6798128" y="1763486"/>
            <a:ext cx="293914" cy="293914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5932712" y="2971800"/>
            <a:ext cx="9144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16</a:t>
            </a:r>
            <a:endParaRPr lang="zh-TW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852555" y="1899556"/>
            <a:ext cx="925286" cy="92528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單箭頭接點 52"/>
          <p:cNvCxnSpPr/>
          <p:nvPr/>
        </p:nvCxnSpPr>
        <p:spPr>
          <a:xfrm flipV="1">
            <a:off x="6721929" y="2578544"/>
            <a:ext cx="293914" cy="293914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2296885" y="2024742"/>
            <a:ext cx="9144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17</a:t>
            </a:r>
            <a:endParaRPr lang="zh-TW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211285" y="996041"/>
            <a:ext cx="925286" cy="89262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單箭頭接點 55"/>
          <p:cNvCxnSpPr/>
          <p:nvPr/>
        </p:nvCxnSpPr>
        <p:spPr>
          <a:xfrm flipV="1">
            <a:off x="3113314" y="1714499"/>
            <a:ext cx="293914" cy="293914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178628" y="5701392"/>
            <a:ext cx="9144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18</a:t>
            </a:r>
            <a:endParaRPr lang="zh-TW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114800" y="4831220"/>
            <a:ext cx="9144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19</a:t>
            </a:r>
            <a:endParaRPr lang="zh-TW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59" name="直線單箭頭接點 58"/>
          <p:cNvCxnSpPr/>
          <p:nvPr/>
        </p:nvCxnSpPr>
        <p:spPr>
          <a:xfrm flipV="1">
            <a:off x="3935186" y="5360529"/>
            <a:ext cx="293914" cy="293914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5018314" y="3840620"/>
            <a:ext cx="9144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20</a:t>
            </a:r>
            <a:endParaRPr lang="zh-TW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4860470" y="4386275"/>
            <a:ext cx="293914" cy="293914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5769429" y="3505865"/>
            <a:ext cx="293914" cy="293914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5007427" y="4780865"/>
            <a:ext cx="9144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21</a:t>
            </a:r>
            <a:endParaRPr lang="zh-TW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921827" y="3862391"/>
            <a:ext cx="9144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22</a:t>
            </a:r>
            <a:endParaRPr lang="zh-TW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65" name="直線單箭頭接點 64"/>
          <p:cNvCxnSpPr/>
          <p:nvPr/>
        </p:nvCxnSpPr>
        <p:spPr>
          <a:xfrm flipV="1">
            <a:off x="5769429" y="4376758"/>
            <a:ext cx="293914" cy="293914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6858000" y="2824842"/>
            <a:ext cx="925286" cy="92528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7" name="直線單箭頭接點 66"/>
          <p:cNvCxnSpPr/>
          <p:nvPr/>
        </p:nvCxnSpPr>
        <p:spPr>
          <a:xfrm flipV="1">
            <a:off x="6727374" y="3503830"/>
            <a:ext cx="293914" cy="293914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2264228" y="2964319"/>
            <a:ext cx="9144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23</a:t>
            </a:r>
            <a:endParaRPr lang="zh-TW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178628" y="2035629"/>
            <a:ext cx="9144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24</a:t>
            </a:r>
            <a:endParaRPr lang="zh-TW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70" name="直線單箭頭接點 69"/>
          <p:cNvCxnSpPr/>
          <p:nvPr/>
        </p:nvCxnSpPr>
        <p:spPr>
          <a:xfrm flipV="1">
            <a:off x="3053442" y="2535003"/>
            <a:ext cx="293914" cy="293914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4125685" y="996042"/>
            <a:ext cx="881742" cy="92528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2" name="直線單箭頭接點 71"/>
          <p:cNvCxnSpPr/>
          <p:nvPr/>
        </p:nvCxnSpPr>
        <p:spPr>
          <a:xfrm flipV="1">
            <a:off x="4038599" y="1736270"/>
            <a:ext cx="293914" cy="293914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4093028" y="5701392"/>
            <a:ext cx="9144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25</a:t>
            </a:r>
            <a:endParaRPr lang="zh-TW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00888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4" grpId="0"/>
      <p:bldP spid="15" grpId="0"/>
      <p:bldP spid="19" grpId="0" animBg="1"/>
      <p:bldP spid="21" grpId="0"/>
      <p:bldP spid="22" grpId="0"/>
      <p:bldP spid="28" grpId="0"/>
      <p:bldP spid="29" grpId="0"/>
      <p:bldP spid="31" grpId="0" animBg="1"/>
      <p:bldP spid="33" grpId="0"/>
      <p:bldP spid="35" grpId="0"/>
      <p:bldP spid="36" grpId="0" animBg="1"/>
      <p:bldP spid="38" grpId="0"/>
      <p:bldP spid="39" grpId="0"/>
      <p:bldP spid="41" grpId="0"/>
      <p:bldP spid="43" grpId="0"/>
      <p:bldP spid="45" grpId="0"/>
      <p:bldP spid="47" grpId="0"/>
      <p:bldP spid="49" grpId="0" animBg="1"/>
      <p:bldP spid="51" grpId="0"/>
      <p:bldP spid="52" grpId="0" animBg="1"/>
      <p:bldP spid="54" grpId="0"/>
      <p:bldP spid="55" grpId="0" animBg="1"/>
      <p:bldP spid="57" grpId="0"/>
      <p:bldP spid="58" grpId="0"/>
      <p:bldP spid="60" grpId="0"/>
      <p:bldP spid="63" grpId="0"/>
      <p:bldP spid="64" grpId="0"/>
      <p:bldP spid="66" grpId="0" animBg="1"/>
      <p:bldP spid="68" grpId="0"/>
      <p:bldP spid="69" grpId="0"/>
      <p:bldP spid="71" grpId="0" animBg="1"/>
      <p:bldP spid="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完整程式碼</a:t>
            </a:r>
            <a:endParaRPr lang="zh-TW" alt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348" y="1481138"/>
            <a:ext cx="368530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3036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"/>
            <a:ext cx="7772400" cy="6301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006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407119"/>
              </p:ext>
            </p:extLst>
          </p:nvPr>
        </p:nvGraphicFramePr>
        <p:xfrm>
          <a:off x="0" y="2035630"/>
          <a:ext cx="3682780" cy="3682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556"/>
                <a:gridCol w="736556"/>
                <a:gridCol w="736556"/>
                <a:gridCol w="736556"/>
                <a:gridCol w="736556"/>
              </a:tblGrid>
              <a:tr h="736556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36556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36556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36556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36556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52611" marR="52611" marT="26306" marB="26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5" name="矩形 74"/>
          <p:cNvSpPr/>
          <p:nvPr/>
        </p:nvSpPr>
        <p:spPr>
          <a:xfrm>
            <a:off x="1482292" y="2133600"/>
            <a:ext cx="73655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zh-TW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326469"/>
            <a:ext cx="3994618" cy="97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66047"/>
            <a:ext cx="4103259" cy="153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7958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高階主管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274</TotalTime>
  <Words>180</Words>
  <Application>Microsoft Office PowerPoint</Application>
  <PresentationFormat>如螢幕大小 (4:3)</PresentationFormat>
  <Paragraphs>117</Paragraphs>
  <Slides>38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39" baseType="lpstr">
      <vt:lpstr>匯合</vt:lpstr>
      <vt:lpstr>寫程式學邏輯</vt:lpstr>
      <vt:lpstr>奇數魔方陣</vt:lpstr>
      <vt:lpstr>PowerPoint 簡報</vt:lpstr>
      <vt:lpstr>如果是5*5呢</vt:lpstr>
      <vt:lpstr>其實有公式解的</vt:lpstr>
      <vt:lpstr>解法</vt:lpstr>
      <vt:lpstr>完整程式碼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實機畫面</vt:lpstr>
      <vt:lpstr>PowerPoint 簡報</vt:lpstr>
      <vt:lpstr>PowerPoint 簡報</vt:lpstr>
      <vt:lpstr>1A2B</vt:lpstr>
      <vt:lpstr>PowerPoint 簡報</vt:lpstr>
      <vt:lpstr>電腦產生密碼方法</vt:lpstr>
      <vt:lpstr>輸入猜測值</vt:lpstr>
      <vt:lpstr>查看是否有A</vt:lpstr>
      <vt:lpstr>查看是否B</vt:lpstr>
      <vt:lpstr>全部原始碼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寫程式學邏輯</dc:title>
  <dc:creator>vincent</dc:creator>
  <cp:lastModifiedBy>vincent</cp:lastModifiedBy>
  <cp:revision>26</cp:revision>
  <dcterms:created xsi:type="dcterms:W3CDTF">2016-05-13T08:40:05Z</dcterms:created>
  <dcterms:modified xsi:type="dcterms:W3CDTF">2016-05-22T02:47:42Z</dcterms:modified>
</cp:coreProperties>
</file>