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与副标题">
    <p:bg>
      <p:bgPr>
        <a:solidFill>
          <a:srgbClr val="222222"/>
        </a:solidFill>
      </p:bgPr>
    </p:bg>
    <p:spTree>
      <p:nvGrpSpPr>
        <p:cNvPr id="1" name=""/>
        <p:cNvGrpSpPr/>
        <p:nvPr/>
      </p:nvGrpSpPr>
      <p:grpSpPr>
        <a:xfrm>
          <a:off x="0" y="0"/>
          <a:ext cx="0" cy="0"/>
          <a:chOff x="0" y="0"/>
          <a:chExt cx="0" cy="0"/>
        </a:xfrm>
      </p:grpSpPr>
      <p:sp>
        <p:nvSpPr>
          <p:cNvPr id="12" name="线条"/>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标题文本"/>
          <p:cNvSpPr txBox="1"/>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14" name="正文级别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bg>
      <p:bgPr>
        <a:solidFill>
          <a:srgbClr val="222222"/>
        </a:solidFill>
      </p:bgPr>
    </p:bg>
    <p:spTree>
      <p:nvGrpSpPr>
        <p:cNvPr id="1" name=""/>
        <p:cNvGrpSpPr/>
        <p:nvPr/>
      </p:nvGrpSpPr>
      <p:grpSpPr>
        <a:xfrm>
          <a:off x="0" y="0"/>
          <a:ext cx="0" cy="0"/>
          <a:chOff x="0" y="0"/>
          <a:chExt cx="0" cy="0"/>
        </a:xfrm>
      </p:grpSpPr>
      <p:sp>
        <p:nvSpPr>
          <p:cNvPr id="102"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10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10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 3 联">
    <p:bg>
      <p:bgPr>
        <a:solidFill>
          <a:srgbClr val="222222"/>
        </a:solidFill>
      </p:bgPr>
    </p:bg>
    <p:spTree>
      <p:nvGrpSpPr>
        <p:cNvPr id="1" name=""/>
        <p:cNvGrpSpPr/>
        <p:nvPr/>
      </p:nvGrpSpPr>
      <p:grpSpPr>
        <a:xfrm>
          <a:off x="0" y="0"/>
          <a:ext cx="0" cy="0"/>
          <a:chOff x="0" y="0"/>
          <a:chExt cx="0" cy="0"/>
        </a:xfrm>
      </p:grpSpPr>
      <p:sp>
        <p:nvSpPr>
          <p:cNvPr id="111" name="图像"/>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图像"/>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图像"/>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bg>
      <p:bgPr>
        <a:solidFill>
          <a:srgbClr val="222222"/>
        </a:solidFill>
      </p:bgPr>
    </p:bg>
    <p:spTree>
      <p:nvGrpSpPr>
        <p:cNvPr id="1" name=""/>
        <p:cNvGrpSpPr/>
        <p:nvPr/>
      </p:nvGrpSpPr>
      <p:grpSpPr>
        <a:xfrm>
          <a:off x="0" y="0"/>
          <a:ext cx="0" cy="0"/>
          <a:chOff x="0" y="0"/>
          <a:chExt cx="0" cy="0"/>
        </a:xfrm>
      </p:grpSpPr>
      <p:sp>
        <p:nvSpPr>
          <p:cNvPr id="121" name="矩形标注"/>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b="1" cap="all" sz="2800">
                <a:solidFill>
                  <a:srgbClr val="FFFFFF"/>
                </a:solidFill>
                <a:latin typeface="+mn-lt"/>
                <a:ea typeface="+mn-ea"/>
                <a:cs typeface="+mn-cs"/>
                <a:sym typeface="Baskerville"/>
              </a:defRPr>
            </a:pPr>
          </a:p>
        </p:txBody>
      </p:sp>
      <p:sp>
        <p:nvSpPr>
          <p:cNvPr id="122" name="在此键入引文。"/>
          <p:cNvSpPr txBox="1"/>
          <p:nvPr>
            <p:ph type="body" sz="quarter" idx="13"/>
          </p:nvPr>
        </p:nvSpPr>
        <p:spPr>
          <a:xfrm>
            <a:off x="889000" y="2908300"/>
            <a:ext cx="11226800" cy="1778000"/>
          </a:xfrm>
          <a:prstGeom prst="rect">
            <a:avLst/>
          </a:prstGeom>
        </p:spPr>
        <p:txBody>
          <a:bodyPr>
            <a:spAutoFit/>
          </a:bodyPr>
          <a:lstStyle>
            <a:lvl1pPr marL="0" indent="0">
              <a:lnSpc>
                <a:spcPct val="80000"/>
              </a:lnSpc>
              <a:spcBef>
                <a:spcPts val="0"/>
              </a:spcBef>
              <a:buClrTx/>
              <a:buSzTx/>
              <a:buFontTx/>
              <a:buNone/>
              <a:defRPr b="1" cap="all" sz="9400">
                <a:solidFill>
                  <a:srgbClr val="FFFFFF"/>
                </a:solidFill>
                <a:latin typeface="+mn-lt"/>
                <a:ea typeface="+mn-ea"/>
                <a:cs typeface="+mn-cs"/>
                <a:sym typeface="Baskerville"/>
              </a:defRPr>
            </a:lvl1pPr>
          </a:lstStyle>
          <a:p>
            <a:pPr/>
            <a:r>
              <a:t>在此键入引文。</a:t>
            </a:r>
          </a:p>
        </p:txBody>
      </p:sp>
      <p:sp>
        <p:nvSpPr>
          <p:cNvPr id="123" name="Johnny Appleseed"/>
          <p:cNvSpPr txBox="1"/>
          <p:nvPr>
            <p:ph type="body" sz="quarter" idx="14"/>
          </p:nvPr>
        </p:nvSpPr>
        <p:spPr>
          <a:xfrm>
            <a:off x="406400" y="7789333"/>
            <a:ext cx="12192000" cy="9779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Baskerville"/>
              </a:defRPr>
            </a:lvl1pPr>
          </a:lstStyle>
          <a:p>
            <a:pPr/>
            <a:r>
              <a:t>Johnny Appleseed</a:t>
            </a:r>
          </a:p>
        </p:txBody>
      </p:sp>
      <p:sp>
        <p:nvSpPr>
          <p:cNvPr id="124" name="文本"/>
          <p:cNvSpPr txBox="1"/>
          <p:nvPr>
            <p:ph type="body" sz="quarter" idx="15"/>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1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引文（备选）">
    <p:bg>
      <p:bgPr>
        <a:solidFill>
          <a:schemeClr val="accent1"/>
        </a:solidFill>
      </p:bgPr>
    </p:bg>
    <p:spTree>
      <p:nvGrpSpPr>
        <p:cNvPr id="1" name=""/>
        <p:cNvGrpSpPr/>
        <p:nvPr/>
      </p:nvGrpSpPr>
      <p:grpSpPr>
        <a:xfrm>
          <a:off x="0" y="0"/>
          <a:ext cx="0" cy="0"/>
          <a:chOff x="0" y="0"/>
          <a:chExt cx="0" cy="0"/>
        </a:xfrm>
      </p:grpSpPr>
      <p:sp>
        <p:nvSpPr>
          <p:cNvPr id="132" name="在此键入引文。"/>
          <p:cNvSpPr txBox="1"/>
          <p:nvPr>
            <p:ph type="body" sz="quarter" idx="13"/>
          </p:nvPr>
        </p:nvSpPr>
        <p:spPr>
          <a:xfrm>
            <a:off x="5892800" y="2641600"/>
            <a:ext cx="6705600" cy="3119121"/>
          </a:xfrm>
          <a:prstGeom prst="rect">
            <a:avLst/>
          </a:prstGeom>
        </p:spPr>
        <p:txBody>
          <a:bodyPr>
            <a:spAutoFit/>
          </a:bodyPr>
          <a:lstStyle>
            <a:lvl1pPr marL="0" indent="0">
              <a:lnSpc>
                <a:spcPct val="80000"/>
              </a:lnSpc>
              <a:spcBef>
                <a:spcPts val="0"/>
              </a:spcBef>
              <a:buClrTx/>
              <a:buSzTx/>
              <a:buFontTx/>
              <a:buNone/>
              <a:defRPr b="1" cap="all" sz="9400">
                <a:solidFill>
                  <a:srgbClr val="FFFFFF"/>
                </a:solidFill>
                <a:latin typeface="+mn-lt"/>
                <a:ea typeface="+mn-ea"/>
                <a:cs typeface="+mn-cs"/>
                <a:sym typeface="Baskerville"/>
              </a:defRPr>
            </a:lvl1pPr>
          </a:lstStyle>
          <a:p>
            <a:pPr/>
            <a:r>
              <a:t>在此键入引文。</a:t>
            </a:r>
          </a:p>
        </p:txBody>
      </p:sp>
      <p:sp>
        <p:nvSpPr>
          <p:cNvPr id="133" name="图像"/>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32183"/>
            <a:ext cx="6705600" cy="977901"/>
          </a:xfrm>
          <a:prstGeom prst="rect">
            <a:avLst/>
          </a:prstGeom>
        </p:spPr>
        <p:txBody>
          <a:bodyPr anchor="ctr">
            <a:spAutoFit/>
          </a:bodyPr>
          <a:lstStyle>
            <a:lvl1pPr marL="0" indent="0" defTabSz="457200">
              <a:spcBef>
                <a:spcPts val="0"/>
              </a:spcBef>
              <a:buClrTx/>
              <a:buSzTx/>
              <a:buFontTx/>
              <a:buNone/>
              <a:defRPr b="1" sz="6000">
                <a:solidFill>
                  <a:srgbClr val="232323"/>
                </a:solidFill>
                <a:latin typeface="+mn-lt"/>
                <a:ea typeface="+mn-ea"/>
                <a:cs typeface="+mn-cs"/>
                <a:sym typeface="Baskerville"/>
              </a:defRPr>
            </a:lvl1pPr>
          </a:lstStyle>
          <a:p>
            <a:pPr/>
            <a:r>
              <a:t>Johnny Appleseed</a:t>
            </a:r>
          </a:p>
        </p:txBody>
      </p:sp>
      <p:sp>
        <p:nvSpPr>
          <p:cNvPr id="1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p:bg>
      <p:bgPr>
        <a:solidFill>
          <a:srgbClr val="222222"/>
        </a:solidFill>
      </p:bgPr>
    </p:bg>
    <p:spTree>
      <p:nvGrpSpPr>
        <p:cNvPr id="1" name=""/>
        <p:cNvGrpSpPr/>
        <p:nvPr/>
      </p:nvGrpSpPr>
      <p:grpSpPr>
        <a:xfrm>
          <a:off x="0" y="0"/>
          <a:ext cx="0" cy="0"/>
          <a:chOff x="0" y="0"/>
          <a:chExt cx="0" cy="0"/>
        </a:xfrm>
      </p:grpSpPr>
      <p:sp>
        <p:nvSpPr>
          <p:cNvPr id="142" name="图像"/>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备选）">
    <p:spTree>
      <p:nvGrpSpPr>
        <p:cNvPr id="1" name=""/>
        <p:cNvGrpSpPr/>
        <p:nvPr/>
      </p:nvGrpSpPr>
      <p:grpSpPr>
        <a:xfrm>
          <a:off x="0" y="0"/>
          <a:ext cx="0" cy="0"/>
          <a:chOff x="0" y="0"/>
          <a:chExt cx="0" cy="0"/>
        </a:xfrm>
      </p:grpSpPr>
      <p:sp>
        <p:nvSpPr>
          <p:cNvPr id="15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 水平">
    <p:bg>
      <p:bgPr>
        <a:solidFill>
          <a:srgbClr val="222222"/>
        </a:solidFill>
      </p:bgPr>
    </p:bg>
    <p:spTree>
      <p:nvGrpSpPr>
        <p:cNvPr id="1" name=""/>
        <p:cNvGrpSpPr/>
        <p:nvPr/>
      </p:nvGrpSpPr>
      <p:grpSpPr>
        <a:xfrm>
          <a:off x="0" y="0"/>
          <a:ext cx="0" cy="0"/>
          <a:chOff x="0" y="0"/>
          <a:chExt cx="0" cy="0"/>
        </a:xfrm>
      </p:grpSpPr>
      <p:sp>
        <p:nvSpPr>
          <p:cNvPr id="22" name="图像"/>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线条"/>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标题文本"/>
          <p:cNvSpPr txBox="1"/>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25" name="正文级别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26"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副标题（备选）">
    <p:spTree>
      <p:nvGrpSpPr>
        <p:cNvPr id="1" name=""/>
        <p:cNvGrpSpPr/>
        <p:nvPr/>
      </p:nvGrpSpPr>
      <p:grpSpPr>
        <a:xfrm>
          <a:off x="0" y="0"/>
          <a:ext cx="0" cy="0"/>
          <a:chOff x="0" y="0"/>
          <a:chExt cx="0" cy="0"/>
        </a:xfrm>
      </p:grpSpPr>
      <p:sp>
        <p:nvSpPr>
          <p:cNvPr id="33" name="线条"/>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标题文本"/>
          <p:cNvSpPr txBox="1"/>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35" name="正文级别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36" name="幻灯片编号"/>
          <p:cNvSpPr txBox="1"/>
          <p:nvPr>
            <p:ph type="sldNum" sz="quarter" idx="2"/>
          </p:nvPr>
        </p:nvSpPr>
        <p:spPr>
          <a:xfrm>
            <a:off x="12149656" y="4191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 - 居中">
    <p:bg>
      <p:bgPr>
        <a:solidFill>
          <a:srgbClr val="222222"/>
        </a:solidFill>
      </p:bgPr>
    </p:bg>
    <p:spTree>
      <p:nvGrpSpPr>
        <p:cNvPr id="1" name=""/>
        <p:cNvGrpSpPr/>
        <p:nvPr/>
      </p:nvGrpSpPr>
      <p:grpSpPr>
        <a:xfrm>
          <a:off x="0" y="0"/>
          <a:ext cx="0" cy="0"/>
          <a:chOff x="0" y="0"/>
          <a:chExt cx="0" cy="0"/>
        </a:xfrm>
      </p:grpSpPr>
      <p:sp>
        <p:nvSpPr>
          <p:cNvPr id="43" name="标题文本"/>
          <p:cNvSpPr txBox="1"/>
          <p:nvPr>
            <p:ph type="title"/>
          </p:nvPr>
        </p:nvSpPr>
        <p:spPr>
          <a:xfrm>
            <a:off x="406400" y="4038600"/>
            <a:ext cx="12192000" cy="4521200"/>
          </a:xfrm>
          <a:prstGeom prst="rect">
            <a:avLst/>
          </a:prstGeom>
        </p:spPr>
        <p:txBody>
          <a:bodyPr/>
          <a:lstStyle>
            <a:lvl1pPr>
              <a:spcBef>
                <a:spcPts val="0"/>
              </a:spcBef>
              <a:defRPr sz="17000"/>
            </a:lvl1pPr>
          </a:lstStyle>
          <a:p>
            <a:pPr/>
            <a:r>
              <a:t>标题文本</a:t>
            </a:r>
          </a:p>
        </p:txBody>
      </p:sp>
      <p:sp>
        <p:nvSpPr>
          <p:cNvPr id="44"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 垂直">
    <p:bg>
      <p:bgPr>
        <a:solidFill>
          <a:srgbClr val="222222"/>
        </a:solidFill>
      </p:bgPr>
    </p:bg>
    <p:spTree>
      <p:nvGrpSpPr>
        <p:cNvPr id="1" name=""/>
        <p:cNvGrpSpPr/>
        <p:nvPr/>
      </p:nvGrpSpPr>
      <p:grpSpPr>
        <a:xfrm>
          <a:off x="0" y="0"/>
          <a:ext cx="0" cy="0"/>
          <a:chOff x="0" y="0"/>
          <a:chExt cx="0" cy="0"/>
        </a:xfrm>
      </p:grpSpPr>
      <p:sp>
        <p:nvSpPr>
          <p:cNvPr id="51" name="线条"/>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图像"/>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标题文本"/>
          <p:cNvSpPr txBox="1"/>
          <p:nvPr>
            <p:ph type="title"/>
          </p:nvPr>
        </p:nvSpPr>
        <p:spPr>
          <a:xfrm>
            <a:off x="5892800" y="6426200"/>
            <a:ext cx="6705600" cy="2705100"/>
          </a:xfrm>
          <a:prstGeom prst="rect">
            <a:avLst/>
          </a:prstGeom>
        </p:spPr>
        <p:txBody>
          <a:bodyPr/>
          <a:lstStyle>
            <a:lvl1pPr>
              <a:spcBef>
                <a:spcPts val="0"/>
              </a:spcBef>
              <a:defRPr sz="17000"/>
            </a:lvl1pPr>
          </a:lstStyle>
          <a:p>
            <a:pPr/>
            <a:r>
              <a:t>标题文本</a:t>
            </a:r>
          </a:p>
        </p:txBody>
      </p:sp>
      <p:sp>
        <p:nvSpPr>
          <p:cNvPr id="54" name="正文级别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55"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62"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63" name="标题文本"/>
          <p:cNvSpPr txBox="1"/>
          <p:nvPr>
            <p:ph type="title"/>
          </p:nvPr>
        </p:nvSpPr>
        <p:spPr>
          <a:prstGeom prst="rect">
            <a:avLst/>
          </a:prstGeom>
        </p:spPr>
        <p:txBody>
          <a:bodyPr/>
          <a:lstStyle/>
          <a:p>
            <a:pPr/>
            <a:r>
              <a:t>标题文本</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bg>
      <p:bgPr>
        <a:solidFill>
          <a:srgbClr val="222222"/>
        </a:solidFill>
      </p:bgPr>
    </p:bg>
    <p:spTree>
      <p:nvGrpSpPr>
        <p:cNvPr id="1" name=""/>
        <p:cNvGrpSpPr/>
        <p:nvPr/>
      </p:nvGrpSpPr>
      <p:grpSpPr>
        <a:xfrm>
          <a:off x="0" y="0"/>
          <a:ext cx="0" cy="0"/>
          <a:chOff x="0" y="0"/>
          <a:chExt cx="0" cy="0"/>
        </a:xfrm>
      </p:grpSpPr>
      <p:sp>
        <p:nvSpPr>
          <p:cNvPr id="71"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72" name="标题文本"/>
          <p:cNvSpPr txBox="1"/>
          <p:nvPr>
            <p:ph type="title"/>
          </p:nvPr>
        </p:nvSpPr>
        <p:spPr>
          <a:prstGeom prst="rect">
            <a:avLst/>
          </a:prstGeom>
        </p:spPr>
        <p:txBody>
          <a:bodyPr/>
          <a:lstStyle/>
          <a:p>
            <a:pPr/>
            <a:r>
              <a:t>标题文本</a:t>
            </a:r>
          </a:p>
        </p:txBody>
      </p:sp>
      <p:sp>
        <p:nvSpPr>
          <p:cNvPr id="7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备选）">
    <p:spTree>
      <p:nvGrpSpPr>
        <p:cNvPr id="1" name=""/>
        <p:cNvGrpSpPr/>
        <p:nvPr/>
      </p:nvGrpSpPr>
      <p:grpSpPr>
        <a:xfrm>
          <a:off x="0" y="0"/>
          <a:ext cx="0" cy="0"/>
          <a:chOff x="0" y="0"/>
          <a:chExt cx="0" cy="0"/>
        </a:xfrm>
      </p:grpSpPr>
      <p:sp>
        <p:nvSpPr>
          <p:cNvPr id="81"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82" name="标题文本"/>
          <p:cNvSpPr txBox="1"/>
          <p:nvPr>
            <p:ph type="title"/>
          </p:nvPr>
        </p:nvSpPr>
        <p:spPr>
          <a:prstGeom prst="rect">
            <a:avLst/>
          </a:prstGeom>
        </p:spPr>
        <p:txBody>
          <a:bodyPr/>
          <a:lstStyle/>
          <a:p>
            <a:pPr/>
            <a:r>
              <a:t>标题文本</a:t>
            </a:r>
          </a:p>
        </p:txBody>
      </p:sp>
      <p:sp>
        <p:nvSpPr>
          <p:cNvPr id="8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bg>
      <p:bgPr>
        <a:solidFill>
          <a:srgbClr val="222222"/>
        </a:solidFill>
      </p:bgPr>
    </p:bg>
    <p:spTree>
      <p:nvGrpSpPr>
        <p:cNvPr id="1" name=""/>
        <p:cNvGrpSpPr/>
        <p:nvPr/>
      </p:nvGrpSpPr>
      <p:grpSpPr>
        <a:xfrm>
          <a:off x="0" y="0"/>
          <a:ext cx="0" cy="0"/>
          <a:chOff x="0" y="0"/>
          <a:chExt cx="0" cy="0"/>
        </a:xfrm>
      </p:grpSpPr>
      <p:sp>
        <p:nvSpPr>
          <p:cNvPr id="91"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92" name="图像"/>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标题文本"/>
          <p:cNvSpPr txBox="1"/>
          <p:nvPr>
            <p:ph type="title"/>
          </p:nvPr>
        </p:nvSpPr>
        <p:spPr>
          <a:xfrm>
            <a:off x="406400" y="1536700"/>
            <a:ext cx="6299200" cy="723900"/>
          </a:xfrm>
          <a:prstGeom prst="rect">
            <a:avLst/>
          </a:prstGeom>
        </p:spPr>
        <p:txBody>
          <a:bodyPr/>
          <a:lstStyle/>
          <a:p>
            <a:pPr/>
            <a:r>
              <a:t>标题文本</a:t>
            </a:r>
          </a:p>
        </p:txBody>
      </p:sp>
      <p:sp>
        <p:nvSpPr>
          <p:cNvPr id="94" name="正文级别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正文级别 1</a:t>
            </a:r>
          </a:p>
          <a:p>
            <a:pPr lvl="1"/>
            <a:r>
              <a:t>正文级别 2</a:t>
            </a:r>
          </a:p>
          <a:p>
            <a:pPr lvl="2"/>
            <a:r>
              <a:t>正文级别 3</a:t>
            </a:r>
          </a:p>
          <a:p>
            <a:pPr lvl="3"/>
            <a:r>
              <a:t>正文级别 4</a:t>
            </a:r>
          </a:p>
          <a:p>
            <a:pPr lvl="4"/>
            <a:r>
              <a:t>正文级别 5</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线条"/>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标题文本"/>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4" name="正文级别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2174418" y="431800"/>
            <a:ext cx="419101"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mn-lt"/>
                <a:ea typeface="+mn-ea"/>
                <a:cs typeface="+mn-cs"/>
                <a:sym typeface="Baskervill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1pPr>
      <a:lvl2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2pPr>
      <a:lvl3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3pPr>
      <a:lvl4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4pPr>
      <a:lvl5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5pPr>
      <a:lvl6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6pPr>
      <a:lvl7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7pPr>
      <a:lvl8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8pPr>
      <a:lvl9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baike.baidu.com/item/%E9%A1%B9%E7%9B%AE%E7%AE%A1%E7%90%86%E5%B7%A5%E5%85%B7" TargetMode="Externa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hyperlink" Target="https://baike.baidu.com/item/%E5%AF%BC%E8%88%AA%E6%9D%A1" TargetMode="External"/><Relationship Id="rId4" Type="http://schemas.openxmlformats.org/officeDocument/2006/relationships/hyperlink" Target="https://baike.baidu.com/item/%E8%B7%AF%E5%BE%84%E5%AF%BC%E8%88%AA"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框架介绍"/>
          <p:cNvSpPr txBox="1"/>
          <p:nvPr>
            <p:ph type="title"/>
          </p:nvPr>
        </p:nvSpPr>
        <p:spPr>
          <a:prstGeom prst="rect">
            <a:avLst/>
          </a:prstGeom>
        </p:spPr>
        <p:txBody>
          <a:bodyPr/>
          <a:lstStyle>
            <a:lvl1pPr algn="ctr">
              <a:spcBef>
                <a:spcPts val="2300"/>
              </a:spcBef>
              <a:defRPr b="0" sz="8900">
                <a:solidFill>
                  <a:srgbClr val="000000"/>
                </a:solidFill>
              </a:defRPr>
            </a:lvl1pPr>
          </a:lstStyle>
          <a:p>
            <a:pPr/>
            <a:r>
              <a:t>框架介绍</a:t>
            </a:r>
          </a:p>
        </p:txBody>
      </p:sp>
      <p:sp>
        <p:nvSpPr>
          <p:cNvPr id="167" name="心语心理测试网站"/>
          <p:cNvSpPr txBox="1"/>
          <p:nvPr>
            <p:ph type="body" sz="quarter" idx="1"/>
          </p:nvPr>
        </p:nvSpPr>
        <p:spPr>
          <a:prstGeom prst="rect">
            <a:avLst/>
          </a:prstGeom>
        </p:spPr>
        <p:txBody>
          <a:bodyPr/>
          <a:lstStyle>
            <a:lvl1pPr>
              <a:defRPr>
                <a:solidFill>
                  <a:srgbClr val="000000"/>
                </a:solidFill>
              </a:defRPr>
            </a:lvl1pPr>
          </a:lstStyle>
          <a:p>
            <a:pPr/>
            <a:r>
              <a:t>心语心理测试网站</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学习资源"/>
          <p:cNvSpPr txBox="1"/>
          <p:nvPr>
            <p:ph type="title"/>
          </p:nvPr>
        </p:nvSpPr>
        <p:spPr>
          <a:prstGeom prst="rect">
            <a:avLst/>
          </a:prstGeom>
        </p:spPr>
        <p:txBody>
          <a:bodyPr/>
          <a:lstStyle>
            <a:lvl1pPr defTabSz="338835">
              <a:spcBef>
                <a:spcPts val="1600"/>
              </a:spcBef>
              <a:defRPr sz="3480"/>
            </a:lvl1pPr>
          </a:lstStyle>
          <a:p>
            <a:pPr/>
            <a:r>
              <a:t>学习资源</a:t>
            </a:r>
          </a:p>
        </p:txBody>
      </p:sp>
      <p:sp>
        <p:nvSpPr>
          <p:cNvPr id="197" name="Thymeleaf：https://www.thymeleaf.org/doc/tutorials/3.0/usingthymeleaf.html"/>
          <p:cNvSpPr txBox="1"/>
          <p:nvPr/>
        </p:nvSpPr>
        <p:spPr>
          <a:xfrm>
            <a:off x="1231900" y="2562098"/>
            <a:ext cx="10006872" cy="463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Thymeleaf：https://www.thymeleaf.org/doc/tutorials/3.0/usingthymeleaf.html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项目管理工具"/>
          <p:cNvSpPr txBox="1"/>
          <p:nvPr>
            <p:ph type="title"/>
          </p:nvPr>
        </p:nvSpPr>
        <p:spPr>
          <a:prstGeom prst="rect">
            <a:avLst/>
          </a:prstGeom>
        </p:spPr>
        <p:txBody>
          <a:bodyPr/>
          <a:lstStyle>
            <a:lvl1pPr defTabSz="338835">
              <a:spcBef>
                <a:spcPts val="1600"/>
              </a:spcBef>
              <a:defRPr sz="3480"/>
            </a:lvl1pPr>
          </a:lstStyle>
          <a:p>
            <a:pPr/>
            <a:r>
              <a:t>项目管理工具</a:t>
            </a:r>
          </a:p>
        </p:txBody>
      </p:sp>
      <p:sp>
        <p:nvSpPr>
          <p:cNvPr id="170" name="Maven：Maven是一个项目管理工具，它包含了一个项目对象模型POM，一个依赖管理系统等。…"/>
          <p:cNvSpPr txBox="1"/>
          <p:nvPr>
            <p:ph type="body" idx="1"/>
          </p:nvPr>
        </p:nvSpPr>
        <p:spPr>
          <a:xfrm>
            <a:off x="406400" y="2749550"/>
            <a:ext cx="12192000" cy="6108700"/>
          </a:xfrm>
          <a:prstGeom prst="rect">
            <a:avLst/>
          </a:prstGeom>
        </p:spPr>
        <p:txBody>
          <a:bodyPr/>
          <a:lstStyle/>
          <a:p>
            <a:pPr/>
            <a:r>
              <a:t>Maven：Maven是一个</a:t>
            </a:r>
            <a:r>
              <a:rPr>
                <a:hlinkClick r:id="rId2" invalidUrl="" action="" tgtFrame="" tooltip="" history="1" highlightClick="0" endSnd="0"/>
              </a:rPr>
              <a:t>项目管理工具</a:t>
            </a:r>
            <a:r>
              <a:t>，它包含了一个项目对象模型POM，一个依赖管理系统等。</a:t>
            </a:r>
          </a:p>
          <a:p>
            <a:pPr>
              <a:buClrTx/>
              <a:buSzPct val="40000"/>
              <a:buFontTx/>
              <a:buBlip>
                <a:blip r:embed="rId3"/>
              </a:buBlip>
            </a:pPr>
            <a:r>
              <a:t>POM：一个POM是一个XML文档包含了关于你的项目的所有重要信息。</a:t>
            </a:r>
          </a:p>
          <a:p>
            <a:pPr>
              <a:buClrTx/>
              <a:buSzPct val="40000"/>
              <a:buFontTx/>
              <a:buBlip>
                <a:blip r:embed="rId3"/>
              </a:buBlip>
            </a:pPr>
            <a:r>
              <a:t>依赖管理系统：通过在项目下的pom.xml文件下编写依赖配置来管理jar包之间的依赖关系。</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前端框架选择"/>
          <p:cNvSpPr txBox="1"/>
          <p:nvPr>
            <p:ph type="title"/>
          </p:nvPr>
        </p:nvSpPr>
        <p:spPr>
          <a:prstGeom prst="rect">
            <a:avLst/>
          </a:prstGeom>
        </p:spPr>
        <p:txBody>
          <a:bodyPr/>
          <a:lstStyle>
            <a:lvl1pPr defTabSz="338835">
              <a:spcBef>
                <a:spcPts val="1600"/>
              </a:spcBef>
              <a:defRPr sz="3480"/>
            </a:lvl1pPr>
          </a:lstStyle>
          <a:p>
            <a:pPr/>
            <a:r>
              <a:t>前端框架选择</a:t>
            </a:r>
          </a:p>
        </p:txBody>
      </p:sp>
      <p:sp>
        <p:nvSpPr>
          <p:cNvPr id="173" name="jQuery+BootStrap：…"/>
          <p:cNvSpPr txBox="1"/>
          <p:nvPr>
            <p:ph type="body" idx="1"/>
          </p:nvPr>
        </p:nvSpPr>
        <p:spPr>
          <a:prstGeom prst="rect">
            <a:avLst/>
          </a:prstGeom>
        </p:spPr>
        <p:txBody>
          <a:bodyPr/>
          <a:lstStyle/>
          <a:p>
            <a:pPr/>
            <a:r>
              <a:t>jQuery+BootStrap：</a:t>
            </a:r>
          </a:p>
          <a:p>
            <a:pPr lvl="1">
              <a:buClrTx/>
              <a:buSzPct val="40000"/>
              <a:buFontTx/>
              <a:buBlip>
                <a:blip r:embed="rId2"/>
              </a:buBlip>
            </a:pPr>
            <a:r>
              <a:t>jQuery：JavaScript框架</a:t>
            </a:r>
          </a:p>
          <a:p>
            <a:pPr lvl="4" marL="0" indent="0">
              <a:buClrTx/>
              <a:buSzTx/>
              <a:buFontTx/>
              <a:buNone/>
            </a:pPr>
            <a:r>
              <a:t>        jQuery是一个JavaScript工具库（类库），实现了对HTML、JavaScript、CSS、DOM和Ajax的一系列操作。</a:t>
            </a:r>
          </a:p>
          <a:p>
            <a:pPr lvl="1" marL="0" indent="0">
              <a:buClrTx/>
              <a:buSzTx/>
              <a:buFontTx/>
              <a:buNone/>
            </a:pPr>
            <a:r>
              <a:t>     它的宗旨就是：“Write less, do more.“</a:t>
            </a:r>
          </a:p>
        </p:txBody>
      </p:sp>
      <p:sp>
        <p:nvSpPr>
          <p:cNvPr id="174" name="软件语言：HTML+CSS+JavaScript"/>
          <p:cNvSpPr txBox="1"/>
          <p:nvPr/>
        </p:nvSpPr>
        <p:spPr>
          <a:xfrm>
            <a:off x="406400" y="355600"/>
            <a:ext cx="11176000"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defTabSz="457200">
              <a:spcBef>
                <a:spcPts val="0"/>
              </a:spcBef>
              <a:defRPr sz="2500">
                <a:solidFill>
                  <a:srgbClr val="136EC2"/>
                </a:solidFill>
                <a:latin typeface="Arial"/>
                <a:ea typeface="Arial"/>
                <a:cs typeface="Arial"/>
                <a:sym typeface="Arial"/>
              </a:defRPr>
            </a:pPr>
            <a:r>
              <a:t>软件语言：</a:t>
            </a:r>
            <a:r>
              <a:rPr>
                <a:solidFill>
                  <a:srgbClr val="333333"/>
                </a:solidFill>
              </a:rPr>
              <a:t>HTML+CSS+JavaScript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软件语言：HTML+CSS+JavaScript"/>
          <p:cNvSpPr txBox="1"/>
          <p:nvPr>
            <p:ph type="body" idx="13"/>
          </p:nvPr>
        </p:nvSpPr>
        <p:spPr>
          <a:xfrm>
            <a:off x="406400" y="355600"/>
            <a:ext cx="11176000" cy="558801"/>
          </a:xfrm>
          <a:prstGeom prst="rect">
            <a:avLst/>
          </a:prstGeom>
        </p:spPr>
        <p:txBody>
          <a:bodyPr/>
          <a:lstStyle/>
          <a:p>
            <a:pPr>
              <a:lnSpc>
                <a:spcPct val="100000"/>
              </a:lnSpc>
              <a:defRPr b="0" cap="none" spc="0" sz="2500">
                <a:solidFill>
                  <a:srgbClr val="136EC2"/>
                </a:solidFill>
                <a:latin typeface="Arial"/>
                <a:ea typeface="Arial"/>
                <a:cs typeface="Arial"/>
                <a:sym typeface="Arial"/>
              </a:defRPr>
            </a:pPr>
            <a:r>
              <a:t>软件语言：</a:t>
            </a:r>
            <a:r>
              <a:rPr>
                <a:solidFill>
                  <a:srgbClr val="000000"/>
                </a:solidFill>
              </a:rPr>
              <a:t>HTML+CSS+JavaScript</a:t>
            </a:r>
          </a:p>
        </p:txBody>
      </p:sp>
      <p:sp>
        <p:nvSpPr>
          <p:cNvPr id="177" name="前端框架选择"/>
          <p:cNvSpPr txBox="1"/>
          <p:nvPr>
            <p:ph type="title"/>
          </p:nvPr>
        </p:nvSpPr>
        <p:spPr>
          <a:prstGeom prst="rect">
            <a:avLst/>
          </a:prstGeom>
        </p:spPr>
        <p:txBody>
          <a:bodyPr/>
          <a:lstStyle>
            <a:lvl1pPr defTabSz="338835">
              <a:spcBef>
                <a:spcPts val="1600"/>
              </a:spcBef>
              <a:defRPr sz="3480"/>
            </a:lvl1pPr>
          </a:lstStyle>
          <a:p>
            <a:pPr/>
            <a:r>
              <a:t>前端框架选择</a:t>
            </a:r>
          </a:p>
        </p:txBody>
      </p:sp>
      <p:sp>
        <p:nvSpPr>
          <p:cNvPr id="178" name="BootStrap：Web框架…"/>
          <p:cNvSpPr txBox="1"/>
          <p:nvPr>
            <p:ph type="body" idx="1"/>
          </p:nvPr>
        </p:nvSpPr>
        <p:spPr>
          <a:prstGeom prst="rect">
            <a:avLst/>
          </a:prstGeom>
        </p:spPr>
        <p:txBody>
          <a:bodyPr/>
          <a:lstStyle/>
          <a:p>
            <a:pPr lvl="1">
              <a:buClrTx/>
              <a:buSzPct val="40000"/>
              <a:buFontTx/>
              <a:buBlip>
                <a:blip r:embed="rId2"/>
              </a:buBlip>
            </a:pPr>
            <a:r>
              <a:t>BootStrap：Web框架</a:t>
            </a:r>
          </a:p>
          <a:p>
            <a:pPr marL="0" indent="0">
              <a:buClrTx/>
              <a:buSzTx/>
              <a:buFontTx/>
              <a:buNone/>
            </a:pPr>
            <a:r>
              <a:t>        Bootstrap中包含了丰富的Web组件，其中包括以下组件：下拉菜单、按钮组、按钮下拉菜单、导航、</a:t>
            </a:r>
            <a:r>
              <a:rPr>
                <a:hlinkClick r:id="rId3" invalidUrl="" action="" tgtFrame="" tooltip="" history="1" highlightClick="0" endSnd="0"/>
              </a:rPr>
              <a:t>导航条</a:t>
            </a:r>
            <a:r>
              <a:t>、</a:t>
            </a:r>
            <a:r>
              <a:rPr>
                <a:hlinkClick r:id="rId4" invalidUrl="" action="" tgtFrame="" tooltip="" history="1" highlightClick="0" endSnd="0"/>
              </a:rPr>
              <a:t>路径导航</a:t>
            </a:r>
            <a:r>
              <a:t>、分页、排版、缩略图、警告对话框、进度条、媒体对象等。也包含了很多自定义的jQuery 插件。</a:t>
            </a:r>
          </a:p>
          <a:p>
            <a:pPr marL="0" indent="0">
              <a:buClrTx/>
              <a:buSzTx/>
              <a:buFontTx/>
              <a:buNone/>
            </a:pPr>
            <a:r>
              <a:t>        引用框架后可以对Bootstrap中所有的CSS变量进行修改，依据自己的需求裁剪代码。</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后端框架选择"/>
          <p:cNvSpPr txBox="1"/>
          <p:nvPr>
            <p:ph type="title"/>
          </p:nvPr>
        </p:nvSpPr>
        <p:spPr>
          <a:prstGeom prst="rect">
            <a:avLst/>
          </a:prstGeom>
        </p:spPr>
        <p:txBody>
          <a:bodyPr/>
          <a:lstStyle>
            <a:lvl1pPr defTabSz="338835">
              <a:spcBef>
                <a:spcPts val="1600"/>
              </a:spcBef>
              <a:defRPr sz="3480"/>
            </a:lvl1pPr>
          </a:lstStyle>
          <a:p>
            <a:pPr/>
            <a:r>
              <a:t>后端框架选择</a:t>
            </a:r>
          </a:p>
        </p:txBody>
      </p:sp>
      <p:sp>
        <p:nvSpPr>
          <p:cNvPr id="181" name="Spring Boot + Thymeleaf…"/>
          <p:cNvSpPr txBox="1"/>
          <p:nvPr>
            <p:ph type="body" idx="1"/>
          </p:nvPr>
        </p:nvSpPr>
        <p:spPr>
          <a:prstGeom prst="rect">
            <a:avLst/>
          </a:prstGeom>
        </p:spPr>
        <p:txBody>
          <a:bodyPr/>
          <a:lstStyle>
            <a:lvl2pPr>
              <a:buClrTx/>
              <a:buSzPct val="40000"/>
              <a:buFontTx/>
              <a:buBlip>
                <a:blip r:embed="rId2"/>
              </a:buBlip>
            </a:lvl2pPr>
          </a:lstStyle>
          <a:p>
            <a:pPr/>
            <a:r>
              <a:t>Spring Boot + Thymeleaf</a:t>
            </a:r>
          </a:p>
          <a:p>
            <a:pPr lvl="1"/>
            <a:r>
              <a:t>Spring Boot：Spring boot是Spring家族中的一个全新的框架，它用来简化Spring应用程序的创建和开发过程，针对微服务Java框架。</a:t>
            </a:r>
          </a:p>
        </p:txBody>
      </p:sp>
      <p:sp>
        <p:nvSpPr>
          <p:cNvPr id="182" name="软件语言：Java"/>
          <p:cNvSpPr txBox="1"/>
          <p:nvPr/>
        </p:nvSpPr>
        <p:spPr>
          <a:xfrm>
            <a:off x="406400" y="355600"/>
            <a:ext cx="11176000"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defTabSz="457200">
              <a:spcBef>
                <a:spcPts val="0"/>
              </a:spcBef>
              <a:defRPr sz="2500">
                <a:solidFill>
                  <a:srgbClr val="136EC2"/>
                </a:solidFill>
                <a:latin typeface="Arial"/>
                <a:ea typeface="Arial"/>
                <a:cs typeface="Arial"/>
                <a:sym typeface="Arial"/>
              </a:defRPr>
            </a:pPr>
            <a:r>
              <a:t>软件语言：</a:t>
            </a:r>
            <a:r>
              <a:rPr>
                <a:solidFill>
                  <a:srgbClr val="333333"/>
                </a:solidFill>
              </a:rPr>
              <a:t>Java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软件语言：Java"/>
          <p:cNvSpPr txBox="1"/>
          <p:nvPr>
            <p:ph type="body" idx="13"/>
          </p:nvPr>
        </p:nvSpPr>
        <p:spPr>
          <a:xfrm>
            <a:off x="406400" y="355600"/>
            <a:ext cx="11176000" cy="558801"/>
          </a:xfrm>
          <a:prstGeom prst="rect">
            <a:avLst/>
          </a:prstGeom>
        </p:spPr>
        <p:txBody>
          <a:bodyPr/>
          <a:lstStyle/>
          <a:p>
            <a:pPr>
              <a:lnSpc>
                <a:spcPct val="100000"/>
              </a:lnSpc>
              <a:defRPr b="0" cap="none" spc="0" sz="2500">
                <a:solidFill>
                  <a:srgbClr val="136EC2"/>
                </a:solidFill>
                <a:latin typeface="Arial"/>
                <a:ea typeface="Arial"/>
                <a:cs typeface="Arial"/>
                <a:sym typeface="Arial"/>
              </a:defRPr>
            </a:pPr>
            <a:r>
              <a:t>软件语言：</a:t>
            </a:r>
            <a:r>
              <a:rPr>
                <a:solidFill>
                  <a:srgbClr val="333333"/>
                </a:solidFill>
              </a:rPr>
              <a:t>Java</a:t>
            </a:r>
          </a:p>
        </p:txBody>
      </p:sp>
      <p:sp>
        <p:nvSpPr>
          <p:cNvPr id="185" name="后端框架选择"/>
          <p:cNvSpPr txBox="1"/>
          <p:nvPr>
            <p:ph type="title"/>
          </p:nvPr>
        </p:nvSpPr>
        <p:spPr>
          <a:prstGeom prst="rect">
            <a:avLst/>
          </a:prstGeom>
        </p:spPr>
        <p:txBody>
          <a:bodyPr/>
          <a:lstStyle>
            <a:lvl1pPr defTabSz="338835">
              <a:spcBef>
                <a:spcPts val="1600"/>
              </a:spcBef>
              <a:defRPr sz="3480"/>
            </a:lvl1pPr>
          </a:lstStyle>
          <a:p>
            <a:pPr/>
            <a:r>
              <a:t>后端框架选择</a:t>
            </a:r>
          </a:p>
        </p:txBody>
      </p:sp>
      <p:sp>
        <p:nvSpPr>
          <p:cNvPr id="186" name="Thymeleaf：用于Web和独立环境的现代服务器端Java模板引擎，使用html的标签来完成逻辑和数据的传入进行渲染。…"/>
          <p:cNvSpPr txBox="1"/>
          <p:nvPr>
            <p:ph type="body" idx="1"/>
          </p:nvPr>
        </p:nvSpPr>
        <p:spPr>
          <a:prstGeom prst="rect">
            <a:avLst/>
          </a:prstGeom>
        </p:spPr>
        <p:txBody>
          <a:bodyPr/>
          <a:lstStyle/>
          <a:p>
            <a:pPr lvl="1">
              <a:buClrTx/>
              <a:buSzPct val="40000"/>
              <a:buFontTx/>
              <a:buBlip>
                <a:blip r:embed="rId2"/>
              </a:buBlip>
            </a:pPr>
            <a:r>
              <a:t>Thymeleaf：用于Web和独立环境的现代服务器端Java模板引擎，使用html的标签来完成逻辑和数据的传入进行渲染。</a:t>
            </a:r>
          </a:p>
          <a:p>
            <a:pPr lvl="2" marL="0" indent="0">
              <a:buClrTx/>
              <a:buSzTx/>
              <a:buFontTx/>
              <a:buNone/>
            </a:pPr>
            <a:r>
              <a:t>        类似于jsp，Spring Boot 官方推荐使用 “Thymeleaf”模板引擎。</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为何选用这些框架"/>
          <p:cNvSpPr txBox="1"/>
          <p:nvPr>
            <p:ph type="title"/>
          </p:nvPr>
        </p:nvSpPr>
        <p:spPr>
          <a:prstGeom prst="rect">
            <a:avLst/>
          </a:prstGeom>
        </p:spPr>
        <p:txBody>
          <a:bodyPr/>
          <a:lstStyle>
            <a:lvl1pPr defTabSz="338835">
              <a:spcBef>
                <a:spcPts val="1600"/>
              </a:spcBef>
              <a:defRPr sz="3480"/>
            </a:lvl1pPr>
          </a:lstStyle>
          <a:p>
            <a:pPr/>
            <a:r>
              <a:t>为何选用这些框架</a:t>
            </a:r>
          </a:p>
        </p:txBody>
      </p:sp>
      <p:sp>
        <p:nvSpPr>
          <p:cNvPr id="189" name="心语心理测试网站的三大主要功能即：注册登录、问卷调查填写、结果反馈，该项目功能不复杂，没用过多的过繁杂的业务逻辑，非常适合一些轻量级框架进行快速开发。针对该项目特点采取以下框架的优势说明如下：…"/>
          <p:cNvSpPr txBox="1"/>
          <p:nvPr>
            <p:ph type="body" idx="4294967295"/>
          </p:nvPr>
        </p:nvSpPr>
        <p:spPr>
          <a:prstGeom prst="rect">
            <a:avLst/>
          </a:prstGeom>
        </p:spPr>
        <p:txBody>
          <a:bodyPr/>
          <a:lstStyle/>
          <a:p>
            <a:pPr marL="0" indent="0">
              <a:spcBef>
                <a:spcPts val="2400"/>
              </a:spcBef>
              <a:buClrTx/>
              <a:buSzTx/>
              <a:buFontTx/>
              <a:buNone/>
              <a:defRPr sz="2000"/>
            </a:pPr>
            <a:r>
              <a:t>心语心理测试网站的三大主要功能即：注册登录、问卷调查填写、结果反馈，该项目功能不复杂，没用过多的过繁杂的业务逻辑，非常适合一些轻量级框架进行快速开发。针对该项目特点采取以下框架的优势说明如下：</a:t>
            </a:r>
          </a:p>
          <a:p>
            <a:pPr marL="0" indent="0">
              <a:spcBef>
                <a:spcPts val="2400"/>
              </a:spcBef>
              <a:buClrTx/>
              <a:buSzTx/>
              <a:buFontTx/>
              <a:buNone/>
              <a:defRPr sz="2000"/>
            </a:pPr>
            <a:r>
              <a:t>jQuery：轻量级，非常轻巧，对于这个强大的js库来说实现一个简单的Web项目绰绰有余，有它独特的编码格式需要自己学习掌握。</a:t>
            </a:r>
          </a:p>
          <a:p>
            <a:pPr marL="0" indent="0">
              <a:spcBef>
                <a:spcPts val="2400"/>
              </a:spcBef>
              <a:buClrTx/>
              <a:buSzTx/>
              <a:buFontTx/>
              <a:buNone/>
              <a:defRPr sz="2000"/>
            </a:pPr>
            <a:r>
              <a:t>BootStrap：</a:t>
            </a:r>
          </a:p>
          <a:p>
            <a:pPr marL="388470" indent="-388470">
              <a:spcBef>
                <a:spcPts val="2400"/>
              </a:spcBef>
              <a:buClrTx/>
              <a:buSzPct val="100000"/>
              <a:buFontTx/>
              <a:buAutoNum type="arabicPeriod" startAt="1"/>
              <a:defRPr sz="2000"/>
            </a:pPr>
            <a:r>
              <a:t>用于开发响应式布局、移动设备优先的 Web项目。</a:t>
            </a:r>
          </a:p>
          <a:p>
            <a:pPr marL="388470" indent="-388470">
              <a:spcBef>
                <a:spcPts val="2400"/>
              </a:spcBef>
              <a:buClrTx/>
              <a:buSzPct val="100000"/>
              <a:buFontTx/>
              <a:buAutoNum type="arabicPeriod" startAt="1"/>
              <a:defRPr sz="2000"/>
            </a:pPr>
            <a:r>
              <a:t>Bootstrap 响应式布局设计,让一个网站可以兼容不同分辨率的设备，给用户提供更好的视觉使用体验。</a:t>
            </a:r>
          </a:p>
          <a:p>
            <a:pPr marL="388470" indent="-388470">
              <a:spcBef>
                <a:spcPts val="2400"/>
              </a:spcBef>
              <a:buClrTx/>
              <a:buSzPct val="100000"/>
              <a:buFontTx/>
              <a:buAutoNum type="arabicPeriod" startAt="1"/>
              <a:defRPr sz="2000"/>
            </a:pPr>
            <a:r>
              <a:t>它包含了十几个自定义的jQuery 插件，引用后可以根据自己项目的需求自行修改css变量，控件十分美观。</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pring Boot：Spring boot是Spring家族中的一个全新的框架，它用来简化Spring应用程序的创建和开发过程，也可以说Spring boot能简化我们之前采用SpringMVC+Spring+Mybatis框架进行开发的过程。…"/>
          <p:cNvSpPr txBox="1"/>
          <p:nvPr>
            <p:ph type="body" idx="1"/>
          </p:nvPr>
        </p:nvSpPr>
        <p:spPr>
          <a:xfrm>
            <a:off x="406400" y="1559520"/>
            <a:ext cx="12192000" cy="7246988"/>
          </a:xfrm>
          <a:prstGeom prst="rect">
            <a:avLst/>
          </a:prstGeom>
        </p:spPr>
        <p:txBody>
          <a:bodyPr/>
          <a:lstStyle/>
          <a:p>
            <a:pPr marL="0" indent="0">
              <a:buClrTx/>
              <a:buSzTx/>
              <a:buFontTx/>
              <a:buNone/>
              <a:defRPr sz="2000"/>
            </a:pPr>
            <a:r>
              <a:t>Spring Boot：Spring boot是Spring家族中的一个全新的框架，它用来简化Spring应用程序的创建和开发过程，也可以说Spring boot能简化我们之前采用SpringMVC+Spring+Mybatis框架进行开发的过程。</a:t>
            </a:r>
          </a:p>
          <a:p>
            <a:pPr marL="0" indent="0">
              <a:buClrTx/>
              <a:buSzTx/>
              <a:buFontTx/>
              <a:buNone/>
              <a:defRPr sz="2000"/>
            </a:pPr>
            <a:r>
              <a:t>1.能够快速创建基于Spring的应用程序。（简化配置）</a:t>
            </a:r>
          </a:p>
          <a:p>
            <a:pPr marL="0" indent="0">
              <a:buClrTx/>
              <a:buSzTx/>
              <a:buFontTx/>
              <a:buNone/>
              <a:defRPr sz="2000"/>
            </a:pPr>
            <a:r>
              <a:t>2.能够直接使用java的main方法启动内嵌的Tomcat。</a:t>
            </a:r>
          </a:p>
          <a:p>
            <a:pPr marL="0" indent="0">
              <a:buClrTx/>
              <a:buSzTx/>
              <a:buFontTx/>
              <a:buNone/>
              <a:defRPr sz="2000"/>
            </a:pPr>
            <a:r>
              <a:t>3.提供约定的starter POM来简化来简化Maven配置，让Maven配置变得简单。</a:t>
            </a:r>
          </a:p>
          <a:p>
            <a:pPr marL="0" indent="0">
              <a:buClrTx/>
              <a:buSzTx/>
              <a:buFontTx/>
              <a:buNone/>
              <a:defRPr sz="2000"/>
            </a:pPr>
            <a:r>
              <a:t>4.根据项目的maven依赖配置，Spring boot自动配置Spring,SpringMVC等其它开源框架。</a:t>
            </a:r>
          </a:p>
          <a:p>
            <a:pPr marL="0" indent="0">
              <a:buClrTx/>
              <a:buSzTx/>
              <a:buFontTx/>
              <a:buNone/>
              <a:defRPr sz="2000"/>
            </a:pPr>
            <a:r>
              <a:t>5.基本可以完全不使用xml配置文件，采用@+注解配置。（或者默认约定的配置，代码中已经实现）</a:t>
            </a:r>
          </a:p>
          <a:p>
            <a:pPr marL="0" indent="0">
              <a:buClrTx/>
              <a:buSzTx/>
              <a:buFontTx/>
              <a:buNone/>
              <a:defRPr sz="2000"/>
            </a:pPr>
            <a:r>
              <a:t>对于个人来说简化了配置使得开发时更注重的代码实现而不是如何配置。比如配置web.xml，配置Spring，配置Mybatis,并将它们整合在一起等，而Spring boot框架对此开发过程进行了革命性的颠覆，抛弃了繁琐的xml配置过程，采用大量的默认配置简化我们的开发过程。</a:t>
            </a:r>
          </a:p>
          <a:p>
            <a:pPr marL="0" indent="0">
              <a:buClrTx/>
              <a:buSzTx/>
              <a:buFontTx/>
              <a:buNone/>
              <a:defRPr sz="2000"/>
            </a:pPr>
            <a:r>
              <a:t>Thymeleaf：提供一种优雅和高度可维护的创建模板的方式。为了实现这一点，它建立在自然模板的概念上，将其逻辑注入到模板文件中，不会影响模板被用作设计原型。</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个人理解"/>
          <p:cNvSpPr txBox="1"/>
          <p:nvPr>
            <p:ph type="title"/>
          </p:nvPr>
        </p:nvSpPr>
        <p:spPr>
          <a:prstGeom prst="rect">
            <a:avLst/>
          </a:prstGeom>
        </p:spPr>
        <p:txBody>
          <a:bodyPr/>
          <a:lstStyle>
            <a:lvl1pPr defTabSz="338835">
              <a:spcBef>
                <a:spcPts val="1600"/>
              </a:spcBef>
              <a:defRPr sz="3480"/>
            </a:lvl1pPr>
          </a:lstStyle>
          <a:p>
            <a:pPr/>
            <a:r>
              <a:t>个人理解</a:t>
            </a:r>
          </a:p>
        </p:txBody>
      </p:sp>
      <p:sp>
        <p:nvSpPr>
          <p:cNvPr id="194" name="软件项目类比建筑工程项目…"/>
          <p:cNvSpPr txBox="1"/>
          <p:nvPr/>
        </p:nvSpPr>
        <p:spPr>
          <a:xfrm>
            <a:off x="959097" y="3565398"/>
            <a:ext cx="11086605" cy="2622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3000">
                <a:solidFill>
                  <a:srgbClr val="000000"/>
                </a:solidFill>
              </a:defRPr>
            </a:pPr>
            <a:r>
              <a:t>软件项目类比建筑工程项目</a:t>
            </a:r>
          </a:p>
          <a:p>
            <a:pPr marL="261470" indent="-261470">
              <a:buSzPct val="40000"/>
              <a:buBlip>
                <a:blip r:embed="rId2"/>
              </a:buBlip>
            </a:pPr>
            <a:r>
              <a:t>框架好比建筑的风格</a:t>
            </a:r>
          </a:p>
          <a:p>
            <a:pPr marL="261470" indent="-261470">
              <a:buSzPct val="40000"/>
              <a:buBlip>
                <a:blip r:embed="rId2"/>
              </a:buBlip>
            </a:pPr>
            <a:r>
              <a:t>业务逻辑的架构好比建筑的钢筋骨架</a:t>
            </a:r>
          </a:p>
          <a:p>
            <a:pPr marL="261470" indent="-261470">
              <a:buSzPct val="40000"/>
              <a:buBlip>
                <a:blip r:embed="rId2"/>
              </a:buBlip>
            </a:pPr>
            <a:r>
              <a:t>UI好比建筑的装修</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1" baseline="0" cap="all" i="0" spc="0" strike="noStrike" sz="2800" u="none" kumimoji="0" normalizeH="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1" baseline="0" cap="all" i="0" spc="0" strike="noStrike" sz="2800" u="none" kumimoji="0" normalizeH="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