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280"/>
  </p:normalViewPr>
  <p:slideViewPr>
    <p:cSldViewPr snapToGrid="0" snapToObjects="1">
      <p:cViewPr>
        <p:scale>
          <a:sx n="72" d="100"/>
          <a:sy n="72" d="100"/>
        </p:scale>
        <p:origin x="87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6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https://lh4.googleusercontent.com/hSKoy8327e758B94D85ZEMrLUs3l4iL6Hy0TuQRfwCfg6WufiL8yEdjmXBWCsA9nnQHbQm6jK0hDL11u49TpIp5PJvd4anTvgszqN1yYSCPuvHkRcQW-yP0gs60NQpbn-nVbW3Glmi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86792" y="506434"/>
            <a:ext cx="3228300" cy="25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143000" y="2964766"/>
            <a:ext cx="6858000" cy="744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827606" y="0"/>
            <a:ext cx="6316500" cy="51540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33578" y="1139700"/>
            <a:ext cx="5377200" cy="1909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33578" y="3397347"/>
            <a:ext cx="5377200" cy="674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Shape 69" descr="https://lh4.googleusercontent.com/aICs2UJBj1ONLq1SIH0uU-kjFSPOjPGSCBsUW46ev-7a3aKMas06tfa10Kl9yugH_wWfUbMRvOozHvYONp0UD99ePQ7TD1l1vW3V25PI0Jhm9-tMPVHh3-Uje75Z8PNtgqMV6phLa4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981" y="1139700"/>
            <a:ext cx="2234400" cy="1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25" y="-7850"/>
            <a:ext cx="9144000" cy="4059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Shape 72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0" y="-7850"/>
            <a:ext cx="2366400" cy="4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143000" y="3262096"/>
            <a:ext cx="6858000" cy="7440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altLang="zh-CN" sz="2400" b="0" i="0" u="none" strike="noStrike" cap="none" dirty="0" smtClean="0">
                <a:solidFill>
                  <a:schemeClr val="dk1"/>
                </a:solidFill>
                <a:sym typeface="Calibri"/>
              </a:rPr>
              <a:t>DS501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mr-IN" altLang="zh-CN" sz="2400" b="0" i="0" u="none" strike="noStrike" cap="none" dirty="0" smtClean="0">
                <a:solidFill>
                  <a:schemeClr val="dk1"/>
                </a:solidFill>
                <a:sym typeface="Calibri"/>
              </a:rPr>
              <a:t>–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altLang="zh-CN" sz="2400" b="0" i="0" u="none" strike="noStrike" cap="none" dirty="0" smtClean="0">
                <a:solidFill>
                  <a:schemeClr val="dk1"/>
                </a:solidFill>
                <a:sym typeface="Calibri"/>
              </a:rPr>
              <a:t>Breast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altLang="zh-CN" sz="2400" b="0" i="0" u="none" strike="noStrike" cap="none" dirty="0" smtClean="0">
                <a:solidFill>
                  <a:schemeClr val="dk1"/>
                </a:solidFill>
                <a:sym typeface="Calibri"/>
              </a:rPr>
              <a:t>Cancer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altLang="zh-CN" sz="2400" b="0" i="0" u="none" strike="noStrike" cap="none" dirty="0" smtClean="0">
                <a:solidFill>
                  <a:schemeClr val="dk1"/>
                </a:solidFill>
                <a:sym typeface="Calibri"/>
              </a:rPr>
              <a:t>Project</a:t>
            </a:r>
            <a:br>
              <a:rPr lang="en-US" altLang="zh-CN" sz="2400" b="0" i="0" u="none" strike="noStrike" cap="none" dirty="0" smtClean="0">
                <a:solidFill>
                  <a:schemeClr val="dk1"/>
                </a:solidFill>
                <a:sym typeface="Calibri"/>
              </a:rPr>
            </a:br>
            <a:r>
              <a:rPr lang="en-US" altLang="zh-CN" sz="2400" dirty="0" smtClean="0"/>
              <a:t>Vincent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Wang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9928"/>
            <a:ext cx="7886700" cy="4063394"/>
          </a:xfrm>
        </p:spPr>
        <p:txBody>
          <a:bodyPr/>
          <a:lstStyle/>
          <a:p>
            <a:r>
              <a:rPr lang="en-US" altLang="zh-CN" dirty="0" smtClean="0"/>
              <a:t>Cross-validation</a:t>
            </a:r>
          </a:p>
          <a:p>
            <a:pPr lvl="1"/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Tree: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       </a:t>
            </a:r>
            <a:r>
              <a:rPr lang="mr-IN" dirty="0" smtClean="0"/>
              <a:t>83.333%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mr-IN" dirty="0"/>
              <a:t>89.632%</a:t>
            </a:r>
            <a:endParaRPr lang="en-US" altLang="zh-CN" dirty="0"/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Forest: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    </a:t>
            </a:r>
            <a:r>
              <a:rPr lang="mr-IN" dirty="0" smtClean="0"/>
              <a:t>85.965%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mr-IN" dirty="0"/>
              <a:t>86.820%</a:t>
            </a:r>
            <a:endParaRPr lang="en-US" altLang="zh-CN" dirty="0"/>
          </a:p>
          <a:p>
            <a:pPr lvl="1"/>
            <a:r>
              <a:rPr lang="en-US" altLang="zh-CN" dirty="0"/>
              <a:t>SVM: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                       </a:t>
            </a:r>
            <a:r>
              <a:rPr lang="mr-IN" dirty="0" smtClean="0"/>
              <a:t>56.140%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mr-IN" dirty="0"/>
              <a:t>74.706%</a:t>
            </a:r>
            <a:endParaRPr lang="en-US" altLang="zh-CN" dirty="0"/>
          </a:p>
          <a:p>
            <a:pPr lvl="1"/>
            <a:r>
              <a:rPr lang="en-US" altLang="zh-CN" dirty="0" smtClean="0"/>
              <a:t>KNN:</a:t>
            </a:r>
            <a:r>
              <a:rPr lang="zh-CN" altLang="en-US" dirty="0" smtClean="0"/>
              <a:t>                                         </a:t>
            </a:r>
            <a:r>
              <a:rPr lang="mr-IN" dirty="0" smtClean="0"/>
              <a:t>76.316%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mr-IN" dirty="0"/>
              <a:t>86.820%</a:t>
            </a:r>
            <a:endParaRPr lang="en-US" altLang="zh-CN" dirty="0"/>
          </a:p>
          <a:p>
            <a:pPr lvl="1"/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Regression:</a:t>
            </a:r>
            <a:r>
              <a:rPr lang="zh-CN" altLang="en-US" dirty="0"/>
              <a:t> </a:t>
            </a:r>
            <a:r>
              <a:rPr lang="zh-CN" altLang="en-US" dirty="0" smtClean="0"/>
              <a:t>              </a:t>
            </a:r>
            <a:r>
              <a:rPr lang="mr-IN" dirty="0" smtClean="0"/>
              <a:t>78.070%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mr-IN" dirty="0"/>
              <a:t>89.112</a:t>
            </a:r>
            <a:r>
              <a:rPr lang="mr-IN" dirty="0" smtClean="0"/>
              <a:t>%</a:t>
            </a:r>
            <a:endParaRPr lang="en-US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Grid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</a:p>
          <a:p>
            <a:pPr lvl="1"/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Tree:</a:t>
            </a:r>
            <a:r>
              <a:rPr lang="zh-CN" altLang="en-US" dirty="0"/>
              <a:t>                         </a:t>
            </a:r>
            <a:r>
              <a:rPr lang="en-US" altLang="zh-CN" dirty="0" smtClean="0"/>
              <a:t>95.226%</a:t>
            </a:r>
            <a:endParaRPr lang="en-US" altLang="zh-CN" dirty="0"/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Forest:</a:t>
            </a:r>
            <a:r>
              <a:rPr lang="zh-CN" altLang="en-US" dirty="0"/>
              <a:t>                      </a:t>
            </a:r>
            <a:r>
              <a:rPr lang="en-US" altLang="zh-CN" dirty="0" smtClean="0"/>
              <a:t>95.477%</a:t>
            </a:r>
            <a:endParaRPr lang="en-US" altLang="zh-CN" dirty="0"/>
          </a:p>
          <a:p>
            <a:pPr lvl="1"/>
            <a:r>
              <a:rPr lang="en-US" altLang="zh-CN" dirty="0"/>
              <a:t>SVM:</a:t>
            </a:r>
            <a:r>
              <a:rPr lang="zh-CN" altLang="en-US" dirty="0"/>
              <a:t>                                         </a:t>
            </a:r>
            <a:r>
              <a:rPr lang="en-US" altLang="zh-CN" dirty="0" smtClean="0"/>
              <a:t>94.724%</a:t>
            </a:r>
            <a:endParaRPr lang="en-US" altLang="zh-CN" dirty="0"/>
          </a:p>
          <a:p>
            <a:pPr lvl="1"/>
            <a:r>
              <a:rPr lang="en-US" altLang="zh-CN" dirty="0"/>
              <a:t>KNN:</a:t>
            </a:r>
            <a:r>
              <a:rPr lang="zh-CN" altLang="en-US" dirty="0"/>
              <a:t>                                         </a:t>
            </a:r>
            <a:r>
              <a:rPr lang="en-US" altLang="zh-CN" dirty="0" smtClean="0"/>
              <a:t>93.719%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53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The </a:t>
            </a:r>
            <a:r>
              <a:rPr lang="en-US" dirty="0"/>
              <a:t>Random Forest is working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</a:p>
          <a:p>
            <a:pPr marL="4826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Before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tuning,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was</a:t>
            </a:r>
            <a:r>
              <a:rPr lang="zh-CN" altLang="en-US" dirty="0" smtClean="0"/>
              <a:t> </a:t>
            </a:r>
            <a:r>
              <a:rPr lang="en-US" dirty="0"/>
              <a:t>getting 91 % </a:t>
            </a:r>
            <a:r>
              <a:rPr lang="en-US" dirty="0" smtClean="0"/>
              <a:t>accuracy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tuning,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dirty="0"/>
              <a:t>getting </a:t>
            </a:r>
            <a:r>
              <a:rPr lang="en-US" dirty="0" smtClean="0"/>
              <a:t>9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>% accuracy</a:t>
            </a:r>
            <a:r>
              <a:rPr lang="zh-CN" altLang="en-US" dirty="0"/>
              <a:t> </a:t>
            </a:r>
            <a:endParaRPr lang="en-US" altLang="zh-CN" dirty="0"/>
          </a:p>
          <a:p>
            <a:pPr marL="1397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8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509" y="2138502"/>
            <a:ext cx="7886700" cy="994200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568" y="2174361"/>
            <a:ext cx="7886700" cy="994200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9565" y="1313327"/>
            <a:ext cx="4730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Background</a:t>
            </a:r>
            <a:endParaRPr lang="en-US" altLang="zh-CN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marL="342900" lvl="8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Objective </a:t>
            </a:r>
          </a:p>
          <a:p>
            <a:pPr marL="342900" lvl="8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Attributes</a:t>
            </a:r>
          </a:p>
          <a:p>
            <a:pPr marL="342900" lvl="8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EDA</a:t>
            </a:r>
          </a:p>
          <a:p>
            <a:pPr marL="342900" lvl="8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Modeling</a:t>
            </a:r>
          </a:p>
          <a:p>
            <a:pPr marL="342900" lvl="8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Evaluation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4153" y="591671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Calibri" charset="0"/>
                <a:ea typeface="Calibri" charset="0"/>
                <a:cs typeface="Calibri" charset="0"/>
              </a:rPr>
              <a:t>Agenda: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Background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Objective</a:t>
            </a:r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139700" indent="0">
              <a:spcBef>
                <a:spcPts val="0"/>
              </a:spcBef>
              <a:buNone/>
            </a:pPr>
            <a:r>
              <a:rPr lang="en-US" altLang="zh-CN" dirty="0" smtClean="0"/>
              <a:t>Objective: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cancer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benign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malignant</a:t>
            </a:r>
          </a:p>
          <a:p>
            <a:pPr lvl="0" rtl="0">
              <a:spcBef>
                <a:spcPts val="0"/>
              </a:spcBef>
              <a:buNone/>
            </a:pPr>
            <a:endParaRPr lang="en-US" altLang="zh-CN" dirty="0" smtClean="0"/>
          </a:p>
          <a:p>
            <a:pPr marL="139700" indent="0">
              <a:spcBef>
                <a:spcPts val="0"/>
              </a:spcBef>
              <a:buNone/>
            </a:pPr>
            <a:r>
              <a:rPr lang="en-US" altLang="zh-CN" dirty="0" smtClean="0"/>
              <a:t>Dataset: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569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30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</a:p>
          <a:p>
            <a:pPr lvl="0" rtl="0">
              <a:spcBef>
                <a:spcPts val="0"/>
              </a:spcBef>
              <a:buNone/>
            </a:pPr>
            <a:endParaRPr lang="en-US" altLang="zh-CN" dirty="0"/>
          </a:p>
          <a:p>
            <a:pPr marL="139700" indent="0">
              <a:spcBef>
                <a:spcPts val="0"/>
              </a:spcBef>
              <a:buNone/>
            </a:pPr>
            <a:r>
              <a:rPr lang="en-US" altLang="zh-CN" dirty="0" smtClean="0"/>
              <a:t>Background: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Features are computed from a digitized image of a fine needle</a:t>
            </a:r>
            <a:r>
              <a:rPr lang="zh-CN" altLang="en-US" dirty="0" smtClean="0"/>
              <a:t> </a:t>
            </a:r>
            <a:r>
              <a:rPr lang="en-US" dirty="0" smtClean="0"/>
              <a:t>aspirate </a:t>
            </a:r>
            <a:r>
              <a:rPr lang="en-US" dirty="0"/>
              <a:t>(FNA) of a breast mass. They describe characteristics of </a:t>
            </a:r>
            <a:r>
              <a:rPr lang="en-US" dirty="0" smtClean="0"/>
              <a:t>the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cell </a:t>
            </a:r>
            <a:r>
              <a:rPr lang="en-US" dirty="0"/>
              <a:t>nuclei present in the </a:t>
            </a:r>
            <a:r>
              <a:rPr lang="en-US" dirty="0" smtClean="0"/>
              <a:t>image</a:t>
            </a:r>
            <a:r>
              <a:rPr lang="en-US" altLang="zh-CN" dirty="0" smtClean="0"/>
              <a:t>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Response: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Diagnosis (M = malignant, B = benign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Features: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Ten </a:t>
            </a:r>
            <a:r>
              <a:rPr lang="en-US" dirty="0"/>
              <a:t>real-valued features are computed for each cell </a:t>
            </a:r>
            <a:r>
              <a:rPr lang="en-US" dirty="0" smtClean="0"/>
              <a:t>nucleus: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radius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texture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perimeter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area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smoothness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3506" y="2995505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Arial" charset="0"/>
              <a:buChar char="•"/>
            </a:pPr>
            <a:r>
              <a:rPr lang="en-US" sz="2100" dirty="0">
                <a:latin typeface="Calibri" charset="0"/>
                <a:ea typeface="Calibri" charset="0"/>
                <a:cs typeface="Calibri" charset="0"/>
              </a:rPr>
              <a:t>compactness 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100" dirty="0">
                <a:latin typeface="Calibri" charset="0"/>
                <a:ea typeface="Calibri" charset="0"/>
                <a:cs typeface="Calibri" charset="0"/>
              </a:rPr>
              <a:t>concavity 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100" dirty="0">
                <a:latin typeface="Calibri" charset="0"/>
                <a:ea typeface="Calibri" charset="0"/>
                <a:cs typeface="Calibri" charset="0"/>
              </a:rPr>
              <a:t>concave points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100" dirty="0">
                <a:latin typeface="Calibri" charset="0"/>
                <a:ea typeface="Calibri" charset="0"/>
                <a:cs typeface="Calibri" charset="0"/>
              </a:rPr>
              <a:t>symmetry 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100" dirty="0">
                <a:latin typeface="Calibri" charset="0"/>
                <a:ea typeface="Calibri" charset="0"/>
                <a:cs typeface="Calibri" charset="0"/>
              </a:rPr>
              <a:t>fractal dimension</a:t>
            </a:r>
          </a:p>
        </p:txBody>
      </p:sp>
    </p:spTree>
    <p:extLst>
      <p:ext uri="{BB962C8B-B14F-4D97-AF65-F5344CB8AC3E}">
        <p14:creationId xmlns:p14="http://schemas.microsoft.com/office/powerpoint/2010/main" val="13399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Value:</a:t>
            </a:r>
          </a:p>
          <a:p>
            <a:pPr marL="685800" lvl="1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dirty="0" smtClean="0"/>
              <a:t>Delete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“unnamed:</a:t>
            </a:r>
            <a:r>
              <a:rPr lang="zh-CN" altLang="en-US" dirty="0" smtClean="0"/>
              <a:t> </a:t>
            </a:r>
            <a:r>
              <a:rPr lang="en-US" altLang="zh-CN" dirty="0" smtClean="0"/>
              <a:t>32”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685800" lvl="1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Numeric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</a:p>
          <a:p>
            <a:pPr marL="685800" lvl="1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seaborn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library):</a:t>
            </a:r>
          </a:p>
          <a:p>
            <a:pPr marL="628650" lvl="1" indent="-28575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dirty="0" smtClean="0"/>
              <a:t>Bar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628650" lvl="1" indent="-28575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</a:t>
            </a:r>
          </a:p>
          <a:p>
            <a:pPr marL="628650" lvl="1" indent="-28575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dirty="0" smtClean="0"/>
              <a:t>Scatter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</a:t>
            </a:r>
          </a:p>
          <a:p>
            <a:pPr marL="628650" lvl="1" indent="-28575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Violin</a:t>
            </a:r>
            <a:r>
              <a:rPr lang="zh-CN" altLang="en-US" dirty="0" smtClean="0"/>
              <a:t> </a:t>
            </a:r>
            <a:r>
              <a:rPr lang="en-US" dirty="0" smtClean="0"/>
              <a:t>plot</a:t>
            </a:r>
          </a:p>
          <a:p>
            <a:pPr marL="628650" lvl="1" indent="-28575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Swarm</a:t>
            </a:r>
            <a:r>
              <a:rPr lang="zh-CN" altLang="en-US" dirty="0" smtClean="0"/>
              <a:t> </a:t>
            </a:r>
            <a:r>
              <a:rPr lang="en-US" dirty="0" smtClean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5259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9" y="632012"/>
            <a:ext cx="3478237" cy="2312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482" y="2541498"/>
            <a:ext cx="303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mtClean="0"/>
              <a:t>       </a:t>
            </a:r>
            <a:r>
              <a:rPr lang="en-US" altLang="zh-CN" dirty="0" smtClean="0"/>
              <a:t>benign </a:t>
            </a:r>
            <a:r>
              <a:rPr lang="zh-CN" altLang="en-US" dirty="0" smtClean="0"/>
              <a:t>                 </a:t>
            </a:r>
            <a:r>
              <a:rPr lang="en-US" altLang="zh-CN" dirty="0" smtClean="0"/>
              <a:t>malignant</a:t>
            </a:r>
            <a:r>
              <a:rPr lang="zh-CN" altLang="en-US" dirty="0" smtClean="0"/>
              <a:t>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86" y="443753"/>
            <a:ext cx="4940795" cy="4511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4" y="2796991"/>
            <a:ext cx="2931460" cy="2005117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4877853" y="681316"/>
            <a:ext cx="608549" cy="1631577"/>
          </a:xfrm>
          <a:prstGeom prst="frame">
            <a:avLst>
              <a:gd name="adj1" fmla="val 425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6577283" y="2695386"/>
            <a:ext cx="608549" cy="1631577"/>
          </a:xfrm>
          <a:prstGeom prst="frame">
            <a:avLst>
              <a:gd name="adj1" fmla="val 425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4779" y="324235"/>
            <a:ext cx="2690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frequency of cancer stages</a:t>
            </a:r>
          </a:p>
        </p:txBody>
      </p:sp>
    </p:spTree>
    <p:extLst>
      <p:ext uri="{BB962C8B-B14F-4D97-AF65-F5344CB8AC3E}">
        <p14:creationId xmlns:p14="http://schemas.microsoft.com/office/powerpoint/2010/main" val="2947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CD67800-37AC-4E14-89B0-F79DCB3FB86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4200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07" y="1239616"/>
            <a:ext cx="2653008" cy="2659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" y="1108038"/>
            <a:ext cx="2637839" cy="2922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52" y="1116090"/>
            <a:ext cx="2637840" cy="29067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0F1788F-A5AE-4188-8274-F7F2E3833EC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96940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ame 7"/>
          <p:cNvSpPr/>
          <p:nvPr/>
        </p:nvSpPr>
        <p:spPr>
          <a:xfrm>
            <a:off x="2390840" y="1108038"/>
            <a:ext cx="608549" cy="3159162"/>
          </a:xfrm>
          <a:prstGeom prst="frame">
            <a:avLst>
              <a:gd name="adj1" fmla="val 425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8208930" y="1117006"/>
            <a:ext cx="608549" cy="3159162"/>
          </a:xfrm>
          <a:prstGeom prst="frame">
            <a:avLst>
              <a:gd name="adj1" fmla="val 425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1434439" y="1108038"/>
            <a:ext cx="322643" cy="3159162"/>
          </a:xfrm>
          <a:prstGeom prst="frame">
            <a:avLst>
              <a:gd name="adj1" fmla="val 425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56845"/>
            <a:ext cx="7886700" cy="3263400"/>
          </a:xfrm>
        </p:spPr>
        <p:txBody>
          <a:bodyPr/>
          <a:lstStyle/>
          <a:p>
            <a:r>
              <a:rPr lang="en-US" altLang="zh-CN" dirty="0" smtClean="0"/>
              <a:t>Correlation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radius, parameter and area </a:t>
            </a:r>
            <a:endParaRPr lang="en-US" dirty="0"/>
          </a:p>
          <a:p>
            <a:pPr lvl="1"/>
            <a:r>
              <a:rPr lang="en-US" dirty="0" err="1" smtClean="0"/>
              <a:t>compactness_mean</a:t>
            </a:r>
            <a:r>
              <a:rPr lang="en-US" dirty="0" smtClean="0"/>
              <a:t>, </a:t>
            </a:r>
            <a:r>
              <a:rPr lang="en-US" dirty="0" err="1" smtClean="0"/>
              <a:t>concavity_mean</a:t>
            </a:r>
            <a:r>
              <a:rPr lang="en-US" dirty="0" smtClean="0"/>
              <a:t> and </a:t>
            </a:r>
            <a:r>
              <a:rPr lang="en-US" dirty="0" err="1" smtClean="0"/>
              <a:t>concavepoint_mean</a:t>
            </a:r>
            <a:endParaRPr lang="en-US" dirty="0" smtClean="0"/>
          </a:p>
          <a:p>
            <a:r>
              <a:rPr lang="en-US" altLang="zh-CN" dirty="0" smtClean="0"/>
              <a:t>Classification</a:t>
            </a:r>
            <a:endParaRPr lang="en-US" dirty="0"/>
          </a:p>
          <a:p>
            <a:pPr lvl="1"/>
            <a:r>
              <a:rPr lang="en-US" dirty="0" err="1" smtClean="0"/>
              <a:t>texture_mean</a:t>
            </a:r>
            <a:r>
              <a:rPr lang="en-US" dirty="0" smtClean="0"/>
              <a:t> 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median </a:t>
            </a:r>
            <a:r>
              <a:rPr lang="en-US" dirty="0"/>
              <a:t>of the </a:t>
            </a:r>
            <a:r>
              <a:rPr lang="en-US" dirty="0" smtClean="0"/>
              <a:t>M</a:t>
            </a:r>
            <a:r>
              <a:rPr lang="zh-CN" altLang="en-US" dirty="0" smtClean="0"/>
              <a:t> </a:t>
            </a:r>
            <a:r>
              <a:rPr lang="en-US" dirty="0" smtClean="0"/>
              <a:t>and B separated </a:t>
            </a:r>
          </a:p>
          <a:p>
            <a:pPr lvl="1"/>
            <a:r>
              <a:rPr lang="en-US" dirty="0" err="1" smtClean="0"/>
              <a:t>fractal_dimension_mean</a:t>
            </a:r>
            <a:r>
              <a:rPr lang="en-US" dirty="0" smtClean="0"/>
              <a:t> 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median not separated</a:t>
            </a:r>
            <a:endParaRPr lang="en-US" dirty="0"/>
          </a:p>
          <a:p>
            <a:pPr lvl="1"/>
            <a:r>
              <a:rPr lang="en-US" dirty="0" err="1"/>
              <a:t>smoothness_se</a:t>
            </a:r>
            <a:r>
              <a:rPr lang="en-US" dirty="0"/>
              <a:t> in swarm plot </a:t>
            </a:r>
            <a:r>
              <a:rPr lang="en-US" altLang="zh-CN" dirty="0" smtClean="0"/>
              <a:t>-</a:t>
            </a:r>
            <a:r>
              <a:rPr lang="en-US" dirty="0" smtClean="0"/>
              <a:t> malignant </a:t>
            </a:r>
            <a:r>
              <a:rPr lang="en-US" dirty="0"/>
              <a:t>and benign are </a:t>
            </a:r>
            <a:r>
              <a:rPr lang="en-US" dirty="0" smtClean="0"/>
              <a:t>mixed</a:t>
            </a:r>
          </a:p>
          <a:p>
            <a:pPr marL="177800" lvl="1" indent="-38100">
              <a:spcBef>
                <a:spcPts val="800"/>
              </a:spcBef>
            </a:pPr>
            <a:r>
              <a:rPr lang="en-US" altLang="zh-CN" sz="2100" dirty="0" smtClean="0"/>
              <a:t>Selected</a:t>
            </a:r>
            <a:r>
              <a:rPr lang="zh-CN" altLang="en-US" sz="2100" dirty="0" smtClean="0"/>
              <a:t> </a:t>
            </a:r>
            <a:r>
              <a:rPr lang="en-US" altLang="zh-CN" sz="2100" dirty="0"/>
              <a:t>features:</a:t>
            </a:r>
            <a:r>
              <a:rPr lang="zh-CN" altLang="en-US" sz="2100" dirty="0"/>
              <a:t> </a:t>
            </a:r>
            <a:endParaRPr lang="en-US" altLang="zh-CN" sz="2100" dirty="0" smtClean="0"/>
          </a:p>
          <a:p>
            <a:pPr marL="520700" lvl="2" indent="-38100">
              <a:spcBef>
                <a:spcPts val="800"/>
              </a:spcBef>
            </a:pPr>
            <a:r>
              <a:rPr lang="en-US" sz="1800" dirty="0" err="1" smtClean="0"/>
              <a:t>perimeter_mean</a:t>
            </a:r>
            <a:r>
              <a:rPr lang="en-US" sz="1800" dirty="0"/>
              <a:t>, </a:t>
            </a:r>
            <a:r>
              <a:rPr lang="en-US" sz="1800" dirty="0" err="1"/>
              <a:t>texture_mean</a:t>
            </a:r>
            <a:r>
              <a:rPr lang="en-US" sz="1800" dirty="0"/>
              <a:t>, </a:t>
            </a:r>
            <a:r>
              <a:rPr lang="en-US" sz="1800" dirty="0" err="1"/>
              <a:t>compactness_mean</a:t>
            </a:r>
            <a:r>
              <a:rPr lang="en-US" sz="1800" dirty="0"/>
              <a:t>, </a:t>
            </a:r>
            <a:r>
              <a:rPr lang="en-US" sz="1800" dirty="0" err="1"/>
              <a:t>symmetry_mean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6141"/>
            <a:ext cx="7886700" cy="3263400"/>
          </a:xfrm>
        </p:spPr>
        <p:txBody>
          <a:bodyPr/>
          <a:lstStyle/>
          <a:p>
            <a:r>
              <a:rPr lang="en-US" altLang="zh-CN" dirty="0"/>
              <a:t>Train/Test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smtClean="0"/>
              <a:t>0.7/0.3)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(Matric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Tree:</a:t>
            </a:r>
            <a:r>
              <a:rPr lang="zh-CN" altLang="en-US" dirty="0" smtClean="0"/>
              <a:t> </a:t>
            </a:r>
            <a:r>
              <a:rPr lang="mr-IN" dirty="0" smtClean="0"/>
              <a:t>83.333%</a:t>
            </a:r>
            <a:endParaRPr lang="en-US" altLang="zh-CN" dirty="0"/>
          </a:p>
          <a:p>
            <a:pPr lvl="1"/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Forest:</a:t>
            </a:r>
            <a:r>
              <a:rPr lang="zh-CN" altLang="en-US" dirty="0" smtClean="0"/>
              <a:t> </a:t>
            </a:r>
            <a:r>
              <a:rPr lang="mr-IN" dirty="0" smtClean="0"/>
              <a:t>85.965%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SVM:</a:t>
            </a:r>
            <a:r>
              <a:rPr lang="zh-CN" altLang="en-US" dirty="0" smtClean="0"/>
              <a:t> </a:t>
            </a:r>
            <a:r>
              <a:rPr lang="mr-IN" dirty="0" smtClean="0"/>
              <a:t>56.140%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KNN:</a:t>
            </a:r>
            <a:r>
              <a:rPr lang="zh-CN" altLang="en-US" dirty="0" smtClean="0"/>
              <a:t> </a:t>
            </a:r>
            <a:r>
              <a:rPr lang="mr-IN" dirty="0" smtClean="0"/>
              <a:t>76.316%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Regression:</a:t>
            </a:r>
            <a:r>
              <a:rPr lang="zh-CN" altLang="en-US" dirty="0" smtClean="0"/>
              <a:t> </a:t>
            </a:r>
            <a:r>
              <a:rPr lang="mr-IN" dirty="0" smtClean="0"/>
              <a:t>78.070%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332</Words>
  <Application>Microsoft Macintosh PowerPoint</Application>
  <PresentationFormat>On-screen Show (16:9)</PresentationFormat>
  <Paragraphs>88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Arial</vt:lpstr>
      <vt:lpstr>simple-light-2</vt:lpstr>
      <vt:lpstr>Office Theme</vt:lpstr>
      <vt:lpstr>DS501 – Breast Cancer Project Vincent Wang</vt:lpstr>
      <vt:lpstr>PowerPoint Presentation</vt:lpstr>
      <vt:lpstr>Background and Objective</vt:lpstr>
      <vt:lpstr>Attributes</vt:lpstr>
      <vt:lpstr>EDA</vt:lpstr>
      <vt:lpstr>PowerPoint Presentation</vt:lpstr>
      <vt:lpstr>PowerPoint Presentation</vt:lpstr>
      <vt:lpstr>PowerPoint Presentation</vt:lpstr>
      <vt:lpstr>Modeling</vt:lpstr>
      <vt:lpstr>Model Improvement and Evaluation</vt:lpstr>
      <vt:lpstr>Conclusion</vt:lpstr>
      <vt:lpstr>Q&amp;A</vt:lpstr>
      <vt:lpstr>Thank You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DS501 – Breast Cancer Project Vincent Wang</dc:title>
  <cp:lastModifiedBy>Ziwen Wang</cp:lastModifiedBy>
  <cp:revision>21</cp:revision>
  <dcterms:modified xsi:type="dcterms:W3CDTF">2017-12-29T05:48:30Z</dcterms:modified>
</cp:coreProperties>
</file>