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5" r:id="rId1"/>
  </p:sldMasterIdLst>
  <p:notesMasterIdLst>
    <p:notesMasterId r:id="rId20"/>
  </p:notesMasterIdLst>
  <p:sldIdLst>
    <p:sldId id="256" r:id="rId2"/>
    <p:sldId id="259" r:id="rId3"/>
    <p:sldId id="262" r:id="rId4"/>
    <p:sldId id="258" r:id="rId5"/>
    <p:sldId id="268" r:id="rId6"/>
    <p:sldId id="260" r:id="rId7"/>
    <p:sldId id="276" r:id="rId8"/>
    <p:sldId id="261" r:id="rId9"/>
    <p:sldId id="266" r:id="rId10"/>
    <p:sldId id="317" r:id="rId11"/>
    <p:sldId id="313" r:id="rId12"/>
    <p:sldId id="316" r:id="rId13"/>
    <p:sldId id="314" r:id="rId14"/>
    <p:sldId id="318" r:id="rId15"/>
    <p:sldId id="272" r:id="rId16"/>
    <p:sldId id="312" r:id="rId17"/>
    <p:sldId id="319" r:id="rId18"/>
    <p:sldId id="290" r:id="rId19"/>
  </p:sldIdLst>
  <p:sldSz cx="9144000" cy="5143500" type="screen16x9"/>
  <p:notesSz cx="6858000" cy="9144000"/>
  <p:embeddedFontLst>
    <p:embeddedFont>
      <p:font typeface="Bebas Neue" panose="020B0604020202020204" charset="0"/>
      <p:regular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Palatino Linotype" panose="02040502050505030304" pitchFamily="18" charset="0"/>
      <p:regular r:id="rId26"/>
      <p:bold r:id="rId27"/>
      <p:italic r:id="rId28"/>
      <p:boldItalic r:id="rId29"/>
    </p:embeddedFont>
    <p:embeddedFont>
      <p:font typeface="Poppins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9f20d3304_0_6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09f20d3304_0_6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8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f20d3304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f20d3304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9f20d3304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9f20d3304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9f20d3304_0_5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9f20d3304_0_5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/>
          <p:nvPr/>
        </p:nvSpPr>
        <p:spPr>
          <a:xfrm rot="3769007">
            <a:off x="-1798121" y="-1427388"/>
            <a:ext cx="3544583" cy="393475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 rot="-4095310">
            <a:off x="6913406" y="2723947"/>
            <a:ext cx="4662422" cy="2337016"/>
          </a:xfrm>
          <a:custGeom>
            <a:avLst/>
            <a:gdLst/>
            <a:ahLst/>
            <a:cxnLst/>
            <a:rect l="l" t="t" r="r" b="b"/>
            <a:pathLst>
              <a:path w="24980" h="10743" extrusionOk="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 rot="-3329823">
            <a:off x="-1225386" y="2093235"/>
            <a:ext cx="2308478" cy="1592120"/>
          </a:xfrm>
          <a:custGeom>
            <a:avLst/>
            <a:gdLst/>
            <a:ahLst/>
            <a:cxnLst/>
            <a:rect l="l" t="t" r="r" b="b"/>
            <a:pathLst>
              <a:path w="19615" h="16711" extrusionOk="0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 rot="6224357">
            <a:off x="8761824" y="872791"/>
            <a:ext cx="1547435" cy="143760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029D8-ED6A-4EA3-A4BA-12C4A96BCE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C8BD3-7356-4A24-BE16-E8F7FFC6C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38BF2-E2B3-47D1-A182-FC53C005E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9A5DF-5F2F-4A4D-A7F9-D6DCE859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0542-1954-4BDE-9D6C-D9EB36C61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1D7C-422C-4E72-B568-0C1D47B31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703F8-BE2A-4DAD-938B-8167960111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38A48-D2A7-40D1-8C81-55AB6770C7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7ED7E-54E2-475B-8140-A40864186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62B63-1E7B-4D4B-90D6-D806A5C91E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34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/>
          <p:nvPr/>
        </p:nvSpPr>
        <p:spPr>
          <a:xfrm rot="-2699976">
            <a:off x="-1973584" y="-1866576"/>
            <a:ext cx="5674918" cy="4813177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/>
          <p:nvPr/>
        </p:nvSpPr>
        <p:spPr>
          <a:xfrm rot="4937777">
            <a:off x="-1179321" y="2916473"/>
            <a:ext cx="2139676" cy="2149549"/>
          </a:xfrm>
          <a:custGeom>
            <a:avLst/>
            <a:gdLst/>
            <a:ahLst/>
            <a:cxnLst/>
            <a:rect l="l" t="t" r="r" b="b"/>
            <a:pathLst>
              <a:path w="28704" h="22598" extrusionOk="0">
                <a:moveTo>
                  <a:pt x="18301" y="0"/>
                </a:moveTo>
                <a:cubicBezTo>
                  <a:pt x="16792" y="0"/>
                  <a:pt x="15308" y="249"/>
                  <a:pt x="13956" y="536"/>
                </a:cubicBezTo>
                <a:cubicBezTo>
                  <a:pt x="11411" y="1089"/>
                  <a:pt x="9347" y="1770"/>
                  <a:pt x="6877" y="2932"/>
                </a:cubicBezTo>
                <a:cubicBezTo>
                  <a:pt x="4407" y="4075"/>
                  <a:pt x="1567" y="5679"/>
                  <a:pt x="775" y="7984"/>
                </a:cubicBezTo>
                <a:cubicBezTo>
                  <a:pt x="0" y="10270"/>
                  <a:pt x="1272" y="13238"/>
                  <a:pt x="2821" y="16187"/>
                </a:cubicBezTo>
                <a:cubicBezTo>
                  <a:pt x="4388" y="19118"/>
                  <a:pt x="6214" y="22012"/>
                  <a:pt x="8591" y="22511"/>
                </a:cubicBezTo>
                <a:cubicBezTo>
                  <a:pt x="8867" y="22570"/>
                  <a:pt x="9150" y="22598"/>
                  <a:pt x="9440" y="22598"/>
                </a:cubicBezTo>
                <a:cubicBezTo>
                  <a:pt x="11668" y="22598"/>
                  <a:pt x="14286" y="20981"/>
                  <a:pt x="16961" y="19856"/>
                </a:cubicBezTo>
                <a:cubicBezTo>
                  <a:pt x="20003" y="18565"/>
                  <a:pt x="23100" y="17902"/>
                  <a:pt x="25275" y="15856"/>
                </a:cubicBezTo>
                <a:cubicBezTo>
                  <a:pt x="27450" y="13828"/>
                  <a:pt x="28704" y="10417"/>
                  <a:pt x="28078" y="7412"/>
                </a:cubicBezTo>
                <a:cubicBezTo>
                  <a:pt x="27469" y="4407"/>
                  <a:pt x="24962" y="1808"/>
                  <a:pt x="22215" y="702"/>
                </a:cubicBezTo>
                <a:cubicBezTo>
                  <a:pt x="20939" y="188"/>
                  <a:pt x="19611" y="0"/>
                  <a:pt x="1830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5734275" y="2302900"/>
            <a:ext cx="5034402" cy="364934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/>
          <p:nvPr/>
        </p:nvSpPr>
        <p:spPr>
          <a:xfrm rot="4750415" flipH="1">
            <a:off x="7521947" y="-176576"/>
            <a:ext cx="2941764" cy="305346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65E2-C20C-4692-8219-009B39E7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8ACAD-C518-4994-A787-734DFB90B0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97878-95BB-4E9D-8AAE-1BEB627F7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D6490-CC80-44A3-AEF0-76B1A329FC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/>
          <p:nvPr/>
        </p:nvSpPr>
        <p:spPr>
          <a:xfrm>
            <a:off x="6655600" y="-2324150"/>
            <a:ext cx="3787800" cy="89526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1"/>
          <p:cNvSpPr/>
          <p:nvPr/>
        </p:nvSpPr>
        <p:spPr>
          <a:xfrm>
            <a:off x="4099650" y="-514350"/>
            <a:ext cx="5143500" cy="617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1"/>
          <p:cNvSpPr/>
          <p:nvPr/>
        </p:nvSpPr>
        <p:spPr>
          <a:xfrm rot="-9466340">
            <a:off x="-693040" y="4234474"/>
            <a:ext cx="3517724" cy="188022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1"/>
          <p:cNvSpPr/>
          <p:nvPr/>
        </p:nvSpPr>
        <p:spPr>
          <a:xfrm rot="8843911">
            <a:off x="-1338728" y="-987043"/>
            <a:ext cx="3140642" cy="2153214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/>
          <p:nvPr/>
        </p:nvSpPr>
        <p:spPr>
          <a:xfrm rot="801363">
            <a:off x="-2912957" y="2313540"/>
            <a:ext cx="6216619" cy="3747192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2"/>
          <p:cNvSpPr/>
          <p:nvPr/>
        </p:nvSpPr>
        <p:spPr>
          <a:xfrm rot="2561970" flipH="1">
            <a:off x="3463078" y="-322320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2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2" hasCustomPrompt="1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1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A84BD-EAC1-4EE1-B324-9C3D2B9365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D87E0-8B4E-43EB-95CC-806380D377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7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93" r:id="rId10"/>
    <p:sldLayoutId id="2147483695" r:id="rId11"/>
    <p:sldLayoutId id="2147483698" r:id="rId12"/>
    <p:sldLayoutId id="2147483708" r:id="rId13"/>
    <p:sldLayoutId id="2147483709" r:id="rId14"/>
    <p:sldLayoutId id="214748371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519028" y="1171522"/>
            <a:ext cx="7510743" cy="1228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3200" dirty="0" err="1"/>
              <a:t>Rancang</a:t>
            </a:r>
            <a:r>
              <a:rPr lang="en-US" sz="3200" dirty="0"/>
              <a:t> </a:t>
            </a:r>
            <a:r>
              <a:rPr lang="en-US" sz="3200" dirty="0" err="1"/>
              <a:t>Bangun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Penjualan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Berbasis</a:t>
            </a:r>
            <a:r>
              <a:rPr lang="en-US" sz="3200" dirty="0"/>
              <a:t> Web</a:t>
            </a:r>
            <a:endParaRPr sz="3200" dirty="0"/>
          </a:p>
        </p:txBody>
      </p:sp>
      <p:sp>
        <p:nvSpPr>
          <p:cNvPr id="384" name="Google Shape;384;p70"/>
          <p:cNvSpPr/>
          <p:nvPr/>
        </p:nvSpPr>
        <p:spPr>
          <a:xfrm>
            <a:off x="532311" y="3262794"/>
            <a:ext cx="4039689" cy="122819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603727" y="3325478"/>
            <a:ext cx="4043712" cy="101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Kelompok 5 | TI-22-PB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Vincent Albert Falensius 	(222310009)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Muhammad Rizky Ramadhan 	(222310042)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Faiz Faqih Haidar 		(222310047)</a:t>
            </a:r>
            <a:endParaRPr dirty="0">
              <a:latin typeface="Palatino Linotype" panose="02040502050505030304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603646" y="2462077"/>
            <a:ext cx="4149170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Journal Review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3;p84">
            <a:extLst>
              <a:ext uri="{FF2B5EF4-FFF2-40B4-BE49-F238E27FC236}">
                <a16:creationId xmlns:a16="http://schemas.microsoft.com/office/drawing/2014/main" id="{C14E1227-8844-4FC3-8914-91DD61D0DA14}"/>
              </a:ext>
            </a:extLst>
          </p:cNvPr>
          <p:cNvSpPr txBox="1">
            <a:spLocks/>
          </p:cNvSpPr>
          <p:nvPr/>
        </p:nvSpPr>
        <p:spPr>
          <a:xfrm>
            <a:off x="947879" y="1678291"/>
            <a:ext cx="6875874" cy="13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AutoNum type="arabicPeriod"/>
              <a:defRPr sz="105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Subjek penelitian ini adalah perancangan dan pembangunan sistem informasi penjualan buku berbasis web.</a:t>
            </a:r>
          </a:p>
        </p:txBody>
      </p:sp>
      <p:sp>
        <p:nvSpPr>
          <p:cNvPr id="3" name="Google Shape;554;p84">
            <a:extLst>
              <a:ext uri="{FF2B5EF4-FFF2-40B4-BE49-F238E27FC236}">
                <a16:creationId xmlns:a16="http://schemas.microsoft.com/office/drawing/2014/main" id="{C5B801ED-219A-4E7B-9F94-CC29ED4B7BAD}"/>
              </a:ext>
            </a:extLst>
          </p:cNvPr>
          <p:cNvSpPr/>
          <p:nvPr/>
        </p:nvSpPr>
        <p:spPr>
          <a:xfrm>
            <a:off x="1155403" y="4045097"/>
            <a:ext cx="4742100" cy="825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5;p84">
            <a:extLst>
              <a:ext uri="{FF2B5EF4-FFF2-40B4-BE49-F238E27FC236}">
                <a16:creationId xmlns:a16="http://schemas.microsoft.com/office/drawing/2014/main" id="{41D494E8-AC2B-4BB8-9CE9-A8552ADE3F71}"/>
              </a:ext>
            </a:extLst>
          </p:cNvPr>
          <p:cNvSpPr txBox="1">
            <a:spLocks/>
          </p:cNvSpPr>
          <p:nvPr/>
        </p:nvSpPr>
        <p:spPr>
          <a:xfrm rot="-588">
            <a:off x="1027937" y="511032"/>
            <a:ext cx="3732993" cy="781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3200" b="1" dirty="0" err="1">
                <a:solidFill>
                  <a:schemeClr val="bg1"/>
                </a:solidFill>
              </a:rPr>
              <a:t>Subjek</a:t>
            </a:r>
            <a:r>
              <a:rPr lang="en-ID" sz="3200" b="1" dirty="0">
                <a:solidFill>
                  <a:schemeClr val="bg1"/>
                </a:solidFill>
              </a:rPr>
              <a:t> </a:t>
            </a:r>
            <a:r>
              <a:rPr lang="en-ID" sz="3200" b="1" dirty="0" err="1">
                <a:solidFill>
                  <a:schemeClr val="bg1"/>
                </a:solidFill>
              </a:rPr>
              <a:t>Penelitian</a:t>
            </a:r>
            <a:endParaRPr lang="en-ID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6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86B8-B8FC-472D-AC0B-24EECCDB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79" y="2390210"/>
            <a:ext cx="4471104" cy="570600"/>
          </a:xfrm>
        </p:spPr>
        <p:txBody>
          <a:bodyPr/>
          <a:lstStyle/>
          <a:p>
            <a:pPr algn="l"/>
            <a:r>
              <a:rPr lang="en-US" sz="3600" dirty="0" err="1"/>
              <a:t>Metode</a:t>
            </a:r>
            <a:r>
              <a:rPr lang="en-US" sz="3600" dirty="0"/>
              <a:t> </a:t>
            </a:r>
            <a:r>
              <a:rPr lang="en-US" sz="3600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</a:rPr>
              <a:t>Penelitian</a:t>
            </a:r>
            <a:endParaRPr lang="en-ID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BE917-8ECF-4048-AA79-7CF245DFDDC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36381" y="1166510"/>
            <a:ext cx="1550100" cy="1223700"/>
          </a:xfrm>
        </p:spPr>
        <p:txBody>
          <a:bodyPr/>
          <a:lstStyle/>
          <a:p>
            <a:r>
              <a:rPr lang="en-US" dirty="0"/>
              <a:t>05</a:t>
            </a:r>
            <a:endParaRPr lang="en-ID" dirty="0"/>
          </a:p>
        </p:txBody>
      </p:sp>
      <p:sp>
        <p:nvSpPr>
          <p:cNvPr id="5" name="Google Shape;451;p76">
            <a:extLst>
              <a:ext uri="{FF2B5EF4-FFF2-40B4-BE49-F238E27FC236}">
                <a16:creationId xmlns:a16="http://schemas.microsoft.com/office/drawing/2014/main" id="{39F81E79-1BE2-4525-8911-2629B92146D9}"/>
              </a:ext>
            </a:extLst>
          </p:cNvPr>
          <p:cNvSpPr/>
          <p:nvPr/>
        </p:nvSpPr>
        <p:spPr>
          <a:xfrm flipH="1">
            <a:off x="2475879" y="3080884"/>
            <a:ext cx="4471104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33630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8;p92">
            <a:extLst>
              <a:ext uri="{FF2B5EF4-FFF2-40B4-BE49-F238E27FC236}">
                <a16:creationId xmlns:a16="http://schemas.microsoft.com/office/drawing/2014/main" id="{DA7B2645-FA64-427C-B76C-461DFA775EB5}"/>
              </a:ext>
            </a:extLst>
          </p:cNvPr>
          <p:cNvSpPr txBox="1">
            <a:spLocks/>
          </p:cNvSpPr>
          <p:nvPr/>
        </p:nvSpPr>
        <p:spPr>
          <a:xfrm>
            <a:off x="1105708" y="2854258"/>
            <a:ext cx="6206246" cy="939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1925" algn="ctr">
              <a:lnSpc>
                <a:spcPct val="107000"/>
              </a:lnSpc>
              <a:spcAft>
                <a:spcPts val="800"/>
              </a:spcAft>
            </a:pPr>
            <a:r>
              <a:rPr lang="en-ID" sz="2400" kern="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ID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r>
              <a:rPr lang="en-ID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400" kern="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ID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ID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Waterfall.</a:t>
            </a:r>
          </a:p>
        </p:txBody>
      </p:sp>
      <p:sp>
        <p:nvSpPr>
          <p:cNvPr id="3" name="Google Shape;791;p92">
            <a:extLst>
              <a:ext uri="{FF2B5EF4-FFF2-40B4-BE49-F238E27FC236}">
                <a16:creationId xmlns:a16="http://schemas.microsoft.com/office/drawing/2014/main" id="{45EBB6F1-EA0F-4540-BF73-5E4128C95327}"/>
              </a:ext>
            </a:extLst>
          </p:cNvPr>
          <p:cNvSpPr/>
          <p:nvPr/>
        </p:nvSpPr>
        <p:spPr>
          <a:xfrm flipV="1">
            <a:off x="1594060" y="4224207"/>
            <a:ext cx="5244086" cy="45719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71BD-6498-4AB9-995A-8468CC96E450}"/>
              </a:ext>
            </a:extLst>
          </p:cNvPr>
          <p:cNvSpPr txBox="1"/>
          <p:nvPr/>
        </p:nvSpPr>
        <p:spPr>
          <a:xfrm>
            <a:off x="1926074" y="432010"/>
            <a:ext cx="456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Metode</a:t>
            </a:r>
            <a:r>
              <a:rPr lang="en-US" sz="36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Penelitian</a:t>
            </a:r>
            <a:endParaRPr lang="en-ID" sz="3600" b="1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5CA2A-9B68-4E28-A4C6-2597F285B8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9516" y="1156163"/>
            <a:ext cx="5258630" cy="15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0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FD3CA3-6060-4C78-8290-0475FF2C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88">
            <a:off x="1608296" y="1767765"/>
            <a:ext cx="6115470" cy="2097378"/>
          </a:xfrm>
        </p:spPr>
        <p:txBody>
          <a:bodyPr/>
          <a:lstStyle/>
          <a:p>
            <a:pPr marL="139700" indent="0">
              <a:buNone/>
            </a:pP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Metode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penelitian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Waterfall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adalah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sebuah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pendekatan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dalam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pengembangan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perangkat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lunak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bersifat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serial dan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sistematis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.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Pendekatan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mengikuti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urutan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tahapan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dimulai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dari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perencanaan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analisis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desain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implementasi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hingga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pemeliharaan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.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Tahapan-tahapan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dalam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metode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waterfall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meliputi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Requirements Analysis and Definition, System and Software Design, Implementation and Unit Testing, Integration and System Testing, </a:t>
            </a:r>
            <a:r>
              <a:rPr lang="en-ID" sz="16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serta</a:t>
            </a:r>
            <a:r>
              <a:rPr lang="en-ID" sz="16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Operation and Maintenance.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0152B5-140F-4CAB-ABCE-D6DE82D8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47" y="444191"/>
            <a:ext cx="5992238" cy="762000"/>
          </a:xfrm>
        </p:spPr>
        <p:txBody>
          <a:bodyPr/>
          <a:lstStyle/>
          <a:p>
            <a:r>
              <a:rPr lang="en-US" sz="2400" dirty="0" err="1"/>
              <a:t>Apa</a:t>
            </a:r>
            <a:r>
              <a:rPr lang="en-US" sz="2400" dirty="0"/>
              <a:t> itu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Waterfall?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1361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86B8-B8FC-472D-AC0B-24EECCDB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324" y="2390210"/>
            <a:ext cx="4900213" cy="570600"/>
          </a:xfrm>
        </p:spPr>
        <p:txBody>
          <a:bodyPr/>
          <a:lstStyle/>
          <a:p>
            <a:pPr algn="l"/>
            <a:r>
              <a:rPr lang="en-US" sz="3600" dirty="0"/>
              <a:t>Hasil Dari </a:t>
            </a:r>
            <a:r>
              <a:rPr lang="en-US" sz="3600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</a:rPr>
              <a:t>Penelitian</a:t>
            </a:r>
            <a:endParaRPr lang="en-ID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BE917-8ECF-4048-AA79-7CF245DFDDC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36381" y="1166510"/>
            <a:ext cx="1550100" cy="1223700"/>
          </a:xfrm>
        </p:spPr>
        <p:txBody>
          <a:bodyPr/>
          <a:lstStyle/>
          <a:p>
            <a:r>
              <a:rPr lang="en-US" dirty="0"/>
              <a:t>06</a:t>
            </a:r>
            <a:endParaRPr lang="en-ID" dirty="0"/>
          </a:p>
        </p:txBody>
      </p:sp>
      <p:sp>
        <p:nvSpPr>
          <p:cNvPr id="5" name="Google Shape;451;p76">
            <a:extLst>
              <a:ext uri="{FF2B5EF4-FFF2-40B4-BE49-F238E27FC236}">
                <a16:creationId xmlns:a16="http://schemas.microsoft.com/office/drawing/2014/main" id="{39F81E79-1BE2-4525-8911-2629B92146D9}"/>
              </a:ext>
            </a:extLst>
          </p:cNvPr>
          <p:cNvSpPr/>
          <p:nvPr/>
        </p:nvSpPr>
        <p:spPr>
          <a:xfrm flipH="1">
            <a:off x="2475879" y="3080884"/>
            <a:ext cx="4471104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80380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6"/>
          <p:cNvSpPr txBox="1">
            <a:spLocks noGrp="1"/>
          </p:cNvSpPr>
          <p:nvPr>
            <p:ph type="subTitle" idx="4294967295"/>
          </p:nvPr>
        </p:nvSpPr>
        <p:spPr>
          <a:xfrm>
            <a:off x="527607" y="1362220"/>
            <a:ext cx="8088762" cy="2419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20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 dari penelitian ini adalah bahwa dengan menerapkan rancang bangun sistem informasi toko buku dengan metode Waterfall, dapat membantu mempermudah, mempercepat, memperinci pengecekan, dan membuat transaksi yang dilakukan lebih efektif</a:t>
            </a:r>
            <a:r>
              <a:rPr lang="en-US" sz="20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20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2" name="Google Shape;582;p86"/>
          <p:cNvSpPr txBox="1">
            <a:spLocks noGrp="1"/>
          </p:cNvSpPr>
          <p:nvPr>
            <p:ph type="title"/>
          </p:nvPr>
        </p:nvSpPr>
        <p:spPr>
          <a:xfrm>
            <a:off x="719988" y="62382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ID" dirty="0" err="1">
                <a:solidFill>
                  <a:schemeClr val="bg1"/>
                </a:solidFill>
              </a:rPr>
              <a:t>asil</a:t>
            </a:r>
            <a:r>
              <a:rPr lang="en-ID" dirty="0">
                <a:solidFill>
                  <a:schemeClr val="bg1"/>
                </a:solidFill>
              </a:rPr>
              <a:t> Dari </a:t>
            </a:r>
            <a:r>
              <a:rPr lang="en-ID" dirty="0" err="1">
                <a:solidFill>
                  <a:schemeClr val="bg1"/>
                </a:solidFill>
              </a:rPr>
              <a:t>Penelitian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887307" y="3340290"/>
            <a:ext cx="3457762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4887310" y="2682350"/>
            <a:ext cx="3457760" cy="5613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Kesimpulan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3698895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0F89D3-9E9B-4FF1-AA94-6F33ED79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88">
            <a:off x="777237" y="1420408"/>
            <a:ext cx="7589527" cy="2585280"/>
          </a:xfrm>
        </p:spPr>
        <p:txBody>
          <a:bodyPr/>
          <a:lstStyle/>
          <a:p>
            <a:pPr lvl="0" fontAlgn="base"/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informasi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penjualan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buku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berbasis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web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memudahkan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pelanggan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dalam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mendapatkan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informasi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mengenai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buku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ditawarkan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.   </a:t>
            </a:r>
          </a:p>
          <a:p>
            <a:pPr lvl="0" fontAlgn="base"/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pemasaran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sifatnya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menunggu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pelanggan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kini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dapat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diganti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dengan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baru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sifatnya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universal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yaitu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pemasaran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penjualan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buku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berbasis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web yang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dapat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diakses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oleh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siapa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pun.  </a:t>
            </a:r>
          </a:p>
          <a:p>
            <a:pPr lvl="0" fontAlgn="base"/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Web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penjualan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buku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dapat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memperoleh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laporan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penjualan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per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bulan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dengan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instant,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dapat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mengatasi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masalah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seperti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lambatnya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dalam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melakukan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rekap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hasil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penjualan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.  </a:t>
            </a:r>
          </a:p>
          <a:p>
            <a:pPr lvl="0" fontAlgn="base"/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pendataan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jumlah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buku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dan menu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buku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sudah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rapi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hal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terbukti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dari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kuesioner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ditanyakan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kepada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pelanggan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menjalankan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..  </a:t>
            </a:r>
          </a:p>
          <a:p>
            <a:pPr lvl="0" fontAlgn="base"/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Pengunaan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baru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dapat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mengurangi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biaya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pemasaran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pada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lama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dengan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rasio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lebih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ID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rendah</a:t>
            </a:r>
            <a:r>
              <a:rPr lang="en-ID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. </a:t>
            </a:r>
          </a:p>
          <a:p>
            <a:endParaRPr lang="en-ID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B3D00-D8C8-48E4-94DC-60C2E0A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288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4"/>
          <p:cNvSpPr txBox="1">
            <a:spLocks noGrp="1"/>
          </p:cNvSpPr>
          <p:nvPr>
            <p:ph type="title"/>
          </p:nvPr>
        </p:nvSpPr>
        <p:spPr>
          <a:xfrm>
            <a:off x="2111155" y="1923143"/>
            <a:ext cx="4921687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/>
                </a:solidFill>
              </a:rPr>
              <a:t>Terimak</a:t>
            </a:r>
            <a:r>
              <a:rPr lang="en-ID" sz="5400" dirty="0" err="1">
                <a:solidFill>
                  <a:schemeClr val="bg1"/>
                </a:solidFill>
              </a:rPr>
              <a:t>asih</a:t>
            </a:r>
            <a:r>
              <a:rPr lang="en-ID" sz="5400" dirty="0">
                <a:solidFill>
                  <a:schemeClr val="bg1"/>
                </a:solidFill>
              </a:rPr>
              <a:t>!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4" name="Google Shape;1088;p105">
            <a:extLst>
              <a:ext uri="{FF2B5EF4-FFF2-40B4-BE49-F238E27FC236}">
                <a16:creationId xmlns:a16="http://schemas.microsoft.com/office/drawing/2014/main" id="{2692864C-9CD1-BFC4-78E6-FF6D7BB2176C}"/>
              </a:ext>
            </a:extLst>
          </p:cNvPr>
          <p:cNvSpPr txBox="1">
            <a:spLocks/>
          </p:cNvSpPr>
          <p:nvPr/>
        </p:nvSpPr>
        <p:spPr>
          <a:xfrm>
            <a:off x="2020345" y="2497576"/>
            <a:ext cx="5103306" cy="41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accent4"/>
                </a:solidFill>
              </a:rPr>
              <a:t>Apakah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ada</a:t>
            </a:r>
            <a:r>
              <a:rPr lang="en-US" sz="2400" b="1" dirty="0">
                <a:solidFill>
                  <a:schemeClr val="accent4"/>
                </a:solidFill>
              </a:rPr>
              <a:t> yang </a:t>
            </a:r>
            <a:r>
              <a:rPr lang="en-US" sz="2400" b="1" dirty="0" err="1">
                <a:solidFill>
                  <a:schemeClr val="accent4"/>
                </a:solidFill>
              </a:rPr>
              <a:t>ingin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bertanya</a:t>
            </a:r>
            <a:r>
              <a:rPr lang="en-US" sz="2400" b="1" dirty="0"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Pembahasan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7ED00A-A512-403E-B8A7-4251AE85ACE7}"/>
              </a:ext>
            </a:extLst>
          </p:cNvPr>
          <p:cNvSpPr txBox="1"/>
          <p:nvPr/>
        </p:nvSpPr>
        <p:spPr>
          <a:xfrm>
            <a:off x="791183" y="1231360"/>
            <a:ext cx="7503268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Abstrak</a:t>
            </a:r>
            <a:endParaRPr lang="en-US" sz="24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Detail </a:t>
            </a:r>
            <a:r>
              <a:rPr lang="en-US" sz="24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Jurnal</a:t>
            </a:r>
            <a:endParaRPr lang="en-US" sz="24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Tujuan</a:t>
            </a:r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Penelitian</a:t>
            </a:r>
            <a:endParaRPr lang="en-US" sz="24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Subjek</a:t>
            </a:r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Penelitian</a:t>
            </a:r>
            <a:endParaRPr lang="en-US" sz="24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Metode</a:t>
            </a:r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Penelitian</a:t>
            </a:r>
            <a:endParaRPr lang="en-US" sz="24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Hasil </a:t>
            </a:r>
            <a:r>
              <a:rPr lang="en-US" sz="24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Penelitian</a:t>
            </a:r>
            <a:endParaRPr lang="en-US" sz="24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Kesimpulan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5927834" y="2585790"/>
            <a:ext cx="2358432" cy="5107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Abstrak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2"/>
          <p:cNvSpPr txBox="1">
            <a:spLocks noGrp="1"/>
          </p:cNvSpPr>
          <p:nvPr>
            <p:ph type="subTitle" idx="1"/>
          </p:nvPr>
        </p:nvSpPr>
        <p:spPr>
          <a:xfrm rot="188">
            <a:off x="1128408" y="1128407"/>
            <a:ext cx="6887184" cy="3119351"/>
          </a:xfrm>
          <a:prstGeom prst="rect">
            <a:avLst/>
          </a:prstGeom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indent="0">
              <a:buNone/>
            </a:pP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Perkembangan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teknologi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sangatlah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pesat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dengan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cara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langsung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mapun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tidak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langsung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mempengaruhi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tatanan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atau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perdagangan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.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Untuk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sekarang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cukup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dengan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megakses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e-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Commere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melalui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internet,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kita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bisa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memilih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sesuai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kita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mau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dan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transaksi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dengan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siapapun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tanpa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batas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waktu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.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Tujuan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dari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penelitian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ini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adalah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perancangan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informasi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berbasis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web di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toko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buku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dengan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metode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Waterfall.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Manfaat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dari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penelitian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ini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yaitu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mempermudah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mempercepat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membuat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laporan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lebih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akurat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serta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mempermudah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transaksi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buku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dijual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secara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terperinci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sehingga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kinerja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semaikin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baik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. Hasil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dari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penelitian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adalah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dengan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menerapkan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rancang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bangun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sistem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informasi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toko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buku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dengan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metode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Waterfall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dapat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membantu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mempermudah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mempercepat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memperinci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pengecekan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dan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transaksi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yang di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lakukan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lebih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500" dirty="0" err="1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efektif</a:t>
            </a:r>
            <a:r>
              <a:rPr lang="en-US" sz="15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.</a:t>
            </a:r>
            <a:endParaRPr lang="id-ID" sz="15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2983624" y="638582"/>
            <a:ext cx="3176752" cy="41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Abstrak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71728" y="4044520"/>
            <a:ext cx="4881324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608" y="3152085"/>
            <a:ext cx="4932444" cy="855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Detail </a:t>
            </a:r>
            <a:r>
              <a:rPr lang="en-US" sz="4400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endParaRPr sz="4400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608" y="152731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>
            <a:spLocks noGrp="1"/>
          </p:cNvSpPr>
          <p:nvPr>
            <p:ph type="subTitle" idx="1"/>
          </p:nvPr>
        </p:nvSpPr>
        <p:spPr>
          <a:xfrm rot="175">
            <a:off x="532766" y="992221"/>
            <a:ext cx="8078499" cy="2502161"/>
          </a:xfrm>
          <a:prstGeom prst="rect">
            <a:avLst/>
          </a:prstGeom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161925" indent="0" algn="l">
              <a:buNone/>
            </a:pP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	: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Prosiding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SENTIMAS 2022</a:t>
            </a:r>
          </a:p>
          <a:p>
            <a:pPr marL="161925" indent="0" algn="l">
              <a:buNone/>
            </a:pP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Penulis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: </a:t>
            </a:r>
            <a:r>
              <a:rPr lang="en-ID" sz="2000" b="1" dirty="0" err="1"/>
              <a:t>Desvita</a:t>
            </a:r>
            <a:r>
              <a:rPr lang="en-ID" sz="2000" b="1" dirty="0"/>
              <a:t> </a:t>
            </a:r>
            <a:r>
              <a:rPr lang="en-ID" sz="2000" b="1" dirty="0" err="1"/>
              <a:t>Rahmadani</a:t>
            </a:r>
            <a:r>
              <a:rPr lang="en-ID" sz="2000" b="1" dirty="0"/>
              <a:t>, </a:t>
            </a:r>
            <a:r>
              <a:rPr lang="en-ID" sz="2000" b="1" dirty="0" err="1"/>
              <a:t>Ena</a:t>
            </a:r>
            <a:r>
              <a:rPr lang="en-ID" sz="2000" b="1" dirty="0"/>
              <a:t> Tasia, </a:t>
            </a:r>
            <a:r>
              <a:rPr lang="en-ID" sz="2000" b="1" dirty="0" err="1"/>
              <a:t>Farin</a:t>
            </a:r>
            <a:r>
              <a:rPr lang="en-ID" sz="2000" b="1" dirty="0"/>
              <a:t> 			  Junita </a:t>
            </a:r>
            <a:r>
              <a:rPr lang="en-ID" sz="2000" b="1" dirty="0" err="1"/>
              <a:t>Fauzan</a:t>
            </a:r>
            <a:r>
              <a:rPr lang="en-ID" sz="2000" b="1" dirty="0"/>
              <a:t>, Furqan Anwari, </a:t>
            </a:r>
            <a:r>
              <a:rPr lang="en-ID" sz="2000" b="1" dirty="0" err="1"/>
              <a:t>Diyo</a:t>
            </a:r>
            <a:r>
              <a:rPr lang="en-ID" sz="2000" b="1" dirty="0"/>
              <a:t> 			 </a:t>
            </a:r>
            <a:r>
              <a:rPr lang="en-ID" sz="2000" b="1" dirty="0" err="1"/>
              <a:t>Prayogi</a:t>
            </a:r>
            <a:endParaRPr lang="en-US" sz="2000" b="1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l">
              <a:buNone/>
            </a:pPr>
            <a:r>
              <a:rPr lang="en-US" sz="20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olume &amp;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: 25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Agustus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2022,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240-246</a:t>
            </a:r>
          </a:p>
          <a:p>
            <a:pPr marL="161925" indent="0" algn="l"/>
            <a:r>
              <a:rPr lang="en-US" sz="20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Revie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wer		: Vincent Albert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Falensius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Muhammad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Rizky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		  Ramadhan,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Faiz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Faqih Haidar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2545554" y="2596090"/>
            <a:ext cx="4357694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3600" dirty="0" err="1"/>
              <a:t>Tujuan</a:t>
            </a:r>
            <a:r>
              <a:rPr lang="en-ID" sz="3600" dirty="0"/>
              <a:t> </a:t>
            </a:r>
            <a:r>
              <a:rPr lang="en-US" sz="3600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</a:rPr>
              <a:t>Penelitian</a:t>
            </a:r>
            <a:endParaRPr sz="3600" dirty="0"/>
          </a:p>
        </p:txBody>
      </p:sp>
      <p:sp>
        <p:nvSpPr>
          <p:cNvPr id="724" name="Google Shape;724;p90"/>
          <p:cNvSpPr txBox="1">
            <a:spLocks noGrp="1"/>
          </p:cNvSpPr>
          <p:nvPr>
            <p:ph type="title" idx="2"/>
          </p:nvPr>
        </p:nvSpPr>
        <p:spPr>
          <a:xfrm>
            <a:off x="3949351" y="1038411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6" name="Google Shape;726;p90"/>
          <p:cNvSpPr/>
          <p:nvPr/>
        </p:nvSpPr>
        <p:spPr>
          <a:xfrm>
            <a:off x="2560606" y="3221440"/>
            <a:ext cx="4295458" cy="72994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2589510" y="349010"/>
            <a:ext cx="3964980" cy="542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 err="1"/>
              <a:t>Tujuan</a:t>
            </a:r>
            <a:r>
              <a:rPr lang="en" sz="3000" dirty="0"/>
              <a:t> Penelitian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303506" y="1234083"/>
            <a:ext cx="6536987" cy="316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Tujuan penelitian ini adalah untuk merancang dan membangun sistem informasi penjualan buku berbasis web dengan metode Waterfall, dengan tujuan menyederhanakan, mempercepat, dan membuat transaksi penjualan buku lebih efektif. 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/>
          <p:nvPr/>
        </p:nvSpPr>
        <p:spPr>
          <a:xfrm>
            <a:off x="2241823" y="3309566"/>
            <a:ext cx="4660200" cy="66156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80"/>
          <p:cNvSpPr txBox="1">
            <a:spLocks noGrp="1"/>
          </p:cNvSpPr>
          <p:nvPr>
            <p:ph type="title"/>
          </p:nvPr>
        </p:nvSpPr>
        <p:spPr>
          <a:xfrm rot="350">
            <a:off x="3614810" y="1169554"/>
            <a:ext cx="1914226" cy="1624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/>
              <a:t>04</a:t>
            </a:r>
            <a:endParaRPr sz="7500" b="0" dirty="0">
              <a:solidFill>
                <a:srgbClr val="10112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4" name="Google Shape;504;p80"/>
          <p:cNvSpPr txBox="1">
            <a:spLocks noGrp="1"/>
          </p:cNvSpPr>
          <p:nvPr>
            <p:ph type="subTitle" idx="1"/>
          </p:nvPr>
        </p:nvSpPr>
        <p:spPr>
          <a:xfrm>
            <a:off x="2241901" y="2571750"/>
            <a:ext cx="4660199" cy="66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600" b="1" dirty="0" err="1">
                <a:latin typeface="Poppins" panose="020B0604020202020204" charset="0"/>
                <a:ea typeface="Roboto" panose="020B0604020202020204" charset="0"/>
                <a:cs typeface="Poppins" panose="020B0604020202020204" charset="0"/>
              </a:rPr>
              <a:t>Subjek</a:t>
            </a:r>
            <a:r>
              <a:rPr lang="en-US" sz="3600" b="1" dirty="0">
                <a:latin typeface="Poppins" panose="020B0604020202020204" charset="0"/>
                <a:ea typeface="Roboto" panose="020B0604020202020204" charset="0"/>
                <a:cs typeface="Poppins" panose="020B0604020202020204" charset="0"/>
              </a:rPr>
              <a:t> </a:t>
            </a:r>
            <a:r>
              <a:rPr lang="en-US" sz="3600" b="1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Penelitian</a:t>
            </a:r>
            <a:endParaRPr sz="3600" b="1" dirty="0">
              <a:latin typeface="Poppins" panose="020B0604020202020204" charset="0"/>
              <a:ea typeface="Roboto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320</TotalTime>
  <Words>548</Words>
  <Application>Microsoft Office PowerPoint</Application>
  <PresentationFormat>On-screen Show (16:9)</PresentationFormat>
  <Paragraphs>52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Open Sans</vt:lpstr>
      <vt:lpstr>Roboto</vt:lpstr>
      <vt:lpstr>Arial</vt:lpstr>
      <vt:lpstr>Bebas Neue</vt:lpstr>
      <vt:lpstr>Poppins</vt:lpstr>
      <vt:lpstr>Palatino Linotype</vt:lpstr>
      <vt:lpstr>Process of Management Information System for Business by Slidesgo</vt:lpstr>
      <vt:lpstr>Rancang Bangun Sistem Informasi Penjualan Buku Berbasis Web</vt:lpstr>
      <vt:lpstr>Pembahasan</vt:lpstr>
      <vt:lpstr>01</vt:lpstr>
      <vt:lpstr>Abstrak</vt:lpstr>
      <vt:lpstr>Detail Jurnal</vt:lpstr>
      <vt:lpstr>PowerPoint Presentation</vt:lpstr>
      <vt:lpstr>Tujuan Penelitian</vt:lpstr>
      <vt:lpstr>Tujuan Penelitian</vt:lpstr>
      <vt:lpstr>04</vt:lpstr>
      <vt:lpstr>PowerPoint Presentation</vt:lpstr>
      <vt:lpstr>Metode Penelitian</vt:lpstr>
      <vt:lpstr>PowerPoint Presentation</vt:lpstr>
      <vt:lpstr>Apa itu metode penelitian Waterfall?</vt:lpstr>
      <vt:lpstr>Hasil Dari Penelitian</vt:lpstr>
      <vt:lpstr>Hasil Dari Penelitian</vt:lpstr>
      <vt:lpstr>07</vt:lpstr>
      <vt:lpstr>Kesimpulan</vt:lpstr>
      <vt:lpstr>Terimakasih!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Application Development using AWS</dc:title>
  <dc:creator>Sophie .</dc:creator>
  <cp:lastModifiedBy>kiky .</cp:lastModifiedBy>
  <cp:revision>6</cp:revision>
  <dcterms:created xsi:type="dcterms:W3CDTF">2023-12-08T04:48:47Z</dcterms:created>
  <dcterms:modified xsi:type="dcterms:W3CDTF">2023-12-09T07:30:29Z</dcterms:modified>
</cp:coreProperties>
</file>