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66" r:id="rId3"/>
    <p:sldId id="277" r:id="rId4"/>
    <p:sldId id="274" r:id="rId5"/>
    <p:sldId id="267" r:id="rId6"/>
    <p:sldId id="269" r:id="rId7"/>
    <p:sldId id="270" r:id="rId8"/>
    <p:sldId id="271" r:id="rId9"/>
    <p:sldId id="272" r:id="rId10"/>
    <p:sldId id="278" r:id="rId11"/>
    <p:sldId id="279" r:id="rId12"/>
    <p:sldId id="273" r:id="rId13"/>
    <p:sldId id="27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51E7-BC89-453E-865B-EFE407204452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CFDCB-9E2F-4263-969B-DCE1476B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93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C731-9298-4D20-AD32-4605BD23E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3B5C2-C5C7-4B79-99DD-8054D67D7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6EDF2-C3B4-47A1-BF72-227ADE5B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AE838-9444-4C8D-8E96-DA08CBB6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677F-56B8-4B3F-B5C9-D6DD9E83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74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4F8D-5831-4776-9468-03448247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8867F-3339-4472-A4BB-9565AEF90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6E05-BA3D-4B2C-843E-A95E44D5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C8E8-6985-4EBD-8CBD-0A06761A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52A25-0458-48DA-B201-5A898A2D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00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46DA6-E135-488C-93AD-4DC7BBB41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7EBE3-099A-48AC-B695-2FEB36E05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7F3B2-5F13-40D5-B2AE-B12BC019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D1420-2706-43A0-86C7-9EF85306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D762-220D-497D-B42A-739D1B49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41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D176-AECA-4101-A51E-FF88930E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D79A-EE11-4BF4-9F76-FFBE9E703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B6AE2-B388-45E5-830D-D63B6F1E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19CBC-2CE1-46F0-87CF-3BAEA64B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81F7F-C81B-465D-B990-A67832C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6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7FA1-0DE4-4C22-BEF1-7394A022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A5210-03D4-4BA3-AEBB-1AECB8DD0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D5F8A-B177-4987-9E50-3487776B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BB3B3-A2D2-4903-BB68-0915901C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9ADF9-1C9F-4651-AB3D-519AAE42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3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325A-42D2-4DC1-84B4-5E09F26E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7625-FB5B-4FFA-BE17-B1058D443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581C9-4165-412D-8DAD-7B448BC60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6E4F8-0CE2-4BB2-8B01-FB9B0669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D8BD2-5786-4506-B3AB-E457BDA1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EFCDF-BD88-4557-A0C2-AB777824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08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5821-2F28-41E9-80CA-AB8D3256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09B73-E310-423D-8851-BC0C10DBC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F31C-5705-48DA-9D77-54B1BB659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BD644-BA65-4C80-A91C-C3DB1B384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F8FC3-6073-4C4E-8D16-F72479739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95173-940A-4A82-A4C7-62D41907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19EDF-633E-4384-8213-9A4BBF17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7889B-D046-411E-933C-BFD75530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73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3220-CB31-443B-9C93-07C9197F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B9E5F-E327-490B-8C7F-E6C1A9F8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E5944-7887-4468-B96E-A5397A4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2DDFF-C100-4354-9E58-22182E51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4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119DE-2D95-4AC6-A5F9-1F8A9C76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7FCBE-B2E4-4352-ADF8-978A37C4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18EF-9682-420D-BFA5-0BAD58F8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8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E689-6B9B-4E5E-AC0F-3291960D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9C25-FE30-4E64-B4F8-45068621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684A9-845D-4689-875B-1D8024B88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9BE54-AED2-4FAD-B922-9944B804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CA076-A121-4593-AFD1-5113E6CB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5F73E-F2D9-4324-921F-8E261A5E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96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145E-C10C-4AC3-973E-B4E7CB97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025B9-83DB-4B97-818D-578D9D15D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7AA9C-62E4-4D40-99BF-4437EFBFF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22467-DE34-4F1E-A5E4-51153AFA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115C7-5C29-43F4-947A-5A6AB623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58980-2722-4D2D-AD0D-33E9A24F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76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BEDE1-8F07-4188-BB35-327EEDBD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AAB50-6FDA-47F7-873A-15188C79E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3D55D-2501-49FF-BB0A-A33276315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9EE7B-5E62-4136-8DBC-83145FCCC9A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193CF-6772-414E-AC8B-1A2F28754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9561B-0A96-4E7F-B236-3C024D3F4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98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1.png"/><Relationship Id="rId18" Type="http://schemas.openxmlformats.org/officeDocument/2006/relationships/image" Target="../media/image24.png"/><Relationship Id="rId26" Type="http://schemas.openxmlformats.org/officeDocument/2006/relationships/image" Target="../media/image35.png"/><Relationship Id="rId3" Type="http://schemas.openxmlformats.org/officeDocument/2006/relationships/image" Target="../media/image2.svg"/><Relationship Id="rId21" Type="http://schemas.openxmlformats.org/officeDocument/2006/relationships/image" Target="../media/image27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3.png"/><Relationship Id="rId25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0.png"/><Relationship Id="rId5" Type="http://schemas.openxmlformats.org/officeDocument/2006/relationships/image" Target="../media/image15.svg"/><Relationship Id="rId15" Type="http://schemas.openxmlformats.org/officeDocument/2006/relationships/image" Target="../media/image10.png"/><Relationship Id="rId23" Type="http://schemas.openxmlformats.org/officeDocument/2006/relationships/image" Target="../media/image29.png"/><Relationship Id="rId10" Type="http://schemas.openxmlformats.org/officeDocument/2006/relationships/image" Target="../media/image20.png"/><Relationship Id="rId19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12.png"/><Relationship Id="rId22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1.png"/><Relationship Id="rId18" Type="http://schemas.openxmlformats.org/officeDocument/2006/relationships/image" Target="../media/image24.png"/><Relationship Id="rId26" Type="http://schemas.openxmlformats.org/officeDocument/2006/relationships/image" Target="../media/image41.png"/><Relationship Id="rId3" Type="http://schemas.openxmlformats.org/officeDocument/2006/relationships/image" Target="../media/image2.svg"/><Relationship Id="rId21" Type="http://schemas.openxmlformats.org/officeDocument/2006/relationships/image" Target="../media/image27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3.png"/><Relationship Id="rId25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0.png"/><Relationship Id="rId5" Type="http://schemas.openxmlformats.org/officeDocument/2006/relationships/image" Target="../media/image15.svg"/><Relationship Id="rId15" Type="http://schemas.openxmlformats.org/officeDocument/2006/relationships/image" Target="../media/image10.png"/><Relationship Id="rId23" Type="http://schemas.openxmlformats.org/officeDocument/2006/relationships/image" Target="../media/image29.png"/><Relationship Id="rId10" Type="http://schemas.openxmlformats.org/officeDocument/2006/relationships/image" Target="../media/image20.png"/><Relationship Id="rId19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12.png"/><Relationship Id="rId22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4.png"/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2.svg"/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36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2.svg"/><Relationship Id="rId12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1.png"/><Relationship Id="rId18" Type="http://schemas.openxmlformats.org/officeDocument/2006/relationships/image" Target="../media/image24.png"/><Relationship Id="rId3" Type="http://schemas.openxmlformats.org/officeDocument/2006/relationships/image" Target="../media/image2.svg"/><Relationship Id="rId21" Type="http://schemas.openxmlformats.org/officeDocument/2006/relationships/image" Target="../media/image27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0.png"/><Relationship Id="rId5" Type="http://schemas.openxmlformats.org/officeDocument/2006/relationships/image" Target="../media/image15.svg"/><Relationship Id="rId15" Type="http://schemas.openxmlformats.org/officeDocument/2006/relationships/image" Target="../media/image10.png"/><Relationship Id="rId23" Type="http://schemas.openxmlformats.org/officeDocument/2006/relationships/image" Target="../media/image29.png"/><Relationship Id="rId10" Type="http://schemas.openxmlformats.org/officeDocument/2006/relationships/image" Target="../media/image20.png"/><Relationship Id="rId19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12.png"/><Relationship Id="rId2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2.svg"/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2.svg"/><Relationship Id="rId1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3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2.svg"/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2.svg"/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37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2.svg"/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40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772D2383-96BD-44EE-879A-6F29349AAEF2}"/>
              </a:ext>
            </a:extLst>
          </p:cNvPr>
          <p:cNvGrpSpPr/>
          <p:nvPr/>
        </p:nvGrpSpPr>
        <p:grpSpPr>
          <a:xfrm>
            <a:off x="1837591" y="824279"/>
            <a:ext cx="8282354" cy="5139104"/>
            <a:chOff x="1859573" y="980342"/>
            <a:chExt cx="8282354" cy="51391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8508AF-A2EE-4F40-B123-153726CD7B97}"/>
                </a:ext>
              </a:extLst>
            </p:cNvPr>
            <p:cNvSpPr/>
            <p:nvPr/>
          </p:nvSpPr>
          <p:spPr>
            <a:xfrm>
              <a:off x="1859573" y="980342"/>
              <a:ext cx="8282354" cy="5139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Graphic 15" descr="Wave with solid fill">
              <a:extLst>
                <a:ext uri="{FF2B5EF4-FFF2-40B4-BE49-F238E27FC236}">
                  <a16:creationId xmlns:a16="http://schemas.microsoft.com/office/drawing/2014/main" id="{F43DAD5A-0A3C-4031-92B5-BECE7C79D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23" y="4259873"/>
              <a:ext cx="914400" cy="9144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E36B052-0B5E-403E-82A2-9E96FE2DE7A6}"/>
                </a:ext>
              </a:extLst>
            </p:cNvPr>
            <p:cNvSpPr/>
            <p:nvPr/>
          </p:nvSpPr>
          <p:spPr>
            <a:xfrm>
              <a:off x="1859573" y="4717073"/>
              <a:ext cx="8282354" cy="1402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Graphic 17" descr="Wave with solid fill">
              <a:extLst>
                <a:ext uri="{FF2B5EF4-FFF2-40B4-BE49-F238E27FC236}">
                  <a16:creationId xmlns:a16="http://schemas.microsoft.com/office/drawing/2014/main" id="{BBED305D-2A89-406A-9D2A-2FC821265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788" y="4259873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Wave with solid fill">
              <a:extLst>
                <a:ext uri="{FF2B5EF4-FFF2-40B4-BE49-F238E27FC236}">
                  <a16:creationId xmlns:a16="http://schemas.microsoft.com/office/drawing/2014/main" id="{132D49E7-B4A0-4DA5-8A92-40875DBD8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8467" y="4259873"/>
              <a:ext cx="914400" cy="914400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276561-0799-4FB8-91B4-33F600C39D31}"/>
                </a:ext>
              </a:extLst>
            </p:cNvPr>
            <p:cNvSpPr/>
            <p:nvPr/>
          </p:nvSpPr>
          <p:spPr>
            <a:xfrm>
              <a:off x="4949134" y="2598127"/>
              <a:ext cx="1825339" cy="6683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Blackadder ITC" panose="04020505051007020D02" pitchFamily="82" charset="0"/>
                </a:rPr>
                <a:t>Start</a:t>
              </a:r>
              <a:endParaRPr lang="en-GB" dirty="0">
                <a:solidFill>
                  <a:schemeClr val="tx1"/>
                </a:solidFill>
                <a:latin typeface="Blackadder ITC" panose="04020505051007020D02" pitchFamily="8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E6926A3-0A64-4619-9880-32F9E8F7BB8E}"/>
                </a:ext>
              </a:extLst>
            </p:cNvPr>
            <p:cNvSpPr/>
            <p:nvPr/>
          </p:nvSpPr>
          <p:spPr>
            <a:xfrm>
              <a:off x="4474744" y="1501332"/>
              <a:ext cx="26917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lackadder ITC" panose="04020505051007020D02" pitchFamily="82" charset="0"/>
                  <a:ea typeface="HGGothicE" panose="020B0400000000000000" pitchFamily="49" charset="-128"/>
                  <a:cs typeface="Aharoni" panose="02010803020104030203" pitchFamily="2" charset="-79"/>
                </a:rPr>
                <a:t>Buccaneer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BE214FF-2326-4077-91DD-8337C1EC264E}"/>
                </a:ext>
              </a:extLst>
            </p:cNvPr>
            <p:cNvSpPr/>
            <p:nvPr/>
          </p:nvSpPr>
          <p:spPr>
            <a:xfrm>
              <a:off x="4949133" y="3404907"/>
              <a:ext cx="1825339" cy="6683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Blackadder ITC" panose="04020505051007020D02" pitchFamily="82" charset="0"/>
                </a:rPr>
                <a:t>Exit</a:t>
              </a:r>
              <a:endParaRPr lang="en-GB" dirty="0">
                <a:solidFill>
                  <a:schemeClr val="tx1"/>
                </a:solidFill>
                <a:latin typeface="Blackadder ITC" panose="04020505051007020D02" pitchFamily="8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BEF151-CAC9-4418-A370-6256D8AE0128}"/>
              </a:ext>
            </a:extLst>
          </p:cNvPr>
          <p:cNvSpPr txBox="1"/>
          <p:nvPr/>
        </p:nvSpPr>
        <p:spPr>
          <a:xfrm>
            <a:off x="838200" y="1296865"/>
            <a:ext cx="2311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menu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9B671-AEA2-45D3-B5B6-7CFF4AFD8118}"/>
              </a:ext>
            </a:extLst>
          </p:cNvPr>
          <p:cNvSpPr/>
          <p:nvPr/>
        </p:nvSpPr>
        <p:spPr>
          <a:xfrm>
            <a:off x="8213037" y="956019"/>
            <a:ext cx="1825339" cy="322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lackadder ITC" panose="04020505051007020D02" pitchFamily="82" charset="0"/>
              </a:rPr>
              <a:t>Help</a:t>
            </a:r>
            <a:endParaRPr lang="en-GB" dirty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DA88C27-6EB7-4B23-87E1-B7869AA43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86" y="3703829"/>
            <a:ext cx="1862195" cy="1862195"/>
          </a:xfrm>
          <a:prstGeom prst="rect">
            <a:avLst/>
          </a:prstGeom>
        </p:spPr>
      </p:pic>
      <p:pic>
        <p:nvPicPr>
          <p:cNvPr id="9" name="Picture 8" descr="A picture containing text, weapon&#10;&#10;Description automatically generated">
            <a:extLst>
              <a:ext uri="{FF2B5EF4-FFF2-40B4-BE49-F238E27FC236}">
                <a16:creationId xmlns:a16="http://schemas.microsoft.com/office/drawing/2014/main" id="{6969698F-3519-4872-A395-72AD870BA7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011" y="3815626"/>
            <a:ext cx="2476567" cy="2476567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8BA6CD9-B7C3-4C79-8AAF-E1722F868A71}"/>
              </a:ext>
            </a:extLst>
          </p:cNvPr>
          <p:cNvGrpSpPr/>
          <p:nvPr/>
        </p:nvGrpSpPr>
        <p:grpSpPr>
          <a:xfrm>
            <a:off x="6959637" y="1671723"/>
            <a:ext cx="3691710" cy="4237537"/>
            <a:chOff x="7453307" y="2268599"/>
            <a:chExt cx="3049836" cy="3378961"/>
          </a:xfrm>
        </p:grpSpPr>
        <p:pic>
          <p:nvPicPr>
            <p:cNvPr id="15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A312333-C190-476B-8324-1A8CDD1AC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6034" y="3110451"/>
              <a:ext cx="2537109" cy="2537109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D687F0-6404-4EAB-9509-DD3FA58711E6}"/>
                </a:ext>
              </a:extLst>
            </p:cNvPr>
            <p:cNvGrpSpPr/>
            <p:nvPr/>
          </p:nvGrpSpPr>
          <p:grpSpPr>
            <a:xfrm>
              <a:off x="7453307" y="2268599"/>
              <a:ext cx="2757376" cy="2271183"/>
              <a:chOff x="6873858" y="2359533"/>
              <a:chExt cx="2757376" cy="2271183"/>
            </a:xfrm>
          </p:grpSpPr>
          <p:pic>
            <p:nvPicPr>
              <p:cNvPr id="13" name="Picture 12" descr="A picture containing text, plant, leaf&#10;&#10;Description automatically generated">
                <a:extLst>
                  <a:ext uri="{FF2B5EF4-FFF2-40B4-BE49-F238E27FC236}">
                    <a16:creationId xmlns:a16="http://schemas.microsoft.com/office/drawing/2014/main" id="{A1E27B77-0665-4E52-BC5C-506ADDDDD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3858" y="2359533"/>
                <a:ext cx="2271183" cy="2271183"/>
              </a:xfrm>
              <a:prstGeom prst="rect">
                <a:avLst/>
              </a:prstGeom>
            </p:spPr>
          </p:pic>
          <p:pic>
            <p:nvPicPr>
              <p:cNvPr id="29" name="Picture 28" descr="A picture containing text, plant, leaf&#10;&#10;Description automatically generated">
                <a:extLst>
                  <a:ext uri="{FF2B5EF4-FFF2-40B4-BE49-F238E27FC236}">
                    <a16:creationId xmlns:a16="http://schemas.microsoft.com/office/drawing/2014/main" id="{48A5C9B5-52FD-479E-8877-3A7E14E8A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583725" y="2560991"/>
                <a:ext cx="2047509" cy="2047509"/>
              </a:xfrm>
              <a:prstGeom prst="rect">
                <a:avLst/>
              </a:prstGeom>
            </p:spPr>
          </p:pic>
        </p:grpSp>
      </p:grpSp>
      <p:pic>
        <p:nvPicPr>
          <p:cNvPr id="30" name="Picture 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C5F9292-E284-4858-8A33-EB5FF3F8E7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302" y="3703829"/>
            <a:ext cx="1083457" cy="1083457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888773A1-ADC6-4299-ABFF-854F326858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11" y="4744183"/>
            <a:ext cx="1219200" cy="1219200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4FBDE8BA-0BAD-4F79-A464-A13BA9A4E0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083" y="475784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3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F8B99F-5793-4566-AF55-DD8A14D2654B}"/>
              </a:ext>
            </a:extLst>
          </p:cNvPr>
          <p:cNvGrpSpPr/>
          <p:nvPr/>
        </p:nvGrpSpPr>
        <p:grpSpPr>
          <a:xfrm>
            <a:off x="-2474773" y="-339781"/>
            <a:ext cx="17291956" cy="9231084"/>
            <a:chOff x="1859573" y="980342"/>
            <a:chExt cx="8743420" cy="520944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9ECF31-DF7B-40DB-8133-2E30C9E5A88F}"/>
                </a:ext>
              </a:extLst>
            </p:cNvPr>
            <p:cNvSpPr/>
            <p:nvPr/>
          </p:nvSpPr>
          <p:spPr>
            <a:xfrm>
              <a:off x="1859573" y="980342"/>
              <a:ext cx="8282354" cy="5139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Graphic 11" descr="Wave with solid fill">
              <a:extLst>
                <a:ext uri="{FF2B5EF4-FFF2-40B4-BE49-F238E27FC236}">
                  <a16:creationId xmlns:a16="http://schemas.microsoft.com/office/drawing/2014/main" id="{2BB89271-568D-4A82-A358-FBD390919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23" y="4259873"/>
              <a:ext cx="914400" cy="9144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1C3CAA-DDBD-4DAB-BD7B-85612F9DB7E1}"/>
                </a:ext>
              </a:extLst>
            </p:cNvPr>
            <p:cNvSpPr/>
            <p:nvPr/>
          </p:nvSpPr>
          <p:spPr>
            <a:xfrm>
              <a:off x="1859573" y="4717073"/>
              <a:ext cx="8282354" cy="1402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Graphic 13" descr="Wave with solid fill">
              <a:extLst>
                <a:ext uri="{FF2B5EF4-FFF2-40B4-BE49-F238E27FC236}">
                  <a16:creationId xmlns:a16="http://schemas.microsoft.com/office/drawing/2014/main" id="{8DD144D1-D2E5-493B-9A0E-6F6C4D37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788" y="4259873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Wave with solid fill">
              <a:extLst>
                <a:ext uri="{FF2B5EF4-FFF2-40B4-BE49-F238E27FC236}">
                  <a16:creationId xmlns:a16="http://schemas.microsoft.com/office/drawing/2014/main" id="{FA8D326D-C9C4-4428-861B-7CFB19893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8467" y="4259873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Seaweed with solid fill">
              <a:extLst>
                <a:ext uri="{FF2B5EF4-FFF2-40B4-BE49-F238E27FC236}">
                  <a16:creationId xmlns:a16="http://schemas.microsoft.com/office/drawing/2014/main" id="{1BFB30E7-1C07-4ADF-88A8-B85926D91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90892" y="5209973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Seaweed with solid fill">
              <a:extLst>
                <a:ext uri="{FF2B5EF4-FFF2-40B4-BE49-F238E27FC236}">
                  <a16:creationId xmlns:a16="http://schemas.microsoft.com/office/drawing/2014/main" id="{BFA79EFD-BBF3-4873-AFFE-5DBCF7CEE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2849" y="5508381"/>
              <a:ext cx="615992" cy="615992"/>
            </a:xfrm>
            <a:prstGeom prst="rect">
              <a:avLst/>
            </a:prstGeom>
          </p:spPr>
        </p:pic>
        <p:pic>
          <p:nvPicPr>
            <p:cNvPr id="18" name="Graphic 17" descr="Seaweed with solid fill">
              <a:extLst>
                <a:ext uri="{FF2B5EF4-FFF2-40B4-BE49-F238E27FC236}">
                  <a16:creationId xmlns:a16="http://schemas.microsoft.com/office/drawing/2014/main" id="{3F215DCC-4FEB-43AE-AA0E-538D21A10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9611" y="5220432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Tropical scene with solid fill">
              <a:extLst>
                <a:ext uri="{FF2B5EF4-FFF2-40B4-BE49-F238E27FC236}">
                  <a16:creationId xmlns:a16="http://schemas.microsoft.com/office/drawing/2014/main" id="{F0548B6A-464A-41E1-9A09-094394B6E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8034"/>
            <a:stretch/>
          </p:blipFill>
          <p:spPr>
            <a:xfrm>
              <a:off x="7901773" y="2957977"/>
              <a:ext cx="2701220" cy="1944000"/>
            </a:xfrm>
            <a:prstGeom prst="rect">
              <a:avLst/>
            </a:prstGeom>
          </p:spPr>
        </p:pic>
        <p:pic>
          <p:nvPicPr>
            <p:cNvPr id="20" name="Graphic 19" descr="Fish with solid fill">
              <a:extLst>
                <a:ext uri="{FF2B5EF4-FFF2-40B4-BE49-F238E27FC236}">
                  <a16:creationId xmlns:a16="http://schemas.microsoft.com/office/drawing/2014/main" id="{C82166B3-C8F2-4DFE-A72A-02E89A6B1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935" y="4901977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Crab with solid fill">
              <a:extLst>
                <a:ext uri="{FF2B5EF4-FFF2-40B4-BE49-F238E27FC236}">
                  <a16:creationId xmlns:a16="http://schemas.microsoft.com/office/drawing/2014/main" id="{598809BA-48B7-4F68-877B-B23431596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65251" y="5275384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Fish with solid fill">
              <a:extLst>
                <a:ext uri="{FF2B5EF4-FFF2-40B4-BE49-F238E27FC236}">
                  <a16:creationId xmlns:a16="http://schemas.microsoft.com/office/drawing/2014/main" id="{99174C44-A935-4ACE-81AF-E07C232B8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77819" y="4655527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94629913-E07D-4394-B40D-3EF92CC29F7B}"/>
              </a:ext>
            </a:extLst>
          </p:cNvPr>
          <p:cNvGraphicFramePr>
            <a:graphicFrameLocks noGrp="1"/>
          </p:cNvGraphicFramePr>
          <p:nvPr/>
        </p:nvGraphicFramePr>
        <p:xfrm>
          <a:off x="-1399086" y="-203200"/>
          <a:ext cx="11021260" cy="8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63">
                  <a:extLst>
                    <a:ext uri="{9D8B030D-6E8A-4147-A177-3AD203B41FA5}">
                      <a16:colId xmlns:a16="http://schemas.microsoft.com/office/drawing/2014/main" val="3175406248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740349813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480924030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1250935861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4028704376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1269074544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1065887273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1258680268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913964524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163827631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144009354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823580160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846677273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4168844278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3959773196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862401930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941937160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989528015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19242042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021040821"/>
                    </a:ext>
                  </a:extLst>
                </a:gridCol>
              </a:tblGrid>
              <a:tr h="435928">
                <a:tc>
                  <a:txBody>
                    <a:bodyPr/>
                    <a:lstStyle/>
                    <a:p>
                      <a:endParaRPr lang="en-GB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74588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4799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68651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3855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01673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57743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68885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6150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7642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9662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10493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90258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8538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9835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99278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17083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3564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03835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90143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1560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CAEA5527-48D6-4B6D-92F7-9EEBAA66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5370" y="5399804"/>
            <a:ext cx="512775" cy="5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E9358F-DC87-422E-AB42-D69ADC804C55}"/>
              </a:ext>
            </a:extLst>
          </p:cNvPr>
          <p:cNvSpPr/>
          <p:nvPr/>
        </p:nvSpPr>
        <p:spPr>
          <a:xfrm>
            <a:off x="11875345" y="-203200"/>
            <a:ext cx="1825339" cy="322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lackadder ITC" panose="04020505051007020D02" pitchFamily="82" charset="0"/>
              </a:rPr>
              <a:t>Rules</a:t>
            </a:r>
            <a:endParaRPr lang="en-GB" dirty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597A455-6723-4231-B12A-85704E7D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50" y="4654574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7B728F8-2FA1-4434-9A69-51C7D914A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43" y="3359923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B6C21DC-4CBD-4D90-B5A0-BDBFC0572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48" y="294867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B48BDF1-1CC4-4987-815D-0906DE20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43" y="467104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35659E8-0BFB-491A-AE2C-F3635489F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0228" y="2341682"/>
            <a:ext cx="525061" cy="52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2F82D7B-EA17-423C-94E5-64796895F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330" y="-255804"/>
            <a:ext cx="511607" cy="51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02D26AD9-6C7F-4175-A002-3A7B0DBD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993" y="2363551"/>
            <a:ext cx="515936" cy="5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DAF1DE5-634D-47BF-93B9-6CF9D971C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085" y="5387517"/>
            <a:ext cx="525062" cy="52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F1B2F89F-CA61-4CE0-9949-4585BC6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230" y="8048995"/>
            <a:ext cx="490359" cy="49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D2CCEECC-25BC-42F1-8987-38DA4BD3B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38" y="-257968"/>
            <a:ext cx="515936" cy="5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4F05FC8-639C-4A8E-B741-D9335A013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085" y="7967061"/>
            <a:ext cx="525061" cy="52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45AE725-2818-462C-869D-51774E483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5370" y="7960346"/>
            <a:ext cx="555014" cy="55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6E9FF4F-2404-4691-B07C-AF003CDB97B9}"/>
              </a:ext>
            </a:extLst>
          </p:cNvPr>
          <p:cNvGrpSpPr/>
          <p:nvPr/>
        </p:nvGrpSpPr>
        <p:grpSpPr>
          <a:xfrm>
            <a:off x="9710742" y="1587220"/>
            <a:ext cx="4053605" cy="4462760"/>
            <a:chOff x="10017412" y="950694"/>
            <a:chExt cx="4053605" cy="446276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0C9A2EA-4933-4D06-ADD6-3D5D36348368}"/>
                </a:ext>
              </a:extLst>
            </p:cNvPr>
            <p:cNvSpPr txBox="1"/>
            <p:nvPr/>
          </p:nvSpPr>
          <p:spPr>
            <a:xfrm>
              <a:off x="10017412" y="950694"/>
              <a:ext cx="4053605" cy="4462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Blackadder ITC" panose="04020505051007020D02" pitchFamily="82" charset="0"/>
                </a:rPr>
                <a:t>Deposit at your </a:t>
              </a:r>
              <a:r>
                <a:rPr lang="en-US" sz="3200" dirty="0" err="1">
                  <a:latin typeface="Blackadder ITC" panose="04020505051007020D02" pitchFamily="82" charset="0"/>
                </a:rPr>
                <a:t>harboaur</a:t>
              </a:r>
              <a:r>
                <a:rPr lang="en-US" sz="3200" dirty="0">
                  <a:latin typeface="Blackadder ITC" panose="04020505051007020D02" pitchFamily="82" charset="0"/>
                </a:rPr>
                <a:t>?</a:t>
              </a:r>
            </a:p>
            <a:p>
              <a:endParaRPr lang="en-US" sz="2000" dirty="0">
                <a:latin typeface="Blackadder ITC" panose="04020505051007020D02" pitchFamily="82" charset="0"/>
              </a:endParaRPr>
            </a:p>
            <a:p>
              <a:r>
                <a:rPr lang="en-US" sz="2000" dirty="0">
                  <a:latin typeface="Blackadder ITC" panose="04020505051007020D02" pitchFamily="82" charset="0"/>
                </a:rPr>
                <a:t>Please select the treasure or crew cards you wish to deposit</a:t>
              </a:r>
            </a:p>
            <a:p>
              <a:endParaRPr lang="en-US" sz="2000" dirty="0">
                <a:latin typeface="Blackadder ITC" panose="04020505051007020D02" pitchFamily="82" charset="0"/>
              </a:endParaRPr>
            </a:p>
            <a:p>
              <a:endParaRPr lang="en-US" sz="2000" dirty="0">
                <a:latin typeface="Blackadder ITC" panose="04020505051007020D02" pitchFamily="82" charset="0"/>
              </a:endParaRPr>
            </a:p>
            <a:p>
              <a:endParaRPr lang="en-US" sz="2000" dirty="0">
                <a:latin typeface="Blackadder ITC" panose="04020505051007020D02" pitchFamily="82" charset="0"/>
              </a:endParaRPr>
            </a:p>
            <a:p>
              <a:endParaRPr lang="en-US" sz="2000" dirty="0">
                <a:latin typeface="Blackadder ITC" panose="04020505051007020D02" pitchFamily="82" charset="0"/>
              </a:endParaRPr>
            </a:p>
            <a:p>
              <a:endParaRPr lang="en-US" sz="2000" dirty="0">
                <a:latin typeface="Blackadder ITC" panose="04020505051007020D02" pitchFamily="82" charset="0"/>
              </a:endParaRPr>
            </a:p>
            <a:p>
              <a:endParaRPr lang="en-US" sz="2000" dirty="0">
                <a:latin typeface="Blackadder ITC" panose="04020505051007020D02" pitchFamily="82" charset="0"/>
              </a:endParaRPr>
            </a:p>
            <a:p>
              <a:endParaRPr lang="en-US" sz="2000" dirty="0">
                <a:latin typeface="Blackadder ITC" panose="04020505051007020D02" pitchFamily="82" charset="0"/>
              </a:endParaRPr>
            </a:p>
            <a:p>
              <a:endParaRPr lang="en-US" sz="3200" dirty="0">
                <a:latin typeface="Blackadder ITC" panose="04020505051007020D02" pitchFamily="82" charset="0"/>
              </a:endParaRPr>
            </a:p>
            <a:p>
              <a:endParaRPr lang="en-US" sz="2000" dirty="0">
                <a:latin typeface="Blackadder ITC" panose="04020505051007020D02" pitchFamily="82" charset="0"/>
              </a:endParaRPr>
            </a:p>
          </p:txBody>
        </p:sp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01180FE6-93D7-48A5-9275-D336413425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8542" y="2814064"/>
              <a:ext cx="606353" cy="606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2">
              <a:extLst>
                <a:ext uri="{FF2B5EF4-FFF2-40B4-BE49-F238E27FC236}">
                  <a16:creationId xmlns:a16="http://schemas.microsoft.com/office/drawing/2014/main" id="{3BD14AB8-F489-417A-958A-3E1AA1128E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7668" y="2807747"/>
              <a:ext cx="1215297" cy="1215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33" descr="Icon&#10;&#10;Description automatically generated with low confidence">
            <a:extLst>
              <a:ext uri="{FF2B5EF4-FFF2-40B4-BE49-F238E27FC236}">
                <a16:creationId xmlns:a16="http://schemas.microsoft.com/office/drawing/2014/main" id="{5D373FE0-D2D7-4F30-8966-161B9AFDAFA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933" y="3137306"/>
            <a:ext cx="2427834" cy="2427834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9429D962-3963-4DEF-BE46-F1598BC9D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42" y="3438742"/>
            <a:ext cx="606353" cy="6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03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F8B99F-5793-4566-AF55-DD8A14D2654B}"/>
              </a:ext>
            </a:extLst>
          </p:cNvPr>
          <p:cNvGrpSpPr/>
          <p:nvPr/>
        </p:nvGrpSpPr>
        <p:grpSpPr>
          <a:xfrm>
            <a:off x="-2474773" y="-339781"/>
            <a:ext cx="17291956" cy="9231084"/>
            <a:chOff x="1859573" y="980342"/>
            <a:chExt cx="8743420" cy="520944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9ECF31-DF7B-40DB-8133-2E30C9E5A88F}"/>
                </a:ext>
              </a:extLst>
            </p:cNvPr>
            <p:cNvSpPr/>
            <p:nvPr/>
          </p:nvSpPr>
          <p:spPr>
            <a:xfrm>
              <a:off x="1859573" y="980342"/>
              <a:ext cx="8282354" cy="5139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Graphic 11" descr="Wave with solid fill">
              <a:extLst>
                <a:ext uri="{FF2B5EF4-FFF2-40B4-BE49-F238E27FC236}">
                  <a16:creationId xmlns:a16="http://schemas.microsoft.com/office/drawing/2014/main" id="{2BB89271-568D-4A82-A358-FBD390919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23" y="4259873"/>
              <a:ext cx="914400" cy="9144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1C3CAA-DDBD-4DAB-BD7B-85612F9DB7E1}"/>
                </a:ext>
              </a:extLst>
            </p:cNvPr>
            <p:cNvSpPr/>
            <p:nvPr/>
          </p:nvSpPr>
          <p:spPr>
            <a:xfrm>
              <a:off x="1859573" y="4717073"/>
              <a:ext cx="8282354" cy="1402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Graphic 13" descr="Wave with solid fill">
              <a:extLst>
                <a:ext uri="{FF2B5EF4-FFF2-40B4-BE49-F238E27FC236}">
                  <a16:creationId xmlns:a16="http://schemas.microsoft.com/office/drawing/2014/main" id="{8DD144D1-D2E5-493B-9A0E-6F6C4D37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788" y="4259873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Wave with solid fill">
              <a:extLst>
                <a:ext uri="{FF2B5EF4-FFF2-40B4-BE49-F238E27FC236}">
                  <a16:creationId xmlns:a16="http://schemas.microsoft.com/office/drawing/2014/main" id="{FA8D326D-C9C4-4428-861B-7CFB19893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8467" y="4259873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Seaweed with solid fill">
              <a:extLst>
                <a:ext uri="{FF2B5EF4-FFF2-40B4-BE49-F238E27FC236}">
                  <a16:creationId xmlns:a16="http://schemas.microsoft.com/office/drawing/2014/main" id="{1BFB30E7-1C07-4ADF-88A8-B85926D91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90892" y="5209973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Seaweed with solid fill">
              <a:extLst>
                <a:ext uri="{FF2B5EF4-FFF2-40B4-BE49-F238E27FC236}">
                  <a16:creationId xmlns:a16="http://schemas.microsoft.com/office/drawing/2014/main" id="{BFA79EFD-BBF3-4873-AFFE-5DBCF7CEE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2849" y="5508381"/>
              <a:ext cx="615992" cy="615992"/>
            </a:xfrm>
            <a:prstGeom prst="rect">
              <a:avLst/>
            </a:prstGeom>
          </p:spPr>
        </p:pic>
        <p:pic>
          <p:nvPicPr>
            <p:cNvPr id="18" name="Graphic 17" descr="Seaweed with solid fill">
              <a:extLst>
                <a:ext uri="{FF2B5EF4-FFF2-40B4-BE49-F238E27FC236}">
                  <a16:creationId xmlns:a16="http://schemas.microsoft.com/office/drawing/2014/main" id="{3F215DCC-4FEB-43AE-AA0E-538D21A10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9611" y="5220432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Tropical scene with solid fill">
              <a:extLst>
                <a:ext uri="{FF2B5EF4-FFF2-40B4-BE49-F238E27FC236}">
                  <a16:creationId xmlns:a16="http://schemas.microsoft.com/office/drawing/2014/main" id="{F0548B6A-464A-41E1-9A09-094394B6E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8034"/>
            <a:stretch/>
          </p:blipFill>
          <p:spPr>
            <a:xfrm>
              <a:off x="7901773" y="2957977"/>
              <a:ext cx="2701220" cy="1944000"/>
            </a:xfrm>
            <a:prstGeom prst="rect">
              <a:avLst/>
            </a:prstGeom>
          </p:spPr>
        </p:pic>
        <p:pic>
          <p:nvPicPr>
            <p:cNvPr id="20" name="Graphic 19" descr="Fish with solid fill">
              <a:extLst>
                <a:ext uri="{FF2B5EF4-FFF2-40B4-BE49-F238E27FC236}">
                  <a16:creationId xmlns:a16="http://schemas.microsoft.com/office/drawing/2014/main" id="{C82166B3-C8F2-4DFE-A72A-02E89A6B1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935" y="4901977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Crab with solid fill">
              <a:extLst>
                <a:ext uri="{FF2B5EF4-FFF2-40B4-BE49-F238E27FC236}">
                  <a16:creationId xmlns:a16="http://schemas.microsoft.com/office/drawing/2014/main" id="{598809BA-48B7-4F68-877B-B23431596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65251" y="5275384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Fish with solid fill">
              <a:extLst>
                <a:ext uri="{FF2B5EF4-FFF2-40B4-BE49-F238E27FC236}">
                  <a16:creationId xmlns:a16="http://schemas.microsoft.com/office/drawing/2014/main" id="{99174C44-A935-4ACE-81AF-E07C232B8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77819" y="4655527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94629913-E07D-4394-B40D-3EF92CC29F7B}"/>
              </a:ext>
            </a:extLst>
          </p:cNvPr>
          <p:cNvGraphicFramePr>
            <a:graphicFrameLocks noGrp="1"/>
          </p:cNvGraphicFramePr>
          <p:nvPr/>
        </p:nvGraphicFramePr>
        <p:xfrm>
          <a:off x="-1399086" y="-203200"/>
          <a:ext cx="11021260" cy="8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63">
                  <a:extLst>
                    <a:ext uri="{9D8B030D-6E8A-4147-A177-3AD203B41FA5}">
                      <a16:colId xmlns:a16="http://schemas.microsoft.com/office/drawing/2014/main" val="3175406248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740349813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480924030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1250935861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4028704376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1269074544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1065887273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1258680268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913964524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163827631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144009354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823580160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846677273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4168844278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3959773196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862401930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941937160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989528015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19242042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021040821"/>
                    </a:ext>
                  </a:extLst>
                </a:gridCol>
              </a:tblGrid>
              <a:tr h="435928">
                <a:tc>
                  <a:txBody>
                    <a:bodyPr/>
                    <a:lstStyle/>
                    <a:p>
                      <a:endParaRPr lang="en-GB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74588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4799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68651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3855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01673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57743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68885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6150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7642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9662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10493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90258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8538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9835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99278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17083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3564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03835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90143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1560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CAEA5527-48D6-4B6D-92F7-9EEBAA66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5370" y="5399804"/>
            <a:ext cx="512775" cy="5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E9358F-DC87-422E-AB42-D69ADC804C55}"/>
              </a:ext>
            </a:extLst>
          </p:cNvPr>
          <p:cNvSpPr/>
          <p:nvPr/>
        </p:nvSpPr>
        <p:spPr>
          <a:xfrm>
            <a:off x="11875345" y="-203200"/>
            <a:ext cx="1825339" cy="322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lackadder ITC" panose="04020505051007020D02" pitchFamily="82" charset="0"/>
              </a:rPr>
              <a:t>Rules</a:t>
            </a:r>
            <a:endParaRPr lang="en-GB" dirty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597A455-6723-4231-B12A-85704E7D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58722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7B728F8-2FA1-4434-9A69-51C7D914A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43" y="3359923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B6C21DC-4CBD-4D90-B5A0-BDBFC0572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48" y="294867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B48BDF1-1CC4-4987-815D-0906DE20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43" y="467104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35659E8-0BFB-491A-AE2C-F3635489F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0228" y="2341682"/>
            <a:ext cx="525061" cy="52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2F82D7B-EA17-423C-94E5-64796895F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330" y="-255804"/>
            <a:ext cx="511607" cy="51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02D26AD9-6C7F-4175-A002-3A7B0DBD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993" y="2363551"/>
            <a:ext cx="515936" cy="5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DAF1DE5-634D-47BF-93B9-6CF9D971C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085" y="5387517"/>
            <a:ext cx="525062" cy="52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F1B2F89F-CA61-4CE0-9949-4585BC6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230" y="8048995"/>
            <a:ext cx="490359" cy="49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D2CCEECC-25BC-42F1-8987-38DA4BD3B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38" y="-257968"/>
            <a:ext cx="515936" cy="5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4F05FC8-639C-4A8E-B741-D9335A013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085" y="7967061"/>
            <a:ext cx="525061" cy="52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45AE725-2818-462C-869D-51774E483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5370" y="7960346"/>
            <a:ext cx="555014" cy="55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0C9A2EA-4933-4D06-ADD6-3D5D36348368}"/>
              </a:ext>
            </a:extLst>
          </p:cNvPr>
          <p:cNvSpPr txBox="1"/>
          <p:nvPr/>
        </p:nvSpPr>
        <p:spPr>
          <a:xfrm>
            <a:off x="9710742" y="1587220"/>
            <a:ext cx="4053605" cy="501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lackadder ITC" panose="04020505051007020D02" pitchFamily="82" charset="0"/>
              </a:rPr>
              <a:t>Flat Island</a:t>
            </a:r>
          </a:p>
          <a:p>
            <a:endParaRPr lang="en-US" sz="2000" dirty="0">
              <a:latin typeface="Blackadder ITC" panose="04020505051007020D02" pitchFamily="82" charset="0"/>
            </a:endParaRPr>
          </a:p>
          <a:p>
            <a:r>
              <a:rPr lang="en-US" sz="2800" dirty="0">
                <a:latin typeface="Blackadder ITC" panose="04020505051007020D02" pitchFamily="82" charset="0"/>
              </a:rPr>
              <a:t>You have found the following treasure!</a:t>
            </a:r>
          </a:p>
          <a:p>
            <a:endParaRPr lang="en-US" sz="2000" dirty="0">
              <a:latin typeface="Blackadder ITC" panose="04020505051007020D02" pitchFamily="82" charset="0"/>
            </a:endParaRPr>
          </a:p>
          <a:p>
            <a:endParaRPr lang="en-US" sz="2000" dirty="0">
              <a:latin typeface="Blackadder ITC" panose="04020505051007020D02" pitchFamily="82" charset="0"/>
            </a:endParaRPr>
          </a:p>
          <a:p>
            <a:endParaRPr lang="en-US" sz="2000" dirty="0">
              <a:latin typeface="Blackadder ITC" panose="04020505051007020D02" pitchFamily="82" charset="0"/>
            </a:endParaRPr>
          </a:p>
          <a:p>
            <a:endParaRPr lang="en-US" sz="2000" dirty="0">
              <a:latin typeface="Blackadder ITC" panose="04020505051007020D02" pitchFamily="82" charset="0"/>
            </a:endParaRPr>
          </a:p>
          <a:p>
            <a:endParaRPr lang="en-US" sz="2000" dirty="0">
              <a:latin typeface="Blackadder ITC" panose="04020505051007020D02" pitchFamily="82" charset="0"/>
            </a:endParaRPr>
          </a:p>
          <a:p>
            <a:endParaRPr lang="en-US" sz="2000" dirty="0">
              <a:latin typeface="Blackadder ITC" panose="04020505051007020D02" pitchFamily="82" charset="0"/>
            </a:endParaRPr>
          </a:p>
          <a:p>
            <a:r>
              <a:rPr lang="en-US" sz="2000" dirty="0">
                <a:latin typeface="Blackadder ITC" panose="04020505051007020D02" pitchFamily="82" charset="0"/>
              </a:rPr>
              <a:t>You only have room for 1 of the treasures. You will be given the one with the highest value</a:t>
            </a:r>
          </a:p>
          <a:p>
            <a:endParaRPr lang="en-US" sz="3200" dirty="0">
              <a:latin typeface="Blackadder ITC" panose="04020505051007020D02" pitchFamily="82" charset="0"/>
            </a:endParaRPr>
          </a:p>
          <a:p>
            <a:endParaRPr lang="en-US" sz="2000" dirty="0">
              <a:latin typeface="Blackadder ITC" panose="04020505051007020D02" pitchFamily="82" charset="0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51DC3091-8EA5-4A34-A98C-B48B78AC2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888" y="3412632"/>
            <a:ext cx="1208239" cy="12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C6D0C976-220B-45FA-871C-BA7CBDE07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264" y="3936056"/>
            <a:ext cx="934295" cy="69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35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55EDDF8-2463-459B-B436-18A5EBDA1666}"/>
              </a:ext>
            </a:extLst>
          </p:cNvPr>
          <p:cNvGrpSpPr/>
          <p:nvPr/>
        </p:nvGrpSpPr>
        <p:grpSpPr>
          <a:xfrm>
            <a:off x="1580416" y="1190992"/>
            <a:ext cx="8743420" cy="5209442"/>
            <a:chOff x="1580416" y="1190992"/>
            <a:chExt cx="8743420" cy="520944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72D2383-96BD-44EE-879A-6F29349AAEF2}"/>
                </a:ext>
              </a:extLst>
            </p:cNvPr>
            <p:cNvGrpSpPr/>
            <p:nvPr/>
          </p:nvGrpSpPr>
          <p:grpSpPr>
            <a:xfrm>
              <a:off x="1580416" y="1190992"/>
              <a:ext cx="8743420" cy="5209442"/>
              <a:chOff x="1859573" y="980342"/>
              <a:chExt cx="8743420" cy="520944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88508AF-A2EE-4F40-B123-153726CD7B97}"/>
                  </a:ext>
                </a:extLst>
              </p:cNvPr>
              <p:cNvSpPr/>
              <p:nvPr/>
            </p:nvSpPr>
            <p:spPr>
              <a:xfrm>
                <a:off x="1859573" y="980342"/>
                <a:ext cx="8282354" cy="51391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Graphic 15" descr="Wave with solid fill">
                <a:extLst>
                  <a:ext uri="{FF2B5EF4-FFF2-40B4-BE49-F238E27FC236}">
                    <a16:creationId xmlns:a16="http://schemas.microsoft.com/office/drawing/2014/main" id="{F43DAD5A-0A3C-4031-92B5-BECE7C79D9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76223" y="425987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E36B052-0B5E-403E-82A2-9E96FE2DE7A6}"/>
                  </a:ext>
                </a:extLst>
              </p:cNvPr>
              <p:cNvSpPr/>
              <p:nvPr/>
            </p:nvSpPr>
            <p:spPr>
              <a:xfrm>
                <a:off x="1859573" y="4717073"/>
                <a:ext cx="8282354" cy="14023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8" name="Graphic 17" descr="Wave with solid fill">
                <a:extLst>
                  <a:ext uri="{FF2B5EF4-FFF2-40B4-BE49-F238E27FC236}">
                    <a16:creationId xmlns:a16="http://schemas.microsoft.com/office/drawing/2014/main" id="{BBED305D-2A89-406A-9D2A-2FC821265D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39788" y="425987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Graphic 18" descr="Wave with solid fill">
                <a:extLst>
                  <a:ext uri="{FF2B5EF4-FFF2-40B4-BE49-F238E27FC236}">
                    <a16:creationId xmlns:a16="http://schemas.microsoft.com/office/drawing/2014/main" id="{132D49E7-B4A0-4DA5-8A92-40875DBD8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28467" y="425987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Graphic 21" descr="Seaweed with solid fill">
                <a:extLst>
                  <a:ext uri="{FF2B5EF4-FFF2-40B4-BE49-F238E27FC236}">
                    <a16:creationId xmlns:a16="http://schemas.microsoft.com/office/drawing/2014/main" id="{D765F631-0FAC-4451-9E9D-81DE974B2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90892" y="520997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phic 23" descr="Seaweed with solid fill">
                <a:extLst>
                  <a:ext uri="{FF2B5EF4-FFF2-40B4-BE49-F238E27FC236}">
                    <a16:creationId xmlns:a16="http://schemas.microsoft.com/office/drawing/2014/main" id="{11B168B5-5486-4946-93B0-59DABCBDE0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562849" y="5508381"/>
                <a:ext cx="615992" cy="615992"/>
              </a:xfrm>
              <a:prstGeom prst="rect">
                <a:avLst/>
              </a:prstGeom>
            </p:spPr>
          </p:pic>
          <p:pic>
            <p:nvPicPr>
              <p:cNvPr id="25" name="Graphic 24" descr="Seaweed with solid fill">
                <a:extLst>
                  <a:ext uri="{FF2B5EF4-FFF2-40B4-BE49-F238E27FC236}">
                    <a16:creationId xmlns:a16="http://schemas.microsoft.com/office/drawing/2014/main" id="{2EA79783-206D-45B4-ABD4-69DEFFFA2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39611" y="52204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Graphic 27" descr="Tropical scene with solid fill">
                <a:extLst>
                  <a:ext uri="{FF2B5EF4-FFF2-40B4-BE49-F238E27FC236}">
                    <a16:creationId xmlns:a16="http://schemas.microsoft.com/office/drawing/2014/main" id="{B027E6BF-A2DB-47B3-9676-0EE103B48A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b="28034"/>
              <a:stretch/>
            </p:blipFill>
            <p:spPr>
              <a:xfrm>
                <a:off x="7901773" y="2957977"/>
                <a:ext cx="2701220" cy="1944000"/>
              </a:xfrm>
              <a:prstGeom prst="rect">
                <a:avLst/>
              </a:prstGeom>
            </p:spPr>
          </p:pic>
          <p:pic>
            <p:nvPicPr>
              <p:cNvPr id="12" name="Graphic 11" descr="Fish with solid fill">
                <a:extLst>
                  <a:ext uri="{FF2B5EF4-FFF2-40B4-BE49-F238E27FC236}">
                    <a16:creationId xmlns:a16="http://schemas.microsoft.com/office/drawing/2014/main" id="{5B82B808-6C7A-4D23-83C3-B0F9B847F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491935" y="490197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Crab with solid fill">
                <a:extLst>
                  <a:ext uri="{FF2B5EF4-FFF2-40B4-BE49-F238E27FC236}">
                    <a16:creationId xmlns:a16="http://schemas.microsoft.com/office/drawing/2014/main" id="{16E792A4-2EA8-4022-9ED2-5F73E10B67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265251" y="527538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phic 25" descr="Fish with solid fill">
                <a:extLst>
                  <a:ext uri="{FF2B5EF4-FFF2-40B4-BE49-F238E27FC236}">
                    <a16:creationId xmlns:a16="http://schemas.microsoft.com/office/drawing/2014/main" id="{6BD02667-2AE7-44C6-9CA3-B3D4510FB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777819" y="4655527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CB525B-C4BA-4530-A3D9-C346A4B8BF91}"/>
                </a:ext>
              </a:extLst>
            </p:cNvPr>
            <p:cNvSpPr txBox="1"/>
            <p:nvPr/>
          </p:nvSpPr>
          <p:spPr>
            <a:xfrm>
              <a:off x="2090737" y="1617234"/>
              <a:ext cx="7248526" cy="44012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Blackadder ITC" panose="04020505051007020D02" pitchFamily="82" charset="0"/>
                </a:rPr>
                <a:t>Battle!</a:t>
              </a:r>
            </a:p>
            <a:p>
              <a:pPr algn="ctr"/>
              <a:endParaRPr lang="en-US" sz="3200" dirty="0">
                <a:latin typeface="Blackadder ITC" panose="04020505051007020D02" pitchFamily="82" charset="0"/>
              </a:endParaRPr>
            </a:p>
            <a:p>
              <a:pPr algn="ctr"/>
              <a:r>
                <a:rPr lang="en-US" sz="2400" dirty="0">
                  <a:latin typeface="Blackadder ITC" panose="04020505051007020D02" pitchFamily="82" charset="0"/>
                </a:rPr>
                <a:t>Player 1				Player 2</a:t>
              </a:r>
              <a:endParaRPr lang="en-US" sz="1600" dirty="0">
                <a:latin typeface="Blackadder ITC" panose="04020505051007020D02" pitchFamily="82" charset="0"/>
              </a:endParaRPr>
            </a:p>
            <a:p>
              <a:pPr algn="ctr"/>
              <a:endParaRPr lang="en-US" sz="3200" dirty="0">
                <a:latin typeface="Blackadder ITC" panose="04020505051007020D02" pitchFamily="82" charset="0"/>
              </a:endParaRPr>
            </a:p>
            <a:p>
              <a:pPr algn="ctr"/>
              <a:endParaRPr lang="en-US" sz="3200" dirty="0">
                <a:latin typeface="Blackadder ITC" panose="04020505051007020D02" pitchFamily="82" charset="0"/>
              </a:endParaRPr>
            </a:p>
            <a:p>
              <a:pPr algn="ctr"/>
              <a:endParaRPr lang="en-US" sz="3200" dirty="0">
                <a:latin typeface="Blackadder ITC" panose="04020505051007020D02" pitchFamily="82" charset="0"/>
              </a:endParaRPr>
            </a:p>
            <a:p>
              <a:pPr algn="ctr"/>
              <a:r>
                <a:rPr lang="en-US" sz="3200" dirty="0">
                  <a:latin typeface="Blackadder ITC" panose="04020505051007020D02" pitchFamily="82" charset="0"/>
                </a:rPr>
                <a:t>Player 1 has won the battle</a:t>
              </a:r>
            </a:p>
            <a:p>
              <a:pPr algn="ctr"/>
              <a:endParaRPr lang="en-US" sz="3200" dirty="0">
                <a:latin typeface="Blackadder ITC" panose="04020505051007020D02" pitchFamily="82" charset="0"/>
              </a:endParaRPr>
            </a:p>
            <a:p>
              <a:pPr algn="ctr"/>
              <a:endParaRPr lang="en-US" sz="3200" dirty="0">
                <a:latin typeface="Blackadder ITC" panose="04020505051007020D02" pitchFamily="8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46BC93E-BC12-4867-8CE9-A4DB4D54A307}"/>
              </a:ext>
            </a:extLst>
          </p:cNvPr>
          <p:cNvSpPr txBox="1"/>
          <p:nvPr/>
        </p:nvSpPr>
        <p:spPr>
          <a:xfrm>
            <a:off x="8086322" y="4685920"/>
            <a:ext cx="2311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Battle screen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E46344-4B87-449C-89D9-0CBC37E1D6B7}"/>
              </a:ext>
            </a:extLst>
          </p:cNvPr>
          <p:cNvSpPr/>
          <p:nvPr/>
        </p:nvSpPr>
        <p:spPr>
          <a:xfrm>
            <a:off x="2756971" y="5289217"/>
            <a:ext cx="2120231" cy="3936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lackadder ITC" panose="04020505051007020D02" pitchFamily="82" charset="0"/>
              </a:rPr>
              <a:t>Take 2 Crew Cards</a:t>
            </a:r>
            <a:endParaRPr lang="en-GB" dirty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9305E8-DBFC-4B2E-A3EE-A26AE9A548B7}"/>
              </a:ext>
            </a:extLst>
          </p:cNvPr>
          <p:cNvSpPr/>
          <p:nvPr/>
        </p:nvSpPr>
        <p:spPr>
          <a:xfrm>
            <a:off x="6707169" y="5289217"/>
            <a:ext cx="2120231" cy="3936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lackadder ITC" panose="04020505051007020D02" pitchFamily="82" charset="0"/>
              </a:rPr>
              <a:t>Treasure</a:t>
            </a:r>
            <a:endParaRPr lang="en-GB" dirty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48FCD7B4-5180-41E3-92AC-31A098118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86" y="3150822"/>
            <a:ext cx="799200" cy="7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72A6EDE8-BCE1-4191-9168-266D30FAE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481" y="3150822"/>
            <a:ext cx="798497" cy="79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53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070C08-35F2-484E-AEF0-7F757844C32C}"/>
              </a:ext>
            </a:extLst>
          </p:cNvPr>
          <p:cNvGrpSpPr/>
          <p:nvPr/>
        </p:nvGrpSpPr>
        <p:grpSpPr>
          <a:xfrm>
            <a:off x="1487242" y="114300"/>
            <a:ext cx="10354238" cy="6690360"/>
            <a:chOff x="1859573" y="980342"/>
            <a:chExt cx="8743420" cy="52094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DA646A-D771-4BC7-A143-A9F1A6D78249}"/>
                </a:ext>
              </a:extLst>
            </p:cNvPr>
            <p:cNvSpPr/>
            <p:nvPr/>
          </p:nvSpPr>
          <p:spPr>
            <a:xfrm>
              <a:off x="1859573" y="980342"/>
              <a:ext cx="8282354" cy="5139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Graphic 5" descr="Wave with solid fill">
              <a:extLst>
                <a:ext uri="{FF2B5EF4-FFF2-40B4-BE49-F238E27FC236}">
                  <a16:creationId xmlns:a16="http://schemas.microsoft.com/office/drawing/2014/main" id="{DF910235-4398-4E14-A65D-8B6399ABD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23" y="4259873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42D3A9-3635-4A78-AC82-0541984C8FAA}"/>
                </a:ext>
              </a:extLst>
            </p:cNvPr>
            <p:cNvSpPr/>
            <p:nvPr/>
          </p:nvSpPr>
          <p:spPr>
            <a:xfrm>
              <a:off x="1859573" y="4717073"/>
              <a:ext cx="8282354" cy="1402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Graphic 7" descr="Wave with solid fill">
              <a:extLst>
                <a:ext uri="{FF2B5EF4-FFF2-40B4-BE49-F238E27FC236}">
                  <a16:creationId xmlns:a16="http://schemas.microsoft.com/office/drawing/2014/main" id="{D822CD68-82B9-485B-B410-F317D19C9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788" y="4259873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Wave with solid fill">
              <a:extLst>
                <a:ext uri="{FF2B5EF4-FFF2-40B4-BE49-F238E27FC236}">
                  <a16:creationId xmlns:a16="http://schemas.microsoft.com/office/drawing/2014/main" id="{74977BD6-7EE9-41A3-9DEB-E75E78790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8467" y="4259873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Seaweed with solid fill">
              <a:extLst>
                <a:ext uri="{FF2B5EF4-FFF2-40B4-BE49-F238E27FC236}">
                  <a16:creationId xmlns:a16="http://schemas.microsoft.com/office/drawing/2014/main" id="{694F1606-F6C0-401E-B041-FD4E37427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90892" y="520997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Seaweed with solid fill">
              <a:extLst>
                <a:ext uri="{FF2B5EF4-FFF2-40B4-BE49-F238E27FC236}">
                  <a16:creationId xmlns:a16="http://schemas.microsoft.com/office/drawing/2014/main" id="{3682E619-B458-4998-BC9A-1F9263778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2849" y="5508381"/>
              <a:ext cx="615992" cy="615992"/>
            </a:xfrm>
            <a:prstGeom prst="rect">
              <a:avLst/>
            </a:prstGeom>
          </p:spPr>
        </p:pic>
        <p:pic>
          <p:nvPicPr>
            <p:cNvPr id="12" name="Graphic 11" descr="Seaweed with solid fill">
              <a:extLst>
                <a:ext uri="{FF2B5EF4-FFF2-40B4-BE49-F238E27FC236}">
                  <a16:creationId xmlns:a16="http://schemas.microsoft.com/office/drawing/2014/main" id="{40E4E7FB-CAFC-490D-BE86-63F4482F7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9611" y="522043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Tropical scene with solid fill">
              <a:extLst>
                <a:ext uri="{FF2B5EF4-FFF2-40B4-BE49-F238E27FC236}">
                  <a16:creationId xmlns:a16="http://schemas.microsoft.com/office/drawing/2014/main" id="{542D7273-3A5A-411A-98ED-650339C64D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8034"/>
            <a:stretch/>
          </p:blipFill>
          <p:spPr>
            <a:xfrm>
              <a:off x="7901773" y="2957977"/>
              <a:ext cx="2701220" cy="1944000"/>
            </a:xfrm>
            <a:prstGeom prst="rect">
              <a:avLst/>
            </a:prstGeom>
          </p:spPr>
        </p:pic>
        <p:pic>
          <p:nvPicPr>
            <p:cNvPr id="14" name="Graphic 13" descr="Fish with solid fill">
              <a:extLst>
                <a:ext uri="{FF2B5EF4-FFF2-40B4-BE49-F238E27FC236}">
                  <a16:creationId xmlns:a16="http://schemas.microsoft.com/office/drawing/2014/main" id="{66478611-E962-42CA-BB07-D86AF4BAF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935" y="4901977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Crab with solid fill">
              <a:extLst>
                <a:ext uri="{FF2B5EF4-FFF2-40B4-BE49-F238E27FC236}">
                  <a16:creationId xmlns:a16="http://schemas.microsoft.com/office/drawing/2014/main" id="{5A2536CC-8D73-4C5A-86FB-45338A463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65251" y="527538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Fish with solid fill">
              <a:extLst>
                <a:ext uri="{FF2B5EF4-FFF2-40B4-BE49-F238E27FC236}">
                  <a16:creationId xmlns:a16="http://schemas.microsoft.com/office/drawing/2014/main" id="{C5D85E22-5456-4C27-AC13-9B640AA8A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77819" y="4655527"/>
              <a:ext cx="914400" cy="914400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5590005-2430-4E03-B0F6-5CB662658920}"/>
              </a:ext>
            </a:extLst>
          </p:cNvPr>
          <p:cNvSpPr txBox="1"/>
          <p:nvPr/>
        </p:nvSpPr>
        <p:spPr>
          <a:xfrm>
            <a:off x="8495818" y="6185413"/>
            <a:ext cx="2311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Trading Screen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7910C-DFD8-4258-B2D7-91354BDA7388}"/>
              </a:ext>
            </a:extLst>
          </p:cNvPr>
          <p:cNvSpPr txBox="1"/>
          <p:nvPr/>
        </p:nvSpPr>
        <p:spPr>
          <a:xfrm>
            <a:off x="2170343" y="646953"/>
            <a:ext cx="8442025" cy="53245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Blackadder ITC" panose="04020505051007020D02" pitchFamily="82" charset="0"/>
              </a:rPr>
              <a:t>Trading</a:t>
            </a:r>
          </a:p>
          <a:p>
            <a:pPr algn="ctr"/>
            <a:endParaRPr lang="en-US" sz="4800" dirty="0">
              <a:latin typeface="Blackadder ITC" panose="04020505051007020D02" pitchFamily="82" charset="0"/>
            </a:endParaRPr>
          </a:p>
          <a:p>
            <a:r>
              <a:rPr lang="en-US" sz="2800" dirty="0">
                <a:latin typeface="Blackadder ITC" panose="04020505051007020D02" pitchFamily="82" charset="0"/>
              </a:rPr>
              <a:t>Your Items	</a:t>
            </a:r>
            <a:r>
              <a:rPr lang="en-US" dirty="0">
                <a:latin typeface="Blackadder ITC" panose="04020505051007020D02" pitchFamily="82" charset="0"/>
              </a:rPr>
              <a:t>				</a:t>
            </a:r>
            <a:r>
              <a:rPr lang="en-US" sz="2800" dirty="0">
                <a:latin typeface="Blackadder ITC" panose="04020505051007020D02" pitchFamily="82" charset="0"/>
              </a:rPr>
              <a:t>Available Treasures</a:t>
            </a:r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US" dirty="0">
              <a:latin typeface="Blackadder ITC" panose="04020505051007020D02" pitchFamily="82" charset="0"/>
            </a:endParaRPr>
          </a:p>
          <a:p>
            <a:pPr algn="ctr"/>
            <a:endParaRPr lang="en-GB" dirty="0">
              <a:latin typeface="Blackadder ITC" panose="04020505051007020D02" pitchFamily="82" charset="0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FEB5DE10-FD66-4448-BB60-DDD2DB214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705" y="2531878"/>
            <a:ext cx="606353" cy="6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43A1D136-8960-490C-8659-AA723E476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036" y="2521616"/>
            <a:ext cx="616615" cy="61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882D1855-E9CB-465F-A3D1-8D3CCE38F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683" y="3123007"/>
            <a:ext cx="606353" cy="6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559D1DC-625A-47AD-BA6A-FA7739549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943" y="3195581"/>
            <a:ext cx="756324" cy="5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435C64-960D-4AD3-AF6B-BAE258B88162}"/>
              </a:ext>
            </a:extLst>
          </p:cNvPr>
          <p:cNvSpPr txBox="1"/>
          <p:nvPr/>
        </p:nvSpPr>
        <p:spPr>
          <a:xfrm>
            <a:off x="2170343" y="3180158"/>
            <a:ext cx="223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lackadder ITC" panose="04020505051007020D02" pitchFamily="82" charset="0"/>
              </a:rPr>
              <a:t>Crew Cards</a:t>
            </a:r>
            <a:endParaRPr lang="en-GB" dirty="0">
              <a:latin typeface="Blackadder ITC" panose="04020505051007020D02" pitchFamily="8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7A37-9DAD-4E02-B9EB-7955C1FAA291}"/>
              </a:ext>
            </a:extLst>
          </p:cNvPr>
          <p:cNvSpPr txBox="1"/>
          <p:nvPr/>
        </p:nvSpPr>
        <p:spPr>
          <a:xfrm>
            <a:off x="2170343" y="4190346"/>
            <a:ext cx="223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lackadder ITC" panose="04020505051007020D02" pitchFamily="82" charset="0"/>
              </a:rPr>
              <a:t>Treasures</a:t>
            </a:r>
            <a:endParaRPr lang="en-GB" dirty="0">
              <a:latin typeface="Blackadder ITC" panose="04020505051007020D02" pitchFamily="82" charset="0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D8C1A3DE-67F2-4DAB-BDE7-FF98397A1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554" y="4481511"/>
            <a:ext cx="606353" cy="6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53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8D07DEA-380D-4DD1-9F44-4D2FD043BE93}"/>
              </a:ext>
            </a:extLst>
          </p:cNvPr>
          <p:cNvGrpSpPr/>
          <p:nvPr/>
        </p:nvGrpSpPr>
        <p:grpSpPr>
          <a:xfrm>
            <a:off x="-1653270" y="-422331"/>
            <a:ext cx="17291956" cy="9231084"/>
            <a:chOff x="1859573" y="980342"/>
            <a:chExt cx="8743420" cy="520944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ABA774-D8F4-461C-A170-08B37BBE16F4}"/>
                </a:ext>
              </a:extLst>
            </p:cNvPr>
            <p:cNvSpPr/>
            <p:nvPr/>
          </p:nvSpPr>
          <p:spPr>
            <a:xfrm>
              <a:off x="1859573" y="980342"/>
              <a:ext cx="8282354" cy="5139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Graphic 17" descr="Wave with solid fill">
              <a:extLst>
                <a:ext uri="{FF2B5EF4-FFF2-40B4-BE49-F238E27FC236}">
                  <a16:creationId xmlns:a16="http://schemas.microsoft.com/office/drawing/2014/main" id="{14F0CE08-2FA7-45A5-8271-81EB188E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23" y="4259873"/>
              <a:ext cx="914400" cy="91440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24B331-8072-445E-87A1-5B35035BA639}"/>
                </a:ext>
              </a:extLst>
            </p:cNvPr>
            <p:cNvSpPr/>
            <p:nvPr/>
          </p:nvSpPr>
          <p:spPr>
            <a:xfrm>
              <a:off x="1859573" y="4717073"/>
              <a:ext cx="8282354" cy="1402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Graphic 19" descr="Wave with solid fill">
              <a:extLst>
                <a:ext uri="{FF2B5EF4-FFF2-40B4-BE49-F238E27FC236}">
                  <a16:creationId xmlns:a16="http://schemas.microsoft.com/office/drawing/2014/main" id="{2C9D6D58-B180-4744-9202-4EE7777E4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788" y="4259873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Wave with solid fill">
              <a:extLst>
                <a:ext uri="{FF2B5EF4-FFF2-40B4-BE49-F238E27FC236}">
                  <a16:creationId xmlns:a16="http://schemas.microsoft.com/office/drawing/2014/main" id="{CD264194-1F88-4391-9EA3-6BCBCDCA9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8467" y="4259873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Seaweed with solid fill">
              <a:extLst>
                <a:ext uri="{FF2B5EF4-FFF2-40B4-BE49-F238E27FC236}">
                  <a16:creationId xmlns:a16="http://schemas.microsoft.com/office/drawing/2014/main" id="{395815BC-3CBA-4C15-B24B-73A89BB43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90892" y="5209973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Seaweed with solid fill">
              <a:extLst>
                <a:ext uri="{FF2B5EF4-FFF2-40B4-BE49-F238E27FC236}">
                  <a16:creationId xmlns:a16="http://schemas.microsoft.com/office/drawing/2014/main" id="{DB2A714F-FF46-4E2F-A2F3-0C6F1276A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2849" y="5508381"/>
              <a:ext cx="615992" cy="615992"/>
            </a:xfrm>
            <a:prstGeom prst="rect">
              <a:avLst/>
            </a:prstGeom>
          </p:spPr>
        </p:pic>
        <p:pic>
          <p:nvPicPr>
            <p:cNvPr id="24" name="Graphic 23" descr="Seaweed with solid fill">
              <a:extLst>
                <a:ext uri="{FF2B5EF4-FFF2-40B4-BE49-F238E27FC236}">
                  <a16:creationId xmlns:a16="http://schemas.microsoft.com/office/drawing/2014/main" id="{DC560736-3BD2-44CC-A0A8-E4175DDFA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9611" y="5220432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Tropical scene with solid fill">
              <a:extLst>
                <a:ext uri="{FF2B5EF4-FFF2-40B4-BE49-F238E27FC236}">
                  <a16:creationId xmlns:a16="http://schemas.microsoft.com/office/drawing/2014/main" id="{637769BA-2A06-4C02-9E12-F13506ECEF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8034"/>
            <a:stretch/>
          </p:blipFill>
          <p:spPr>
            <a:xfrm>
              <a:off x="7901773" y="2957977"/>
              <a:ext cx="2701220" cy="1944000"/>
            </a:xfrm>
            <a:prstGeom prst="rect">
              <a:avLst/>
            </a:prstGeom>
          </p:spPr>
        </p:pic>
        <p:pic>
          <p:nvPicPr>
            <p:cNvPr id="26" name="Graphic 25" descr="Fish with solid fill">
              <a:extLst>
                <a:ext uri="{FF2B5EF4-FFF2-40B4-BE49-F238E27FC236}">
                  <a16:creationId xmlns:a16="http://schemas.microsoft.com/office/drawing/2014/main" id="{70412484-E9FA-4EDC-932A-3E613F7B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935" y="4901977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Crab with solid fill">
              <a:extLst>
                <a:ext uri="{FF2B5EF4-FFF2-40B4-BE49-F238E27FC236}">
                  <a16:creationId xmlns:a16="http://schemas.microsoft.com/office/drawing/2014/main" id="{5051C7E4-90AD-44E5-BF1B-3A0360F13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65251" y="5275384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Fish with solid fill">
              <a:extLst>
                <a:ext uri="{FF2B5EF4-FFF2-40B4-BE49-F238E27FC236}">
                  <a16:creationId xmlns:a16="http://schemas.microsoft.com/office/drawing/2014/main" id="{73CB8926-F456-49C1-BACD-D7C6899CE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77819" y="4655527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496E40DF-7536-49C8-9D4D-12064A792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865006"/>
              </p:ext>
            </p:extLst>
          </p:nvPr>
        </p:nvGraphicFramePr>
        <p:xfrm>
          <a:off x="-1319127" y="6350"/>
          <a:ext cx="837126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63">
                  <a:extLst>
                    <a:ext uri="{9D8B030D-6E8A-4147-A177-3AD203B41FA5}">
                      <a16:colId xmlns:a16="http://schemas.microsoft.com/office/drawing/2014/main" val="317540624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74034981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809240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093586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02870437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6907454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06588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868026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1396452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6382763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4400935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23580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84667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16884427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395977319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624019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41937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989528015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9242042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021040821"/>
                    </a:ext>
                  </a:extLst>
                </a:gridCol>
              </a:tblGrid>
              <a:tr h="268923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Anc</a:t>
                      </a:r>
                      <a:endParaRPr lang="en-GB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Ams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Cli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7458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4799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68651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385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0167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577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Cad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6888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6150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764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966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1049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9025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853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1100" dirty="0"/>
                        <a:t>Gen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9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9927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1708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3564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03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901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900" dirty="0"/>
                        <a:t>Mud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15602"/>
                  </a:ext>
                </a:extLst>
              </a:tr>
            </a:tbl>
          </a:graphicData>
        </a:graphic>
      </p:graphicFrame>
      <p:pic>
        <p:nvPicPr>
          <p:cNvPr id="10" name="Graphic 9" descr="Sailboat with solid fill">
            <a:extLst>
              <a:ext uri="{FF2B5EF4-FFF2-40B4-BE49-F238E27FC236}">
                <a16:creationId xmlns:a16="http://schemas.microsoft.com/office/drawing/2014/main" id="{9770A1A0-44C1-495C-8A18-9D4D58204D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-62864" y="6156369"/>
            <a:ext cx="419100" cy="419100"/>
          </a:xfrm>
          <a:prstGeom prst="rect">
            <a:avLst/>
          </a:prstGeom>
        </p:spPr>
      </p:pic>
      <p:pic>
        <p:nvPicPr>
          <p:cNvPr id="11" name="Graphic 10" descr="Sailboat with solid fill">
            <a:extLst>
              <a:ext uri="{FF2B5EF4-FFF2-40B4-BE49-F238E27FC236}">
                <a16:creationId xmlns:a16="http://schemas.microsoft.com/office/drawing/2014/main" id="{3DAC4D76-7D76-4028-8DFD-42A31DD9EE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021192" flipH="1">
            <a:off x="-47353" y="5818776"/>
            <a:ext cx="419100" cy="419100"/>
          </a:xfrm>
          <a:prstGeom prst="rect">
            <a:avLst/>
          </a:prstGeom>
        </p:spPr>
      </p:pic>
      <p:pic>
        <p:nvPicPr>
          <p:cNvPr id="12" name="Graphic 11" descr="Sailboat with solid fill">
            <a:extLst>
              <a:ext uri="{FF2B5EF4-FFF2-40B4-BE49-F238E27FC236}">
                <a16:creationId xmlns:a16="http://schemas.microsoft.com/office/drawing/2014/main" id="{2F427530-84C3-4E10-8D9C-BBF6CD1152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 flipH="1">
            <a:off x="5758268" y="4335780"/>
            <a:ext cx="419100" cy="419100"/>
          </a:xfrm>
          <a:prstGeom prst="rect">
            <a:avLst/>
          </a:prstGeom>
        </p:spPr>
      </p:pic>
      <p:pic>
        <p:nvPicPr>
          <p:cNvPr id="13" name="Graphic 12" descr="Sailboat with solid fill">
            <a:extLst>
              <a:ext uri="{FF2B5EF4-FFF2-40B4-BE49-F238E27FC236}">
                <a16:creationId xmlns:a16="http://schemas.microsoft.com/office/drawing/2014/main" id="{44D45CAB-6B4A-4FFB-92B7-B19F8FD1CD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4982066" y="2508250"/>
            <a:ext cx="419100" cy="419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8A4FD7-0B07-4F3D-9612-2E8D5E6F2BB8}"/>
              </a:ext>
            </a:extLst>
          </p:cNvPr>
          <p:cNvSpPr txBox="1"/>
          <p:nvPr/>
        </p:nvSpPr>
        <p:spPr>
          <a:xfrm>
            <a:off x="7306455" y="-89456"/>
            <a:ext cx="7075918" cy="54784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Player 1</a:t>
            </a:r>
            <a:endParaRPr lang="en-US" sz="2000" dirty="0"/>
          </a:p>
          <a:p>
            <a:endParaRPr lang="en-US" sz="2000" b="1" dirty="0"/>
          </a:p>
          <a:p>
            <a:pPr algn="ctr"/>
            <a:r>
              <a:rPr lang="en-US" sz="4800" dirty="0">
                <a:latin typeface="Blackadder ITC" panose="04020505051007020D02" pitchFamily="82" charset="0"/>
              </a:rPr>
              <a:t>You won the battle</a:t>
            </a:r>
          </a:p>
          <a:p>
            <a:pPr algn="ctr"/>
            <a:r>
              <a:rPr lang="en-US" sz="4800" dirty="0">
                <a:latin typeface="Blackadder ITC" panose="04020505051007020D02" pitchFamily="82" charset="0"/>
              </a:rPr>
              <a:t>You have been awarded the following treasures:</a:t>
            </a:r>
          </a:p>
          <a:p>
            <a:endParaRPr lang="en-US" sz="2000" b="1" dirty="0"/>
          </a:p>
          <a:p>
            <a:endParaRPr lang="en-US" sz="2800" dirty="0">
              <a:latin typeface="Blackadder ITC" panose="04020505051007020D02" pitchFamily="82" charset="0"/>
            </a:endParaRPr>
          </a:p>
          <a:p>
            <a:r>
              <a:rPr lang="en-US" sz="2800" dirty="0">
                <a:latin typeface="Blackadder ITC" panose="04020505051007020D02" pitchFamily="82" charset="0"/>
              </a:rPr>
              <a:t>1x Diamond</a:t>
            </a:r>
          </a:p>
          <a:p>
            <a:endParaRPr lang="en-US" sz="2800" dirty="0">
              <a:latin typeface="Blackadder ITC" panose="04020505051007020D02" pitchFamily="82" charset="0"/>
            </a:endParaRPr>
          </a:p>
          <a:p>
            <a:r>
              <a:rPr lang="en-US" sz="2800" dirty="0">
                <a:latin typeface="Blackadder ITC" panose="04020505051007020D02" pitchFamily="82" charset="0"/>
              </a:rPr>
              <a:t>1x Barrel of rum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049A81-7CB7-4841-BD18-464CADB60573}"/>
              </a:ext>
            </a:extLst>
          </p:cNvPr>
          <p:cNvSpPr txBox="1"/>
          <p:nvPr/>
        </p:nvSpPr>
        <p:spPr>
          <a:xfrm>
            <a:off x="9238474" y="6245655"/>
            <a:ext cx="23114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battle screen indicating the user who won the battle and what they have won</a:t>
            </a:r>
            <a:endParaRPr lang="en-GB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56ED59FD-8DC2-41E2-9975-3F8502493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794" y="2927350"/>
            <a:ext cx="1097338" cy="109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882D6492-084E-453B-8A7B-7C7159045F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621" y="2583381"/>
            <a:ext cx="3594107" cy="3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3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E97AA0-2C39-4B6A-9FC5-D6B75F373A05}"/>
              </a:ext>
            </a:extLst>
          </p:cNvPr>
          <p:cNvGrpSpPr/>
          <p:nvPr/>
        </p:nvGrpSpPr>
        <p:grpSpPr>
          <a:xfrm>
            <a:off x="1487242" y="114300"/>
            <a:ext cx="9808229" cy="6600026"/>
            <a:chOff x="1487242" y="1143361"/>
            <a:chExt cx="8282354" cy="51391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2070C08-35F2-484E-AEF0-7F757844C32C}"/>
                </a:ext>
              </a:extLst>
            </p:cNvPr>
            <p:cNvGrpSpPr/>
            <p:nvPr/>
          </p:nvGrpSpPr>
          <p:grpSpPr>
            <a:xfrm>
              <a:off x="1487242" y="1143361"/>
              <a:ext cx="8282354" cy="5139104"/>
              <a:chOff x="1859573" y="980342"/>
              <a:chExt cx="8282354" cy="513910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DA646A-D771-4BC7-A143-A9F1A6D78249}"/>
                  </a:ext>
                </a:extLst>
              </p:cNvPr>
              <p:cNvSpPr/>
              <p:nvPr/>
            </p:nvSpPr>
            <p:spPr>
              <a:xfrm>
                <a:off x="1859573" y="980342"/>
                <a:ext cx="8282354" cy="51391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EE83DC-87B8-4106-9C9B-CCAD88851B43}"/>
                  </a:ext>
                </a:extLst>
              </p:cNvPr>
              <p:cNvSpPr/>
              <p:nvPr/>
            </p:nvSpPr>
            <p:spPr>
              <a:xfrm>
                <a:off x="1859573" y="1006513"/>
                <a:ext cx="2691763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lackadder ITC" panose="04020505051007020D02" pitchFamily="82" charset="0"/>
                    <a:ea typeface="HGGothicE" panose="020B0400000000000000" pitchFamily="49" charset="-128"/>
                    <a:cs typeface="Aharoni" panose="02010803020104030203" pitchFamily="2" charset="-79"/>
                  </a:rPr>
                  <a:t>Buccaneer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6E1C52-7636-4DC1-A2F4-99E03D57DC82}"/>
                </a:ext>
              </a:extLst>
            </p:cNvPr>
            <p:cNvSpPr txBox="1"/>
            <p:nvPr/>
          </p:nvSpPr>
          <p:spPr>
            <a:xfrm>
              <a:off x="1519194" y="2093100"/>
              <a:ext cx="311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Blackadder ITC" panose="04020505051007020D02" pitchFamily="82" charset="0"/>
                </a:rPr>
                <a:t>Please enter your name</a:t>
              </a:r>
              <a:endParaRPr lang="en-GB" b="1" dirty="0">
                <a:latin typeface="Blackadder ITC" panose="04020505051007020D02" pitchFamily="82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EB139EC-8681-4873-A25C-E1AA5A5D940A}"/>
                </a:ext>
              </a:extLst>
            </p:cNvPr>
            <p:cNvGrpSpPr/>
            <p:nvPr/>
          </p:nvGrpSpPr>
          <p:grpSpPr>
            <a:xfrm>
              <a:off x="4434955" y="2035241"/>
              <a:ext cx="1820286" cy="2461088"/>
              <a:chOff x="1867337" y="1994561"/>
              <a:chExt cx="1820286" cy="246108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5842D1D-A4EE-43BC-94DF-7F1BCAA8E608}"/>
                  </a:ext>
                </a:extLst>
              </p:cNvPr>
              <p:cNvSpPr/>
              <p:nvPr/>
            </p:nvSpPr>
            <p:spPr>
              <a:xfrm>
                <a:off x="1867337" y="1994561"/>
                <a:ext cx="1790385" cy="30650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Blackadder ITC" panose="04020505051007020D02" pitchFamily="82" charset="0"/>
                  </a:rPr>
                  <a:t>Player 1</a:t>
                </a:r>
                <a:endParaRPr lang="en-GB" dirty="0">
                  <a:solidFill>
                    <a:schemeClr val="tx1"/>
                  </a:solidFill>
                  <a:latin typeface="Blackadder ITC" panose="04020505051007020D02" pitchFamily="82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1480089-F628-469B-A833-C4D469662E83}"/>
                  </a:ext>
                </a:extLst>
              </p:cNvPr>
              <p:cNvSpPr/>
              <p:nvPr/>
            </p:nvSpPr>
            <p:spPr>
              <a:xfrm>
                <a:off x="1871697" y="2712757"/>
                <a:ext cx="1790385" cy="30650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Blackadder ITC" panose="04020505051007020D02" pitchFamily="82" charset="0"/>
                  </a:rPr>
                  <a:t>Player 2</a:t>
                </a:r>
                <a:endParaRPr lang="en-GB" dirty="0">
                  <a:solidFill>
                    <a:schemeClr val="tx1"/>
                  </a:solidFill>
                  <a:latin typeface="Blackadder ITC" panose="04020505051007020D02" pitchFamily="82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6D1042-E43A-47D5-85D9-15D637614741}"/>
                  </a:ext>
                </a:extLst>
              </p:cNvPr>
              <p:cNvSpPr/>
              <p:nvPr/>
            </p:nvSpPr>
            <p:spPr>
              <a:xfrm>
                <a:off x="1867337" y="4149146"/>
                <a:ext cx="1790385" cy="30650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Blackadder ITC" panose="04020505051007020D02" pitchFamily="82" charset="0"/>
                  </a:rPr>
                  <a:t>Player 4</a:t>
                </a:r>
                <a:endParaRPr lang="en-GB" dirty="0">
                  <a:solidFill>
                    <a:schemeClr val="tx1"/>
                  </a:solidFill>
                  <a:latin typeface="Blackadder ITC" panose="04020505051007020D02" pitchFamily="82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F3D66A8-87EE-457B-AE53-58BA9D2AEC17}"/>
                  </a:ext>
                </a:extLst>
              </p:cNvPr>
              <p:cNvSpPr/>
              <p:nvPr/>
            </p:nvSpPr>
            <p:spPr>
              <a:xfrm>
                <a:off x="1897238" y="3430951"/>
                <a:ext cx="1790385" cy="30650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Blackadder ITC" panose="04020505051007020D02" pitchFamily="82" charset="0"/>
                  </a:rPr>
                  <a:t>Player 3</a:t>
                </a:r>
                <a:endParaRPr lang="en-GB" dirty="0">
                  <a:solidFill>
                    <a:schemeClr val="tx1"/>
                  </a:solidFill>
                  <a:latin typeface="Blackadder ITC" panose="04020505051007020D02" pitchFamily="82" charset="0"/>
                </a:endParaRPr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BC96D73-475F-49B2-9CCC-72BDB28DF515}"/>
              </a:ext>
            </a:extLst>
          </p:cNvPr>
          <p:cNvSpPr/>
          <p:nvPr/>
        </p:nvSpPr>
        <p:spPr>
          <a:xfrm>
            <a:off x="5621151" y="4612255"/>
            <a:ext cx="949698" cy="256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lackadder ITC" panose="04020505051007020D02" pitchFamily="82" charset="0"/>
              </a:rPr>
              <a:t>Start</a:t>
            </a:r>
            <a:endParaRPr lang="en-GB" dirty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590005-2430-4E03-B0F6-5CB662658920}"/>
              </a:ext>
            </a:extLst>
          </p:cNvPr>
          <p:cNvSpPr txBox="1"/>
          <p:nvPr/>
        </p:nvSpPr>
        <p:spPr>
          <a:xfrm>
            <a:off x="1339850" y="2827208"/>
            <a:ext cx="2311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Entering player names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A9B8CA-35B2-47A1-9CE3-EA6EAA138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95" y="933412"/>
            <a:ext cx="799200" cy="7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8225BD-92CC-47D3-8A49-0C67A62A9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95" y="1893631"/>
            <a:ext cx="798497" cy="79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A79A35D-585F-4976-A3C1-8465E0560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25" y="2799321"/>
            <a:ext cx="799200" cy="7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441C471-6E04-4077-ABD7-EE9DF345C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25" y="3690124"/>
            <a:ext cx="799200" cy="7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Graphic 48" descr="Wave with solid fill">
            <a:extLst>
              <a:ext uri="{FF2B5EF4-FFF2-40B4-BE49-F238E27FC236}">
                <a16:creationId xmlns:a16="http://schemas.microsoft.com/office/drawing/2014/main" id="{F20AF29D-905B-40A4-9C40-4D9A4CD3AA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3892" y="4874328"/>
            <a:ext cx="1082862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AB7FE061-8888-443A-9720-38583AB9C073}"/>
              </a:ext>
            </a:extLst>
          </p:cNvPr>
          <p:cNvSpPr/>
          <p:nvPr/>
        </p:nvSpPr>
        <p:spPr>
          <a:xfrm>
            <a:off x="1487241" y="5331528"/>
            <a:ext cx="9808229" cy="14023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Graphic 50" descr="Wave with solid fill">
            <a:extLst>
              <a:ext uri="{FF2B5EF4-FFF2-40B4-BE49-F238E27FC236}">
                <a16:creationId xmlns:a16="http://schemas.microsoft.com/office/drawing/2014/main" id="{E5E4305A-756B-4D57-86A3-B530C4F261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7457" y="4874328"/>
            <a:ext cx="1082862" cy="914400"/>
          </a:xfrm>
          <a:prstGeom prst="rect">
            <a:avLst/>
          </a:prstGeom>
        </p:spPr>
      </p:pic>
      <p:pic>
        <p:nvPicPr>
          <p:cNvPr id="52" name="Graphic 51" descr="Wave with solid fill">
            <a:extLst>
              <a:ext uri="{FF2B5EF4-FFF2-40B4-BE49-F238E27FC236}">
                <a16:creationId xmlns:a16="http://schemas.microsoft.com/office/drawing/2014/main" id="{11388CF7-D687-414B-A3B7-0D757595E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6136" y="4874328"/>
            <a:ext cx="1082862" cy="914400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09E7892F-0475-4536-A965-A24E062CE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20" y="5170335"/>
            <a:ext cx="1563566" cy="1563566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4FD16604-AA55-4EC0-9108-8F765C3F5F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53" y="5514701"/>
            <a:ext cx="1219200" cy="1219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45548D0-B13C-40D8-814C-872D99A14D51}"/>
              </a:ext>
            </a:extLst>
          </p:cNvPr>
          <p:cNvSpPr/>
          <p:nvPr/>
        </p:nvSpPr>
        <p:spPr>
          <a:xfrm>
            <a:off x="9325264" y="254123"/>
            <a:ext cx="1825339" cy="322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lackadder ITC" panose="04020505051007020D02" pitchFamily="82" charset="0"/>
              </a:rPr>
              <a:t>Help</a:t>
            </a:r>
            <a:endParaRPr lang="en-GB" dirty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0D58D8B1-6642-4BF1-AB59-95C9623441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72" y="4443984"/>
            <a:ext cx="1862195" cy="1862195"/>
          </a:xfrm>
          <a:prstGeom prst="rect">
            <a:avLst/>
          </a:prstGeom>
        </p:spPr>
      </p:pic>
      <p:pic>
        <p:nvPicPr>
          <p:cNvPr id="28" name="Picture 27" descr="A picture containing text, weapon&#10;&#10;Description automatically generated">
            <a:extLst>
              <a:ext uri="{FF2B5EF4-FFF2-40B4-BE49-F238E27FC236}">
                <a16:creationId xmlns:a16="http://schemas.microsoft.com/office/drawing/2014/main" id="{E1202350-2644-4144-965C-A51C4618A7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940" y="4895423"/>
            <a:ext cx="2476567" cy="247656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5551C53-9423-4B66-AEA8-DB67C075E838}"/>
              </a:ext>
            </a:extLst>
          </p:cNvPr>
          <p:cNvGrpSpPr/>
          <p:nvPr/>
        </p:nvGrpSpPr>
        <p:grpSpPr>
          <a:xfrm>
            <a:off x="8013193" y="2496797"/>
            <a:ext cx="3691712" cy="4237537"/>
            <a:chOff x="7453306" y="2268599"/>
            <a:chExt cx="3049837" cy="3378961"/>
          </a:xfrm>
        </p:grpSpPr>
        <p:pic>
          <p:nvPicPr>
            <p:cNvPr id="33" name="Picture 3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614B7275-A5E2-4C3F-9650-1676D6F69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6034" y="3110451"/>
              <a:ext cx="2537109" cy="2537109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F64D6AD-8F77-4103-9E50-1487CF14F67A}"/>
                </a:ext>
              </a:extLst>
            </p:cNvPr>
            <p:cNvGrpSpPr/>
            <p:nvPr/>
          </p:nvGrpSpPr>
          <p:grpSpPr>
            <a:xfrm>
              <a:off x="7453307" y="2268599"/>
              <a:ext cx="2757376" cy="2271183"/>
              <a:chOff x="6873858" y="2359533"/>
              <a:chExt cx="2757376" cy="2271183"/>
            </a:xfrm>
          </p:grpSpPr>
          <p:pic>
            <p:nvPicPr>
              <p:cNvPr id="35" name="Picture 34" descr="A picture containing text, plant, leaf&#10;&#10;Description automatically generated">
                <a:extLst>
                  <a:ext uri="{FF2B5EF4-FFF2-40B4-BE49-F238E27FC236}">
                    <a16:creationId xmlns:a16="http://schemas.microsoft.com/office/drawing/2014/main" id="{91E60E55-FC34-4B7D-87DA-609A3000C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3858" y="2359533"/>
                <a:ext cx="2271183" cy="2271183"/>
              </a:xfrm>
              <a:prstGeom prst="rect">
                <a:avLst/>
              </a:prstGeom>
            </p:spPr>
          </p:pic>
          <p:pic>
            <p:nvPicPr>
              <p:cNvPr id="36" name="Picture 35" descr="A picture containing text, plant, leaf&#10;&#10;Description automatically generated">
                <a:extLst>
                  <a:ext uri="{FF2B5EF4-FFF2-40B4-BE49-F238E27FC236}">
                    <a16:creationId xmlns:a16="http://schemas.microsoft.com/office/drawing/2014/main" id="{AEC61636-FA2F-4F1D-92F7-8BDCC7157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583725" y="2560991"/>
                <a:ext cx="2047509" cy="2047509"/>
              </a:xfrm>
              <a:prstGeom prst="rect">
                <a:avLst/>
              </a:prstGeom>
            </p:spPr>
          </p:pic>
        </p:grpSp>
      </p:grpSp>
      <p:pic>
        <p:nvPicPr>
          <p:cNvPr id="37" name="Picture 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32A9D6-3F81-44FC-BA4E-E8510F8A92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007" y="4612255"/>
            <a:ext cx="1083457" cy="108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DA646A-D771-4BC7-A143-A9F1A6D78249}"/>
              </a:ext>
            </a:extLst>
          </p:cNvPr>
          <p:cNvSpPr/>
          <p:nvPr/>
        </p:nvSpPr>
        <p:spPr>
          <a:xfrm>
            <a:off x="1487242" y="114300"/>
            <a:ext cx="9808229" cy="66000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9" name="Graphic 48" descr="Wave with solid fill">
            <a:extLst>
              <a:ext uri="{FF2B5EF4-FFF2-40B4-BE49-F238E27FC236}">
                <a16:creationId xmlns:a16="http://schemas.microsoft.com/office/drawing/2014/main" id="{F20AF29D-905B-40A4-9C40-4D9A4CD3A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892" y="4874328"/>
            <a:ext cx="1082862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AB7FE061-8888-443A-9720-38583AB9C073}"/>
              </a:ext>
            </a:extLst>
          </p:cNvPr>
          <p:cNvSpPr/>
          <p:nvPr/>
        </p:nvSpPr>
        <p:spPr>
          <a:xfrm>
            <a:off x="1487241" y="5331528"/>
            <a:ext cx="9808229" cy="14023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Graphic 50" descr="Wave with solid fill">
            <a:extLst>
              <a:ext uri="{FF2B5EF4-FFF2-40B4-BE49-F238E27FC236}">
                <a16:creationId xmlns:a16="http://schemas.microsoft.com/office/drawing/2014/main" id="{E5E4305A-756B-4D57-86A3-B530C4F26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7457" y="4874328"/>
            <a:ext cx="1082862" cy="914400"/>
          </a:xfrm>
          <a:prstGeom prst="rect">
            <a:avLst/>
          </a:prstGeom>
        </p:spPr>
      </p:pic>
      <p:pic>
        <p:nvPicPr>
          <p:cNvPr id="52" name="Graphic 51" descr="Wave with solid fill">
            <a:extLst>
              <a:ext uri="{FF2B5EF4-FFF2-40B4-BE49-F238E27FC236}">
                <a16:creationId xmlns:a16="http://schemas.microsoft.com/office/drawing/2014/main" id="{11388CF7-D687-414B-A3B7-0D757595E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6136" y="4874328"/>
            <a:ext cx="1082862" cy="914400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09E7892F-0475-4536-A965-A24E062CE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20" y="5170335"/>
            <a:ext cx="1563566" cy="1563566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4FD16604-AA55-4EC0-9108-8F765C3F5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53" y="5514701"/>
            <a:ext cx="1219200" cy="121920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0D58D8B1-6642-4BF1-AB59-95C962344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72" y="4443984"/>
            <a:ext cx="1862195" cy="1862195"/>
          </a:xfrm>
          <a:prstGeom prst="rect">
            <a:avLst/>
          </a:prstGeom>
        </p:spPr>
      </p:pic>
      <p:pic>
        <p:nvPicPr>
          <p:cNvPr id="28" name="Picture 27" descr="A picture containing text, weapon&#10;&#10;Description automatically generated">
            <a:extLst>
              <a:ext uri="{FF2B5EF4-FFF2-40B4-BE49-F238E27FC236}">
                <a16:creationId xmlns:a16="http://schemas.microsoft.com/office/drawing/2014/main" id="{E1202350-2644-4144-965C-A51C4618A7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9"/>
          <a:stretch/>
        </p:blipFill>
        <p:spPr>
          <a:xfrm>
            <a:off x="3732940" y="5110843"/>
            <a:ext cx="2476567" cy="226114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5551C53-9423-4B66-AEA8-DB67C075E838}"/>
              </a:ext>
            </a:extLst>
          </p:cNvPr>
          <p:cNvGrpSpPr/>
          <p:nvPr/>
        </p:nvGrpSpPr>
        <p:grpSpPr>
          <a:xfrm>
            <a:off x="8013193" y="2496797"/>
            <a:ext cx="3691712" cy="4237537"/>
            <a:chOff x="7453306" y="2268599"/>
            <a:chExt cx="3049837" cy="3378961"/>
          </a:xfrm>
        </p:grpSpPr>
        <p:pic>
          <p:nvPicPr>
            <p:cNvPr id="33" name="Picture 3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614B7275-A5E2-4C3F-9650-1676D6F69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6034" y="3110451"/>
              <a:ext cx="2537109" cy="2537109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F64D6AD-8F77-4103-9E50-1487CF14F67A}"/>
                </a:ext>
              </a:extLst>
            </p:cNvPr>
            <p:cNvGrpSpPr/>
            <p:nvPr/>
          </p:nvGrpSpPr>
          <p:grpSpPr>
            <a:xfrm>
              <a:off x="7453307" y="2268599"/>
              <a:ext cx="2757376" cy="2271183"/>
              <a:chOff x="6873858" y="2359533"/>
              <a:chExt cx="2757376" cy="2271183"/>
            </a:xfrm>
          </p:grpSpPr>
          <p:pic>
            <p:nvPicPr>
              <p:cNvPr id="35" name="Picture 34" descr="A picture containing text, plant, leaf&#10;&#10;Description automatically generated">
                <a:extLst>
                  <a:ext uri="{FF2B5EF4-FFF2-40B4-BE49-F238E27FC236}">
                    <a16:creationId xmlns:a16="http://schemas.microsoft.com/office/drawing/2014/main" id="{91E60E55-FC34-4B7D-87DA-609A3000C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3858" y="2359533"/>
                <a:ext cx="2271183" cy="2271183"/>
              </a:xfrm>
              <a:prstGeom prst="rect">
                <a:avLst/>
              </a:prstGeom>
            </p:spPr>
          </p:pic>
          <p:pic>
            <p:nvPicPr>
              <p:cNvPr id="36" name="Picture 35" descr="A picture containing text, plant, leaf&#10;&#10;Description automatically generated">
                <a:extLst>
                  <a:ext uri="{FF2B5EF4-FFF2-40B4-BE49-F238E27FC236}">
                    <a16:creationId xmlns:a16="http://schemas.microsoft.com/office/drawing/2014/main" id="{AEC61636-FA2F-4F1D-92F7-8BDCC7157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583725" y="2560991"/>
                <a:ext cx="2047509" cy="2047509"/>
              </a:xfrm>
              <a:prstGeom prst="rect">
                <a:avLst/>
              </a:prstGeom>
            </p:spPr>
          </p:pic>
        </p:grpSp>
      </p:grpSp>
      <p:pic>
        <p:nvPicPr>
          <p:cNvPr id="37" name="Picture 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32A9D6-3F81-44FC-BA4E-E8510F8A92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007" y="4612255"/>
            <a:ext cx="1083457" cy="1083457"/>
          </a:xfrm>
          <a:prstGeom prst="rect">
            <a:avLst/>
          </a:prstGeom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7551C089-A7E8-4FF6-9A70-A2C33C785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438" y="160548"/>
            <a:ext cx="7935405" cy="608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C788C0C-C178-430A-907D-A80459379D33}"/>
              </a:ext>
            </a:extLst>
          </p:cNvPr>
          <p:cNvSpPr txBox="1"/>
          <p:nvPr/>
        </p:nvSpPr>
        <p:spPr>
          <a:xfrm>
            <a:off x="2146968" y="678400"/>
            <a:ext cx="632821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How to Play</a:t>
            </a:r>
            <a:r>
              <a:rPr lang="en-GB" sz="1100" dirty="0"/>
              <a:t>:</a:t>
            </a:r>
          </a:p>
          <a:p>
            <a:r>
              <a:rPr lang="en-GB" sz="1100" dirty="0"/>
              <a:t>	- Each player gets 1 ship and 5 crew cards</a:t>
            </a:r>
          </a:p>
          <a:p>
            <a:r>
              <a:rPr lang="en-GB" sz="1100" dirty="0"/>
              <a:t>	- The rest of the treasures are placed on the Treasure Island.</a:t>
            </a:r>
          </a:p>
          <a:p>
            <a:r>
              <a:rPr lang="en-GB" sz="1100" dirty="0"/>
              <a:t>	- The rest of the crew cards are placed face down on the Pirate Island.</a:t>
            </a:r>
          </a:p>
          <a:p>
            <a:r>
              <a:rPr lang="en-GB" sz="1100" dirty="0"/>
              <a:t>	</a:t>
            </a:r>
          </a:p>
          <a:p>
            <a:r>
              <a:rPr lang="en-GB" sz="1100" dirty="0"/>
              <a:t>	- When it is your turn, you may do one of the following:</a:t>
            </a:r>
          </a:p>
          <a:p>
            <a:r>
              <a:rPr lang="en-GB" sz="1100" dirty="0"/>
              <a:t>	</a:t>
            </a:r>
          </a:p>
          <a:p>
            <a:r>
              <a:rPr lang="en-GB" sz="1100" dirty="0"/>
              <a:t>		- Sail to treasure island and draw a Chance card.</a:t>
            </a:r>
          </a:p>
          <a:p>
            <a:r>
              <a:rPr lang="en-GB" sz="1100" dirty="0"/>
              <a:t>			~ Follow the instruction on the Chance card.</a:t>
            </a:r>
          </a:p>
          <a:p>
            <a:r>
              <a:rPr lang="en-GB" sz="1100" dirty="0"/>
              <a:t>			</a:t>
            </a:r>
          </a:p>
          <a:p>
            <a:r>
              <a:rPr lang="en-GB" sz="1100" dirty="0"/>
              <a:t>		- Sail to another harbour to trade.</a:t>
            </a:r>
          </a:p>
          <a:p>
            <a:r>
              <a:rPr lang="en-GB" sz="1100" dirty="0"/>
              <a:t>			~ You may exchange treasures and crew cards on the harbour with the ones you have on your ship.</a:t>
            </a:r>
          </a:p>
          <a:p>
            <a:r>
              <a:rPr lang="en-GB" sz="1100" dirty="0"/>
              <a:t>			</a:t>
            </a:r>
          </a:p>
          <a:p>
            <a:r>
              <a:rPr lang="en-GB" sz="1100" dirty="0"/>
              <a:t>		- Attack another player's ship.</a:t>
            </a:r>
          </a:p>
          <a:p>
            <a:r>
              <a:rPr lang="en-GB" sz="1100" dirty="0"/>
              <a:t>			~ Sail to the same square as them and shout "Ready to Attack".</a:t>
            </a:r>
          </a:p>
          <a:p>
            <a:r>
              <a:rPr lang="en-GB" sz="1100" dirty="0"/>
              <a:t>			~ Both players must reveal their combat values.</a:t>
            </a:r>
          </a:p>
          <a:p>
            <a:r>
              <a:rPr lang="en-GB" sz="1100" dirty="0"/>
              <a:t>			~ The player with the higher combat value wins the battle.</a:t>
            </a:r>
          </a:p>
          <a:p>
            <a:r>
              <a:rPr lang="en-GB" sz="1100" dirty="0"/>
              <a:t>			~ Winner chooses either 2 Crew cards or all the treasure on the losing ship.</a:t>
            </a:r>
          </a:p>
          <a:p>
            <a:r>
              <a:rPr lang="en-GB" sz="1100" dirty="0"/>
              <a:t>	</a:t>
            </a:r>
          </a:p>
          <a:p>
            <a:r>
              <a:rPr lang="en-GB" sz="1100" dirty="0"/>
              <a:t>	- Safe Zones:</a:t>
            </a:r>
          </a:p>
          <a:p>
            <a:r>
              <a:rPr lang="en-GB" sz="1100" dirty="0"/>
              <a:t>		- Each player has a safe zone in their hometown.</a:t>
            </a:r>
          </a:p>
          <a:p>
            <a:r>
              <a:rPr lang="en-GB" sz="1100" dirty="0"/>
              <a:t>		- Safe Zones can only be used to store treasure once a player has 3 identical </a:t>
            </a:r>
            <a:r>
              <a:rPr lang="en-GB" sz="1100" dirty="0" err="1"/>
              <a:t>treasuers</a:t>
            </a:r>
            <a:r>
              <a:rPr lang="en-GB" sz="1100" dirty="0"/>
              <a:t> (for e.g. 3 gold bars).</a:t>
            </a:r>
          </a:p>
          <a:p>
            <a:r>
              <a:rPr lang="en-GB" sz="1100" dirty="0"/>
              <a:t>		- Treasures stores in safe zones cannot be traded or stolen.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7B8DEC-742F-4039-8436-B66D703B3D88}"/>
              </a:ext>
            </a:extLst>
          </p:cNvPr>
          <p:cNvSpPr txBox="1"/>
          <p:nvPr/>
        </p:nvSpPr>
        <p:spPr>
          <a:xfrm>
            <a:off x="9975843" y="1147659"/>
            <a:ext cx="2311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Help screen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62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F8B99F-5793-4566-AF55-DD8A14D2654B}"/>
              </a:ext>
            </a:extLst>
          </p:cNvPr>
          <p:cNvGrpSpPr/>
          <p:nvPr/>
        </p:nvGrpSpPr>
        <p:grpSpPr>
          <a:xfrm>
            <a:off x="-2474773" y="-384231"/>
            <a:ext cx="17291956" cy="9231084"/>
            <a:chOff x="1859573" y="980342"/>
            <a:chExt cx="8743420" cy="520944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9ECF31-DF7B-40DB-8133-2E30C9E5A88F}"/>
                </a:ext>
              </a:extLst>
            </p:cNvPr>
            <p:cNvSpPr/>
            <p:nvPr/>
          </p:nvSpPr>
          <p:spPr>
            <a:xfrm>
              <a:off x="1859573" y="980342"/>
              <a:ext cx="8282354" cy="5139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Graphic 11" descr="Wave with solid fill">
              <a:extLst>
                <a:ext uri="{FF2B5EF4-FFF2-40B4-BE49-F238E27FC236}">
                  <a16:creationId xmlns:a16="http://schemas.microsoft.com/office/drawing/2014/main" id="{2BB89271-568D-4A82-A358-FBD390919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23" y="4259873"/>
              <a:ext cx="914400" cy="9144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1C3CAA-DDBD-4DAB-BD7B-85612F9DB7E1}"/>
                </a:ext>
              </a:extLst>
            </p:cNvPr>
            <p:cNvSpPr/>
            <p:nvPr/>
          </p:nvSpPr>
          <p:spPr>
            <a:xfrm>
              <a:off x="1859573" y="4717073"/>
              <a:ext cx="8282354" cy="1402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Graphic 13" descr="Wave with solid fill">
              <a:extLst>
                <a:ext uri="{FF2B5EF4-FFF2-40B4-BE49-F238E27FC236}">
                  <a16:creationId xmlns:a16="http://schemas.microsoft.com/office/drawing/2014/main" id="{8DD144D1-D2E5-493B-9A0E-6F6C4D37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788" y="4259873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Wave with solid fill">
              <a:extLst>
                <a:ext uri="{FF2B5EF4-FFF2-40B4-BE49-F238E27FC236}">
                  <a16:creationId xmlns:a16="http://schemas.microsoft.com/office/drawing/2014/main" id="{FA8D326D-C9C4-4428-861B-7CFB19893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8467" y="4259873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Seaweed with solid fill">
              <a:extLst>
                <a:ext uri="{FF2B5EF4-FFF2-40B4-BE49-F238E27FC236}">
                  <a16:creationId xmlns:a16="http://schemas.microsoft.com/office/drawing/2014/main" id="{1BFB30E7-1C07-4ADF-88A8-B85926D91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90892" y="5209973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Seaweed with solid fill">
              <a:extLst>
                <a:ext uri="{FF2B5EF4-FFF2-40B4-BE49-F238E27FC236}">
                  <a16:creationId xmlns:a16="http://schemas.microsoft.com/office/drawing/2014/main" id="{BFA79EFD-BBF3-4873-AFFE-5DBCF7CEE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2849" y="5508381"/>
              <a:ext cx="615992" cy="615992"/>
            </a:xfrm>
            <a:prstGeom prst="rect">
              <a:avLst/>
            </a:prstGeom>
          </p:spPr>
        </p:pic>
        <p:pic>
          <p:nvPicPr>
            <p:cNvPr id="18" name="Graphic 17" descr="Seaweed with solid fill">
              <a:extLst>
                <a:ext uri="{FF2B5EF4-FFF2-40B4-BE49-F238E27FC236}">
                  <a16:creationId xmlns:a16="http://schemas.microsoft.com/office/drawing/2014/main" id="{3F215DCC-4FEB-43AE-AA0E-538D21A10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9611" y="5220432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Tropical scene with solid fill">
              <a:extLst>
                <a:ext uri="{FF2B5EF4-FFF2-40B4-BE49-F238E27FC236}">
                  <a16:creationId xmlns:a16="http://schemas.microsoft.com/office/drawing/2014/main" id="{F0548B6A-464A-41E1-9A09-094394B6E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8034"/>
            <a:stretch/>
          </p:blipFill>
          <p:spPr>
            <a:xfrm>
              <a:off x="7901773" y="2957977"/>
              <a:ext cx="2701220" cy="1944000"/>
            </a:xfrm>
            <a:prstGeom prst="rect">
              <a:avLst/>
            </a:prstGeom>
          </p:spPr>
        </p:pic>
        <p:pic>
          <p:nvPicPr>
            <p:cNvPr id="20" name="Graphic 19" descr="Fish with solid fill">
              <a:extLst>
                <a:ext uri="{FF2B5EF4-FFF2-40B4-BE49-F238E27FC236}">
                  <a16:creationId xmlns:a16="http://schemas.microsoft.com/office/drawing/2014/main" id="{C82166B3-C8F2-4DFE-A72A-02E89A6B1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935" y="4901977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Crab with solid fill">
              <a:extLst>
                <a:ext uri="{FF2B5EF4-FFF2-40B4-BE49-F238E27FC236}">
                  <a16:creationId xmlns:a16="http://schemas.microsoft.com/office/drawing/2014/main" id="{598809BA-48B7-4F68-877B-B23431596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65251" y="5275384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Fish with solid fill">
              <a:extLst>
                <a:ext uri="{FF2B5EF4-FFF2-40B4-BE49-F238E27FC236}">
                  <a16:creationId xmlns:a16="http://schemas.microsoft.com/office/drawing/2014/main" id="{99174C44-A935-4ACE-81AF-E07C232B8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77819" y="4655527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94629913-E07D-4394-B40D-3EF92CC29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64840"/>
              </p:ext>
            </p:extLst>
          </p:nvPr>
        </p:nvGraphicFramePr>
        <p:xfrm>
          <a:off x="-1399086" y="-203200"/>
          <a:ext cx="11021260" cy="8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63">
                  <a:extLst>
                    <a:ext uri="{9D8B030D-6E8A-4147-A177-3AD203B41FA5}">
                      <a16:colId xmlns:a16="http://schemas.microsoft.com/office/drawing/2014/main" val="3175406248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740349813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480924030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1250935861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4028704376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1269074544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1065887273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1258680268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913964524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163827631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144009354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823580160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846677273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4168844278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3959773196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862401930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941937160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989528015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19242042"/>
                    </a:ext>
                  </a:extLst>
                </a:gridCol>
                <a:gridCol w="551063">
                  <a:extLst>
                    <a:ext uri="{9D8B030D-6E8A-4147-A177-3AD203B41FA5}">
                      <a16:colId xmlns:a16="http://schemas.microsoft.com/office/drawing/2014/main" val="2021040821"/>
                    </a:ext>
                  </a:extLst>
                </a:gridCol>
              </a:tblGrid>
              <a:tr h="435928">
                <a:tc>
                  <a:txBody>
                    <a:bodyPr/>
                    <a:lstStyle/>
                    <a:p>
                      <a:endParaRPr lang="en-GB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74588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4799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68651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3855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01673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57743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68885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6150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7642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9662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10493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90258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8538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9835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99278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17083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3564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03835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90143"/>
                  </a:ext>
                </a:extLst>
              </a:tr>
              <a:tr h="435928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1560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90B4C36-CF2D-4C60-ACF7-21E9F8755462}"/>
              </a:ext>
            </a:extLst>
          </p:cNvPr>
          <p:cNvSpPr txBox="1"/>
          <p:nvPr/>
        </p:nvSpPr>
        <p:spPr>
          <a:xfrm>
            <a:off x="10071619" y="1684714"/>
            <a:ext cx="2311400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General display of what the board will look like</a:t>
            </a:r>
          </a:p>
          <a:p>
            <a:endParaRPr lang="en-US" dirty="0"/>
          </a:p>
          <a:p>
            <a:r>
              <a:rPr lang="en-US" dirty="0"/>
              <a:t>Pop ups to inform the players of the board information</a:t>
            </a:r>
          </a:p>
          <a:p>
            <a:endParaRPr lang="en-US" dirty="0"/>
          </a:p>
          <a:p>
            <a:r>
              <a:rPr lang="en-US" dirty="0"/>
              <a:t>Indicate player in port??</a:t>
            </a:r>
          </a:p>
          <a:p>
            <a:endParaRPr lang="en-US" dirty="0"/>
          </a:p>
          <a:p>
            <a:r>
              <a:rPr lang="en-US" dirty="0"/>
              <a:t>After battle can you choose treasure?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A5527-48D6-4B6D-92F7-9EEBAA66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5370" y="5399804"/>
            <a:ext cx="512775" cy="5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E9358F-DC87-422E-AB42-D69ADC804C55}"/>
              </a:ext>
            </a:extLst>
          </p:cNvPr>
          <p:cNvSpPr/>
          <p:nvPr/>
        </p:nvSpPr>
        <p:spPr>
          <a:xfrm>
            <a:off x="11875345" y="-203200"/>
            <a:ext cx="1825339" cy="322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lackadder ITC" panose="04020505051007020D02" pitchFamily="82" charset="0"/>
              </a:rPr>
              <a:t>Rules</a:t>
            </a:r>
            <a:endParaRPr lang="en-GB" dirty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597A455-6723-4231-B12A-85704E7D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50" y="4654574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7B728F8-2FA1-4434-9A69-51C7D914A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43" y="3359923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B6C21DC-4CBD-4D90-B5A0-BDBFC0572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48" y="294867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B48BDF1-1CC4-4987-815D-0906DE20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43" y="467104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35659E8-0BFB-491A-AE2C-F3635489F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0228" y="2341682"/>
            <a:ext cx="525061" cy="52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2F82D7B-EA17-423C-94E5-64796895F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330" y="-255804"/>
            <a:ext cx="511607" cy="51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02D26AD9-6C7F-4175-A002-3A7B0DBD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993" y="2363551"/>
            <a:ext cx="515936" cy="5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DAF1DE5-634D-47BF-93B9-6CF9D971C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085" y="5387517"/>
            <a:ext cx="525062" cy="52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F1B2F89F-CA61-4CE0-9949-4585BC6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230" y="8048995"/>
            <a:ext cx="490359" cy="49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D2CCEECC-25BC-42F1-8987-38DA4BD3B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38" y="-257968"/>
            <a:ext cx="515936" cy="5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4F05FC8-639C-4A8E-B741-D9335A013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085" y="7967061"/>
            <a:ext cx="525061" cy="52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45AE725-2818-462C-869D-51774E483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5370" y="7960346"/>
            <a:ext cx="555014" cy="55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99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C63CD-5F57-4EFF-B44A-E09F292EEC72}"/>
              </a:ext>
            </a:extLst>
          </p:cNvPr>
          <p:cNvGrpSpPr/>
          <p:nvPr/>
        </p:nvGrpSpPr>
        <p:grpSpPr>
          <a:xfrm>
            <a:off x="-1621333" y="-701731"/>
            <a:ext cx="17291956" cy="9231084"/>
            <a:chOff x="1859573" y="980342"/>
            <a:chExt cx="8743420" cy="52094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42344C-359C-4073-8A74-46ED10E810A5}"/>
                </a:ext>
              </a:extLst>
            </p:cNvPr>
            <p:cNvSpPr/>
            <p:nvPr/>
          </p:nvSpPr>
          <p:spPr>
            <a:xfrm>
              <a:off x="1859573" y="980342"/>
              <a:ext cx="8282354" cy="5139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Graphic 5" descr="Wave with solid fill">
              <a:extLst>
                <a:ext uri="{FF2B5EF4-FFF2-40B4-BE49-F238E27FC236}">
                  <a16:creationId xmlns:a16="http://schemas.microsoft.com/office/drawing/2014/main" id="{37B787D0-C0F0-410E-9C15-9E9473E9F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23" y="4259873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AEB8B8-56BA-4676-8311-AEF31332A258}"/>
                </a:ext>
              </a:extLst>
            </p:cNvPr>
            <p:cNvSpPr/>
            <p:nvPr/>
          </p:nvSpPr>
          <p:spPr>
            <a:xfrm>
              <a:off x="1859573" y="4717073"/>
              <a:ext cx="8282354" cy="1402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Graphic 7" descr="Wave with solid fill">
              <a:extLst>
                <a:ext uri="{FF2B5EF4-FFF2-40B4-BE49-F238E27FC236}">
                  <a16:creationId xmlns:a16="http://schemas.microsoft.com/office/drawing/2014/main" id="{A4BF2890-A16B-4FD9-A724-0CB1AAA3F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788" y="4259873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Wave with solid fill">
              <a:extLst>
                <a:ext uri="{FF2B5EF4-FFF2-40B4-BE49-F238E27FC236}">
                  <a16:creationId xmlns:a16="http://schemas.microsoft.com/office/drawing/2014/main" id="{EC3FD59D-0F1C-432B-83CE-CF857A348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8467" y="4259873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Seaweed with solid fill">
              <a:extLst>
                <a:ext uri="{FF2B5EF4-FFF2-40B4-BE49-F238E27FC236}">
                  <a16:creationId xmlns:a16="http://schemas.microsoft.com/office/drawing/2014/main" id="{29A77B82-E0AF-4FF3-B267-959542184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90892" y="520997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Seaweed with solid fill">
              <a:extLst>
                <a:ext uri="{FF2B5EF4-FFF2-40B4-BE49-F238E27FC236}">
                  <a16:creationId xmlns:a16="http://schemas.microsoft.com/office/drawing/2014/main" id="{1BEC831A-D766-4AE1-BAC7-07C0F4818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2849" y="5508381"/>
              <a:ext cx="615992" cy="615992"/>
            </a:xfrm>
            <a:prstGeom prst="rect">
              <a:avLst/>
            </a:prstGeom>
          </p:spPr>
        </p:pic>
        <p:pic>
          <p:nvPicPr>
            <p:cNvPr id="12" name="Graphic 11" descr="Seaweed with solid fill">
              <a:extLst>
                <a:ext uri="{FF2B5EF4-FFF2-40B4-BE49-F238E27FC236}">
                  <a16:creationId xmlns:a16="http://schemas.microsoft.com/office/drawing/2014/main" id="{DE3C1DDE-E1CD-4294-A9FA-54192343A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9611" y="522043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Tropical scene with solid fill">
              <a:extLst>
                <a:ext uri="{FF2B5EF4-FFF2-40B4-BE49-F238E27FC236}">
                  <a16:creationId xmlns:a16="http://schemas.microsoft.com/office/drawing/2014/main" id="{DCC56CBA-8A16-4C0A-86D2-88FE82162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8034"/>
            <a:stretch/>
          </p:blipFill>
          <p:spPr>
            <a:xfrm>
              <a:off x="7901773" y="2957977"/>
              <a:ext cx="2701220" cy="1944000"/>
            </a:xfrm>
            <a:prstGeom prst="rect">
              <a:avLst/>
            </a:prstGeom>
          </p:spPr>
        </p:pic>
        <p:pic>
          <p:nvPicPr>
            <p:cNvPr id="14" name="Graphic 13" descr="Fish with solid fill">
              <a:extLst>
                <a:ext uri="{FF2B5EF4-FFF2-40B4-BE49-F238E27FC236}">
                  <a16:creationId xmlns:a16="http://schemas.microsoft.com/office/drawing/2014/main" id="{A4804ECC-BA2B-414D-9643-F290A84E4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935" y="4901977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Crab with solid fill">
              <a:extLst>
                <a:ext uri="{FF2B5EF4-FFF2-40B4-BE49-F238E27FC236}">
                  <a16:creationId xmlns:a16="http://schemas.microsoft.com/office/drawing/2014/main" id="{BBAB39F0-C503-4C16-B503-2E20858DA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65251" y="527538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Fish with solid fill">
              <a:extLst>
                <a:ext uri="{FF2B5EF4-FFF2-40B4-BE49-F238E27FC236}">
                  <a16:creationId xmlns:a16="http://schemas.microsoft.com/office/drawing/2014/main" id="{D98E642E-64C2-498C-B54B-E35C4BD0A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77819" y="4655527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A7945704-4B72-4CBC-8D85-AF39CD11B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65964"/>
              </p:ext>
            </p:extLst>
          </p:nvPr>
        </p:nvGraphicFramePr>
        <p:xfrm>
          <a:off x="-1184233" y="-321175"/>
          <a:ext cx="837126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63">
                  <a:extLst>
                    <a:ext uri="{9D8B030D-6E8A-4147-A177-3AD203B41FA5}">
                      <a16:colId xmlns:a16="http://schemas.microsoft.com/office/drawing/2014/main" val="317540624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74034981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809240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093586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02870437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6907454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06588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868026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1396452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6382763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4400935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23580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84667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16884427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395977319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624019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41937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989528015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9242042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021040821"/>
                    </a:ext>
                  </a:extLst>
                </a:gridCol>
              </a:tblGrid>
              <a:tr h="268923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Anc</a:t>
                      </a:r>
                      <a:endParaRPr lang="en-GB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Ams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Cli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7458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4799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68651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385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0167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577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Cad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6888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6150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764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966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1049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9025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853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1100" dirty="0"/>
                        <a:t>Gen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9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9927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1708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3564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03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901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900" dirty="0"/>
                        <a:t>Mud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1560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F01593A2-BBBE-4C89-AB2A-4D58ADCFC0E3}"/>
              </a:ext>
            </a:extLst>
          </p:cNvPr>
          <p:cNvGrpSpPr/>
          <p:nvPr/>
        </p:nvGrpSpPr>
        <p:grpSpPr>
          <a:xfrm>
            <a:off x="9830249" y="6382356"/>
            <a:ext cx="4125684" cy="1298169"/>
            <a:chOff x="9928860" y="6137622"/>
            <a:chExt cx="4125684" cy="129816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2EFDDD-EC6D-4ECD-9FAF-2870D623B3C8}"/>
                </a:ext>
              </a:extLst>
            </p:cNvPr>
            <p:cNvSpPr txBox="1"/>
            <p:nvPr/>
          </p:nvSpPr>
          <p:spPr>
            <a:xfrm>
              <a:off x="9928860" y="6137622"/>
              <a:ext cx="4107180" cy="8617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Player 1 –</a:t>
              </a:r>
              <a:r>
                <a:rPr lang="en-US" b="1" dirty="0"/>
                <a:t> Would you like to move your ship or turn?</a:t>
              </a:r>
              <a:endParaRPr lang="en-US" sz="3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1C8839-7133-4ADC-BC75-12971A5A180E}"/>
                </a:ext>
              </a:extLst>
            </p:cNvPr>
            <p:cNvSpPr txBox="1"/>
            <p:nvPr/>
          </p:nvSpPr>
          <p:spPr>
            <a:xfrm>
              <a:off x="9928860" y="7066459"/>
              <a:ext cx="195834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Move</a:t>
              </a:r>
              <a:endParaRPr lang="en-US" sz="32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2AA416-1F0B-43DE-BB82-378C3901772A}"/>
                </a:ext>
              </a:extLst>
            </p:cNvPr>
            <p:cNvSpPr txBox="1"/>
            <p:nvPr/>
          </p:nvSpPr>
          <p:spPr>
            <a:xfrm>
              <a:off x="12096204" y="7066916"/>
              <a:ext cx="1958340" cy="368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Turn</a:t>
              </a:r>
              <a:endParaRPr lang="en-US" sz="3200" b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674274-1DA4-40CC-B4EB-969DD0A71C0C}"/>
              </a:ext>
            </a:extLst>
          </p:cNvPr>
          <p:cNvGrpSpPr/>
          <p:nvPr/>
        </p:nvGrpSpPr>
        <p:grpSpPr>
          <a:xfrm>
            <a:off x="945223" y="2196928"/>
            <a:ext cx="4189586" cy="4077969"/>
            <a:chOff x="1211580" y="2508250"/>
            <a:chExt cx="4189586" cy="4077969"/>
          </a:xfrm>
        </p:grpSpPr>
        <p:pic>
          <p:nvPicPr>
            <p:cNvPr id="25" name="Graphic 24" descr="Sailboat with solid fill">
              <a:extLst>
                <a:ext uri="{FF2B5EF4-FFF2-40B4-BE49-F238E27FC236}">
                  <a16:creationId xmlns:a16="http://schemas.microsoft.com/office/drawing/2014/main" id="{A805C421-48A9-44BE-BFA6-67379D662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1211580" y="6167119"/>
              <a:ext cx="419100" cy="419100"/>
            </a:xfrm>
            <a:prstGeom prst="rect">
              <a:avLst/>
            </a:prstGeom>
          </p:spPr>
        </p:pic>
        <p:pic>
          <p:nvPicPr>
            <p:cNvPr id="28" name="Graphic 27" descr="Sailboat with solid fill">
              <a:extLst>
                <a:ext uri="{FF2B5EF4-FFF2-40B4-BE49-F238E27FC236}">
                  <a16:creationId xmlns:a16="http://schemas.microsoft.com/office/drawing/2014/main" id="{13429470-3938-4F19-ABE0-C65E289F7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4982066" y="2508250"/>
              <a:ext cx="419100" cy="419100"/>
            </a:xfrm>
            <a:prstGeom prst="rect">
              <a:avLst/>
            </a:prstGeom>
          </p:spPr>
        </p:pic>
      </p:grpSp>
      <p:pic>
        <p:nvPicPr>
          <p:cNvPr id="29" name="Graphic 28" descr="Sailboat with solid fill">
            <a:extLst>
              <a:ext uri="{FF2B5EF4-FFF2-40B4-BE49-F238E27FC236}">
                <a16:creationId xmlns:a16="http://schemas.microsoft.com/office/drawing/2014/main" id="{B9EBD04F-F7B7-48AA-9721-866D9A369D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472783" y="1811932"/>
            <a:ext cx="419100" cy="419100"/>
          </a:xfrm>
          <a:prstGeom prst="rect">
            <a:avLst/>
          </a:prstGeom>
        </p:spPr>
      </p:pic>
      <p:pic>
        <p:nvPicPr>
          <p:cNvPr id="30" name="Graphic 29" descr="Sailboat with solid fill">
            <a:extLst>
              <a:ext uri="{FF2B5EF4-FFF2-40B4-BE49-F238E27FC236}">
                <a16:creationId xmlns:a16="http://schemas.microsoft.com/office/drawing/2014/main" id="{0E03B1E1-657B-4BC7-A1FC-78FA6D6014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4296609" y="5498346"/>
            <a:ext cx="419100" cy="4191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1A1347C-E2F0-439E-AD0E-7828CA0C9229}"/>
              </a:ext>
            </a:extLst>
          </p:cNvPr>
          <p:cNvSpPr txBox="1"/>
          <p:nvPr/>
        </p:nvSpPr>
        <p:spPr>
          <a:xfrm>
            <a:off x="11690248" y="3179923"/>
            <a:ext cx="23114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Game screen when it is a players turn, they have the option of turning or moving. They can move by clicking one of the green squares available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73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C63CD-5F57-4EFF-B44A-E09F292EEC72}"/>
              </a:ext>
            </a:extLst>
          </p:cNvPr>
          <p:cNvGrpSpPr/>
          <p:nvPr/>
        </p:nvGrpSpPr>
        <p:grpSpPr>
          <a:xfrm>
            <a:off x="-1621333" y="-765231"/>
            <a:ext cx="17291956" cy="9231084"/>
            <a:chOff x="1859573" y="980342"/>
            <a:chExt cx="8743420" cy="52094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42344C-359C-4073-8A74-46ED10E810A5}"/>
                </a:ext>
              </a:extLst>
            </p:cNvPr>
            <p:cNvSpPr/>
            <p:nvPr/>
          </p:nvSpPr>
          <p:spPr>
            <a:xfrm>
              <a:off x="1859573" y="980342"/>
              <a:ext cx="8282354" cy="5139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Graphic 5" descr="Wave with solid fill">
              <a:extLst>
                <a:ext uri="{FF2B5EF4-FFF2-40B4-BE49-F238E27FC236}">
                  <a16:creationId xmlns:a16="http://schemas.microsoft.com/office/drawing/2014/main" id="{37B787D0-C0F0-410E-9C15-9E9473E9F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23" y="4259873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AEB8B8-56BA-4676-8311-AEF31332A258}"/>
                </a:ext>
              </a:extLst>
            </p:cNvPr>
            <p:cNvSpPr/>
            <p:nvPr/>
          </p:nvSpPr>
          <p:spPr>
            <a:xfrm>
              <a:off x="1859573" y="4717073"/>
              <a:ext cx="8282354" cy="1402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Graphic 7" descr="Wave with solid fill">
              <a:extLst>
                <a:ext uri="{FF2B5EF4-FFF2-40B4-BE49-F238E27FC236}">
                  <a16:creationId xmlns:a16="http://schemas.microsoft.com/office/drawing/2014/main" id="{A4BF2890-A16B-4FD9-A724-0CB1AAA3F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788" y="4259873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Wave with solid fill">
              <a:extLst>
                <a:ext uri="{FF2B5EF4-FFF2-40B4-BE49-F238E27FC236}">
                  <a16:creationId xmlns:a16="http://schemas.microsoft.com/office/drawing/2014/main" id="{EC3FD59D-0F1C-432B-83CE-CF857A348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8467" y="4259873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Seaweed with solid fill">
              <a:extLst>
                <a:ext uri="{FF2B5EF4-FFF2-40B4-BE49-F238E27FC236}">
                  <a16:creationId xmlns:a16="http://schemas.microsoft.com/office/drawing/2014/main" id="{29A77B82-E0AF-4FF3-B267-959542184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90892" y="520997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Seaweed with solid fill">
              <a:extLst>
                <a:ext uri="{FF2B5EF4-FFF2-40B4-BE49-F238E27FC236}">
                  <a16:creationId xmlns:a16="http://schemas.microsoft.com/office/drawing/2014/main" id="{1BEC831A-D766-4AE1-BAC7-07C0F4818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2849" y="5508381"/>
              <a:ext cx="615992" cy="615992"/>
            </a:xfrm>
            <a:prstGeom prst="rect">
              <a:avLst/>
            </a:prstGeom>
          </p:spPr>
        </p:pic>
        <p:pic>
          <p:nvPicPr>
            <p:cNvPr id="12" name="Graphic 11" descr="Seaweed with solid fill">
              <a:extLst>
                <a:ext uri="{FF2B5EF4-FFF2-40B4-BE49-F238E27FC236}">
                  <a16:creationId xmlns:a16="http://schemas.microsoft.com/office/drawing/2014/main" id="{DE3C1DDE-E1CD-4294-A9FA-54192343A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9611" y="522043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Tropical scene with solid fill">
              <a:extLst>
                <a:ext uri="{FF2B5EF4-FFF2-40B4-BE49-F238E27FC236}">
                  <a16:creationId xmlns:a16="http://schemas.microsoft.com/office/drawing/2014/main" id="{DCC56CBA-8A16-4C0A-86D2-88FE82162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8034"/>
            <a:stretch/>
          </p:blipFill>
          <p:spPr>
            <a:xfrm>
              <a:off x="7901773" y="2957977"/>
              <a:ext cx="2701220" cy="1944000"/>
            </a:xfrm>
            <a:prstGeom prst="rect">
              <a:avLst/>
            </a:prstGeom>
          </p:spPr>
        </p:pic>
        <p:pic>
          <p:nvPicPr>
            <p:cNvPr id="14" name="Graphic 13" descr="Fish with solid fill">
              <a:extLst>
                <a:ext uri="{FF2B5EF4-FFF2-40B4-BE49-F238E27FC236}">
                  <a16:creationId xmlns:a16="http://schemas.microsoft.com/office/drawing/2014/main" id="{A4804ECC-BA2B-414D-9643-F290A84E4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935" y="4901977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Crab with solid fill">
              <a:extLst>
                <a:ext uri="{FF2B5EF4-FFF2-40B4-BE49-F238E27FC236}">
                  <a16:creationId xmlns:a16="http://schemas.microsoft.com/office/drawing/2014/main" id="{BBAB39F0-C503-4C16-B503-2E20858DA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65251" y="527538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Fish with solid fill">
              <a:extLst>
                <a:ext uri="{FF2B5EF4-FFF2-40B4-BE49-F238E27FC236}">
                  <a16:creationId xmlns:a16="http://schemas.microsoft.com/office/drawing/2014/main" id="{D98E642E-64C2-498C-B54B-E35C4BD0A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77819" y="4655527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A7945704-4B72-4CBC-8D85-AF39CD11B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593658"/>
              </p:ext>
            </p:extLst>
          </p:nvPr>
        </p:nvGraphicFramePr>
        <p:xfrm>
          <a:off x="-1184233" y="-321175"/>
          <a:ext cx="837126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63">
                  <a:extLst>
                    <a:ext uri="{9D8B030D-6E8A-4147-A177-3AD203B41FA5}">
                      <a16:colId xmlns:a16="http://schemas.microsoft.com/office/drawing/2014/main" val="317540624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74034981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809240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093586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02870437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6907454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06588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868026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1396452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6382763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4400935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23580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84667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16884427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395977319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624019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41937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989528015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9242042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021040821"/>
                    </a:ext>
                  </a:extLst>
                </a:gridCol>
              </a:tblGrid>
              <a:tr h="268923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Anc</a:t>
                      </a:r>
                      <a:endParaRPr lang="en-GB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Ams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Cli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7458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4799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68651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385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0167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577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Cad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6888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6150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764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966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1049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9025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853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1100" dirty="0"/>
                        <a:t>Gen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9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9927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1708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3564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03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901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900" dirty="0"/>
                        <a:t>Mud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15602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BB674274-1DA4-40CC-B4EB-969DD0A71C0C}"/>
              </a:ext>
            </a:extLst>
          </p:cNvPr>
          <p:cNvGrpSpPr/>
          <p:nvPr/>
        </p:nvGrpSpPr>
        <p:grpSpPr>
          <a:xfrm>
            <a:off x="945223" y="2196928"/>
            <a:ext cx="4189586" cy="4077969"/>
            <a:chOff x="1211580" y="2508250"/>
            <a:chExt cx="4189586" cy="4077969"/>
          </a:xfrm>
        </p:grpSpPr>
        <p:pic>
          <p:nvPicPr>
            <p:cNvPr id="25" name="Graphic 24" descr="Sailboat with solid fill">
              <a:extLst>
                <a:ext uri="{FF2B5EF4-FFF2-40B4-BE49-F238E27FC236}">
                  <a16:creationId xmlns:a16="http://schemas.microsoft.com/office/drawing/2014/main" id="{A805C421-48A9-44BE-BFA6-67379D662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1211580" y="6167119"/>
              <a:ext cx="419100" cy="419100"/>
            </a:xfrm>
            <a:prstGeom prst="rect">
              <a:avLst/>
            </a:prstGeom>
          </p:spPr>
        </p:pic>
        <p:pic>
          <p:nvPicPr>
            <p:cNvPr id="28" name="Graphic 27" descr="Sailboat with solid fill">
              <a:extLst>
                <a:ext uri="{FF2B5EF4-FFF2-40B4-BE49-F238E27FC236}">
                  <a16:creationId xmlns:a16="http://schemas.microsoft.com/office/drawing/2014/main" id="{13429470-3938-4F19-ABE0-C65E289F7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4982066" y="2508250"/>
              <a:ext cx="419100" cy="419100"/>
            </a:xfrm>
            <a:prstGeom prst="rect">
              <a:avLst/>
            </a:prstGeom>
          </p:spPr>
        </p:pic>
      </p:grpSp>
      <p:pic>
        <p:nvPicPr>
          <p:cNvPr id="29" name="Graphic 28" descr="Sailboat with solid fill">
            <a:extLst>
              <a:ext uri="{FF2B5EF4-FFF2-40B4-BE49-F238E27FC236}">
                <a16:creationId xmlns:a16="http://schemas.microsoft.com/office/drawing/2014/main" id="{B9EBD04F-F7B7-48AA-9721-866D9A369D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472783" y="1811932"/>
            <a:ext cx="419100" cy="419100"/>
          </a:xfrm>
          <a:prstGeom prst="rect">
            <a:avLst/>
          </a:prstGeom>
        </p:spPr>
      </p:pic>
      <p:pic>
        <p:nvPicPr>
          <p:cNvPr id="30" name="Graphic 29" descr="Sailboat with solid fill">
            <a:extLst>
              <a:ext uri="{FF2B5EF4-FFF2-40B4-BE49-F238E27FC236}">
                <a16:creationId xmlns:a16="http://schemas.microsoft.com/office/drawing/2014/main" id="{0E03B1E1-657B-4BC7-A1FC-78FA6D6014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4296609" y="5498346"/>
            <a:ext cx="419100" cy="4191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AB46803-50DC-4799-99BB-253219175768}"/>
              </a:ext>
            </a:extLst>
          </p:cNvPr>
          <p:cNvSpPr txBox="1"/>
          <p:nvPr/>
        </p:nvSpPr>
        <p:spPr>
          <a:xfrm>
            <a:off x="7386544" y="-278467"/>
            <a:ext cx="7075918" cy="53245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lackadder ITC" panose="04020505051007020D02" pitchFamily="82" charset="0"/>
              </a:rPr>
              <a:t>Congratulations</a:t>
            </a:r>
          </a:p>
          <a:p>
            <a:pPr algn="ctr"/>
            <a:endParaRPr lang="en-US" sz="4000" dirty="0">
              <a:latin typeface="Blackadder ITC" panose="04020505051007020D02" pitchFamily="82" charset="0"/>
            </a:endParaRPr>
          </a:p>
          <a:p>
            <a:pPr algn="ctr"/>
            <a:r>
              <a:rPr lang="en-US" sz="4000" dirty="0">
                <a:latin typeface="Blackadder ITC" panose="04020505051007020D02" pitchFamily="82" charset="0"/>
              </a:rPr>
              <a:t>Player 3 has won!</a:t>
            </a:r>
          </a:p>
          <a:p>
            <a:pPr algn="ctr"/>
            <a:endParaRPr lang="en-US" sz="4000" dirty="0">
              <a:latin typeface="Blackadder ITC" panose="04020505051007020D02" pitchFamily="82" charset="0"/>
            </a:endParaRPr>
          </a:p>
          <a:p>
            <a:pPr algn="ctr"/>
            <a:endParaRPr lang="en-US" sz="4000" dirty="0">
              <a:latin typeface="Blackadder ITC" panose="04020505051007020D02" pitchFamily="82" charset="0"/>
            </a:endParaRPr>
          </a:p>
          <a:p>
            <a:pPr algn="ctr"/>
            <a:endParaRPr lang="en-US" sz="4000" dirty="0">
              <a:latin typeface="Blackadder ITC" panose="04020505051007020D02" pitchFamily="82" charset="0"/>
            </a:endParaRPr>
          </a:p>
          <a:p>
            <a:pPr algn="ctr"/>
            <a:endParaRPr lang="en-US" sz="4000" dirty="0">
              <a:latin typeface="Blackadder ITC" panose="04020505051007020D02" pitchFamily="82" charset="0"/>
            </a:endParaRPr>
          </a:p>
          <a:p>
            <a:r>
              <a:rPr lang="en-US" sz="4000" dirty="0">
                <a:latin typeface="Blackadder ITC" panose="04020505051007020D02" pitchFamily="82" charset="0"/>
              </a:rPr>
              <a:t>End Game		Start New Game</a:t>
            </a:r>
          </a:p>
          <a:p>
            <a:endParaRPr 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7699F3-0A9F-4425-A8E4-6117B990D0D9}"/>
              </a:ext>
            </a:extLst>
          </p:cNvPr>
          <p:cNvSpPr txBox="1"/>
          <p:nvPr/>
        </p:nvSpPr>
        <p:spPr>
          <a:xfrm>
            <a:off x="10011083" y="5192954"/>
            <a:ext cx="23114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Winning screen once a player has won the game. This displays the players ship and the treasures they collected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C6934E-D63B-4BC9-B60B-7792D97B4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016" y="1631574"/>
            <a:ext cx="1097338" cy="109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FEF42C9-3AF6-49CD-9509-90B0C402D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864" y="1612630"/>
            <a:ext cx="1116282" cy="11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con&#10;&#10;Description automatically generated with low confidence">
            <a:extLst>
              <a:ext uri="{FF2B5EF4-FFF2-40B4-BE49-F238E27FC236}">
                <a16:creationId xmlns:a16="http://schemas.microsoft.com/office/drawing/2014/main" id="{81F75B6F-5219-459D-9463-23A0947B71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157" y="2038074"/>
            <a:ext cx="2427834" cy="2427834"/>
          </a:xfrm>
          <a:prstGeom prst="rect">
            <a:avLst/>
          </a:prstGeom>
        </p:spPr>
      </p:pic>
      <p:pic>
        <p:nvPicPr>
          <p:cNvPr id="22" name="Picture 21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1F12AC50-A4F2-4E53-9BB4-B558477611D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865" y="1036279"/>
            <a:ext cx="4156675" cy="4156675"/>
          </a:xfrm>
          <a:prstGeom prst="rect">
            <a:avLst/>
          </a:prstGeom>
        </p:spPr>
      </p:pic>
      <p:pic>
        <p:nvPicPr>
          <p:cNvPr id="35" name="Picture 34" descr="Icon&#10;&#10;Description automatically generated with low confidence">
            <a:extLst>
              <a:ext uri="{FF2B5EF4-FFF2-40B4-BE49-F238E27FC236}">
                <a16:creationId xmlns:a16="http://schemas.microsoft.com/office/drawing/2014/main" id="{5BAFC831-4803-4C29-975C-E34ED2959A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866" y="2021482"/>
            <a:ext cx="2427834" cy="2427834"/>
          </a:xfrm>
          <a:prstGeom prst="rect">
            <a:avLst/>
          </a:prstGeom>
        </p:spPr>
      </p:pic>
      <p:pic>
        <p:nvPicPr>
          <p:cNvPr id="36" name="Picture 6">
            <a:extLst>
              <a:ext uri="{FF2B5EF4-FFF2-40B4-BE49-F238E27FC236}">
                <a16:creationId xmlns:a16="http://schemas.microsoft.com/office/drawing/2014/main" id="{9836C9F0-9CB9-4594-ABFE-EEADEACCA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536" y="1805662"/>
            <a:ext cx="1620309" cy="162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59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C63CD-5F57-4EFF-B44A-E09F292EEC72}"/>
              </a:ext>
            </a:extLst>
          </p:cNvPr>
          <p:cNvGrpSpPr/>
          <p:nvPr/>
        </p:nvGrpSpPr>
        <p:grpSpPr>
          <a:xfrm>
            <a:off x="-1621333" y="-765231"/>
            <a:ext cx="17291956" cy="9231084"/>
            <a:chOff x="1859573" y="980342"/>
            <a:chExt cx="8743420" cy="52094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42344C-359C-4073-8A74-46ED10E810A5}"/>
                </a:ext>
              </a:extLst>
            </p:cNvPr>
            <p:cNvSpPr/>
            <p:nvPr/>
          </p:nvSpPr>
          <p:spPr>
            <a:xfrm>
              <a:off x="1859573" y="980342"/>
              <a:ext cx="8282354" cy="5139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Graphic 5" descr="Wave with solid fill">
              <a:extLst>
                <a:ext uri="{FF2B5EF4-FFF2-40B4-BE49-F238E27FC236}">
                  <a16:creationId xmlns:a16="http://schemas.microsoft.com/office/drawing/2014/main" id="{37B787D0-C0F0-410E-9C15-9E9473E9F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23" y="4259873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AEB8B8-56BA-4676-8311-AEF31332A258}"/>
                </a:ext>
              </a:extLst>
            </p:cNvPr>
            <p:cNvSpPr/>
            <p:nvPr/>
          </p:nvSpPr>
          <p:spPr>
            <a:xfrm>
              <a:off x="1859573" y="4717073"/>
              <a:ext cx="8282354" cy="1402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Graphic 7" descr="Wave with solid fill">
              <a:extLst>
                <a:ext uri="{FF2B5EF4-FFF2-40B4-BE49-F238E27FC236}">
                  <a16:creationId xmlns:a16="http://schemas.microsoft.com/office/drawing/2014/main" id="{A4BF2890-A16B-4FD9-A724-0CB1AAA3F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788" y="4259873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Wave with solid fill">
              <a:extLst>
                <a:ext uri="{FF2B5EF4-FFF2-40B4-BE49-F238E27FC236}">
                  <a16:creationId xmlns:a16="http://schemas.microsoft.com/office/drawing/2014/main" id="{EC3FD59D-0F1C-432B-83CE-CF857A348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8467" y="4259873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Seaweed with solid fill">
              <a:extLst>
                <a:ext uri="{FF2B5EF4-FFF2-40B4-BE49-F238E27FC236}">
                  <a16:creationId xmlns:a16="http://schemas.microsoft.com/office/drawing/2014/main" id="{29A77B82-E0AF-4FF3-B267-959542184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90892" y="520997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Seaweed with solid fill">
              <a:extLst>
                <a:ext uri="{FF2B5EF4-FFF2-40B4-BE49-F238E27FC236}">
                  <a16:creationId xmlns:a16="http://schemas.microsoft.com/office/drawing/2014/main" id="{1BEC831A-D766-4AE1-BAC7-07C0F4818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2849" y="5508381"/>
              <a:ext cx="615992" cy="615992"/>
            </a:xfrm>
            <a:prstGeom prst="rect">
              <a:avLst/>
            </a:prstGeom>
          </p:spPr>
        </p:pic>
        <p:pic>
          <p:nvPicPr>
            <p:cNvPr id="12" name="Graphic 11" descr="Seaweed with solid fill">
              <a:extLst>
                <a:ext uri="{FF2B5EF4-FFF2-40B4-BE49-F238E27FC236}">
                  <a16:creationId xmlns:a16="http://schemas.microsoft.com/office/drawing/2014/main" id="{DE3C1DDE-E1CD-4294-A9FA-54192343A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9611" y="522043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Tropical scene with solid fill">
              <a:extLst>
                <a:ext uri="{FF2B5EF4-FFF2-40B4-BE49-F238E27FC236}">
                  <a16:creationId xmlns:a16="http://schemas.microsoft.com/office/drawing/2014/main" id="{DCC56CBA-8A16-4C0A-86D2-88FE82162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8034"/>
            <a:stretch/>
          </p:blipFill>
          <p:spPr>
            <a:xfrm>
              <a:off x="7901773" y="2957977"/>
              <a:ext cx="2701220" cy="1944000"/>
            </a:xfrm>
            <a:prstGeom prst="rect">
              <a:avLst/>
            </a:prstGeom>
          </p:spPr>
        </p:pic>
        <p:pic>
          <p:nvPicPr>
            <p:cNvPr id="14" name="Graphic 13" descr="Fish with solid fill">
              <a:extLst>
                <a:ext uri="{FF2B5EF4-FFF2-40B4-BE49-F238E27FC236}">
                  <a16:creationId xmlns:a16="http://schemas.microsoft.com/office/drawing/2014/main" id="{A4804ECC-BA2B-414D-9643-F290A84E4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935" y="4901977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Crab with solid fill">
              <a:extLst>
                <a:ext uri="{FF2B5EF4-FFF2-40B4-BE49-F238E27FC236}">
                  <a16:creationId xmlns:a16="http://schemas.microsoft.com/office/drawing/2014/main" id="{BBAB39F0-C503-4C16-B503-2E20858DA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65251" y="527538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Fish with solid fill">
              <a:extLst>
                <a:ext uri="{FF2B5EF4-FFF2-40B4-BE49-F238E27FC236}">
                  <a16:creationId xmlns:a16="http://schemas.microsoft.com/office/drawing/2014/main" id="{D98E642E-64C2-498C-B54B-E35C4BD0A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77819" y="4655527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A7945704-4B72-4CBC-8D85-AF39CD11B6EB}"/>
              </a:ext>
            </a:extLst>
          </p:cNvPr>
          <p:cNvGraphicFramePr>
            <a:graphicFrameLocks noGrp="1"/>
          </p:cNvGraphicFramePr>
          <p:nvPr/>
        </p:nvGraphicFramePr>
        <p:xfrm>
          <a:off x="-1184233" y="-321175"/>
          <a:ext cx="837126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63">
                  <a:extLst>
                    <a:ext uri="{9D8B030D-6E8A-4147-A177-3AD203B41FA5}">
                      <a16:colId xmlns:a16="http://schemas.microsoft.com/office/drawing/2014/main" val="317540624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74034981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809240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093586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02870437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6907454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06588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868026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1396452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6382763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4400935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23580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84667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16884427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395977319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624019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41937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989528015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9242042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021040821"/>
                    </a:ext>
                  </a:extLst>
                </a:gridCol>
              </a:tblGrid>
              <a:tr h="268923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Anc</a:t>
                      </a:r>
                      <a:endParaRPr lang="en-GB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Ams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Cli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7458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4799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68651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385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0167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577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Cad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6888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6150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764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966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1049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9025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853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1100" dirty="0"/>
                        <a:t>Gen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9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9927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1708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3564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03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901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900" dirty="0"/>
                        <a:t>Mud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15602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BB674274-1DA4-40CC-B4EB-969DD0A71C0C}"/>
              </a:ext>
            </a:extLst>
          </p:cNvPr>
          <p:cNvGrpSpPr/>
          <p:nvPr/>
        </p:nvGrpSpPr>
        <p:grpSpPr>
          <a:xfrm>
            <a:off x="945223" y="2196928"/>
            <a:ext cx="4189586" cy="4077969"/>
            <a:chOff x="1211580" y="2508250"/>
            <a:chExt cx="4189586" cy="4077969"/>
          </a:xfrm>
        </p:grpSpPr>
        <p:pic>
          <p:nvPicPr>
            <p:cNvPr id="25" name="Graphic 24" descr="Sailboat with solid fill">
              <a:extLst>
                <a:ext uri="{FF2B5EF4-FFF2-40B4-BE49-F238E27FC236}">
                  <a16:creationId xmlns:a16="http://schemas.microsoft.com/office/drawing/2014/main" id="{A805C421-48A9-44BE-BFA6-67379D662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1211580" y="6167119"/>
              <a:ext cx="419100" cy="419100"/>
            </a:xfrm>
            <a:prstGeom prst="rect">
              <a:avLst/>
            </a:prstGeom>
          </p:spPr>
        </p:pic>
        <p:pic>
          <p:nvPicPr>
            <p:cNvPr id="28" name="Graphic 27" descr="Sailboat with solid fill">
              <a:extLst>
                <a:ext uri="{FF2B5EF4-FFF2-40B4-BE49-F238E27FC236}">
                  <a16:creationId xmlns:a16="http://schemas.microsoft.com/office/drawing/2014/main" id="{13429470-3938-4F19-ABE0-C65E289F7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4982066" y="2508250"/>
              <a:ext cx="419100" cy="419100"/>
            </a:xfrm>
            <a:prstGeom prst="rect">
              <a:avLst/>
            </a:prstGeom>
          </p:spPr>
        </p:pic>
      </p:grpSp>
      <p:pic>
        <p:nvPicPr>
          <p:cNvPr id="29" name="Graphic 28" descr="Sailboat with solid fill">
            <a:extLst>
              <a:ext uri="{FF2B5EF4-FFF2-40B4-BE49-F238E27FC236}">
                <a16:creationId xmlns:a16="http://schemas.microsoft.com/office/drawing/2014/main" id="{B9EBD04F-F7B7-48AA-9721-866D9A369D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472783" y="1811932"/>
            <a:ext cx="419100" cy="419100"/>
          </a:xfrm>
          <a:prstGeom prst="rect">
            <a:avLst/>
          </a:prstGeom>
        </p:spPr>
      </p:pic>
      <p:pic>
        <p:nvPicPr>
          <p:cNvPr id="30" name="Graphic 29" descr="Sailboat with solid fill">
            <a:extLst>
              <a:ext uri="{FF2B5EF4-FFF2-40B4-BE49-F238E27FC236}">
                <a16:creationId xmlns:a16="http://schemas.microsoft.com/office/drawing/2014/main" id="{0E03B1E1-657B-4BC7-A1FC-78FA6D6014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4296609" y="5498346"/>
            <a:ext cx="419100" cy="4191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FCF7171-DC40-4182-B1AE-0711B1D4F2D6}"/>
              </a:ext>
            </a:extLst>
          </p:cNvPr>
          <p:cNvSpPr txBox="1"/>
          <p:nvPr/>
        </p:nvSpPr>
        <p:spPr>
          <a:xfrm>
            <a:off x="7292463" y="-252657"/>
            <a:ext cx="7075918" cy="3262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Player 1</a:t>
            </a:r>
            <a:endParaRPr lang="en-US" sz="2000" dirty="0"/>
          </a:p>
          <a:p>
            <a:endParaRPr lang="en-US" sz="2000" b="1" dirty="0"/>
          </a:p>
          <a:p>
            <a:r>
              <a:rPr lang="en-US" sz="4400" dirty="0">
                <a:latin typeface="Blackadder ITC" panose="04020505051007020D02" pitchFamily="82" charset="0"/>
              </a:rPr>
              <a:t>You are blown to your Home Port. If your crew total is 3 or less, take 4 crew cards from Pirate Island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EA7C96-3A63-4347-A3DD-51E144EDCE28}"/>
              </a:ext>
            </a:extLst>
          </p:cNvPr>
          <p:cNvSpPr txBox="1"/>
          <p:nvPr/>
        </p:nvSpPr>
        <p:spPr>
          <a:xfrm>
            <a:off x="10011083" y="5192954"/>
            <a:ext cx="2311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Displays the card and its instructions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47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C63CD-5F57-4EFF-B44A-E09F292EEC72}"/>
              </a:ext>
            </a:extLst>
          </p:cNvPr>
          <p:cNvGrpSpPr/>
          <p:nvPr/>
        </p:nvGrpSpPr>
        <p:grpSpPr>
          <a:xfrm>
            <a:off x="-1621333" y="-765231"/>
            <a:ext cx="17291956" cy="9231084"/>
            <a:chOff x="1859573" y="980342"/>
            <a:chExt cx="8743420" cy="52094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42344C-359C-4073-8A74-46ED10E810A5}"/>
                </a:ext>
              </a:extLst>
            </p:cNvPr>
            <p:cNvSpPr/>
            <p:nvPr/>
          </p:nvSpPr>
          <p:spPr>
            <a:xfrm>
              <a:off x="1859573" y="980342"/>
              <a:ext cx="8282354" cy="5139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Graphic 5" descr="Wave with solid fill">
              <a:extLst>
                <a:ext uri="{FF2B5EF4-FFF2-40B4-BE49-F238E27FC236}">
                  <a16:creationId xmlns:a16="http://schemas.microsoft.com/office/drawing/2014/main" id="{37B787D0-C0F0-410E-9C15-9E9473E9F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23" y="4259873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AEB8B8-56BA-4676-8311-AEF31332A258}"/>
                </a:ext>
              </a:extLst>
            </p:cNvPr>
            <p:cNvSpPr/>
            <p:nvPr/>
          </p:nvSpPr>
          <p:spPr>
            <a:xfrm>
              <a:off x="1859573" y="4717073"/>
              <a:ext cx="8282354" cy="1402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Graphic 7" descr="Wave with solid fill">
              <a:extLst>
                <a:ext uri="{FF2B5EF4-FFF2-40B4-BE49-F238E27FC236}">
                  <a16:creationId xmlns:a16="http://schemas.microsoft.com/office/drawing/2014/main" id="{A4BF2890-A16B-4FD9-A724-0CB1AAA3F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788" y="4259873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Wave with solid fill">
              <a:extLst>
                <a:ext uri="{FF2B5EF4-FFF2-40B4-BE49-F238E27FC236}">
                  <a16:creationId xmlns:a16="http://schemas.microsoft.com/office/drawing/2014/main" id="{EC3FD59D-0F1C-432B-83CE-CF857A348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8467" y="4259873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Seaweed with solid fill">
              <a:extLst>
                <a:ext uri="{FF2B5EF4-FFF2-40B4-BE49-F238E27FC236}">
                  <a16:creationId xmlns:a16="http://schemas.microsoft.com/office/drawing/2014/main" id="{29A77B82-E0AF-4FF3-B267-959542184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90892" y="520997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Seaweed with solid fill">
              <a:extLst>
                <a:ext uri="{FF2B5EF4-FFF2-40B4-BE49-F238E27FC236}">
                  <a16:creationId xmlns:a16="http://schemas.microsoft.com/office/drawing/2014/main" id="{1BEC831A-D766-4AE1-BAC7-07C0F4818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2849" y="5508381"/>
              <a:ext cx="615992" cy="615992"/>
            </a:xfrm>
            <a:prstGeom prst="rect">
              <a:avLst/>
            </a:prstGeom>
          </p:spPr>
        </p:pic>
        <p:pic>
          <p:nvPicPr>
            <p:cNvPr id="12" name="Graphic 11" descr="Seaweed with solid fill">
              <a:extLst>
                <a:ext uri="{FF2B5EF4-FFF2-40B4-BE49-F238E27FC236}">
                  <a16:creationId xmlns:a16="http://schemas.microsoft.com/office/drawing/2014/main" id="{DE3C1DDE-E1CD-4294-A9FA-54192343A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9611" y="522043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Tropical scene with solid fill">
              <a:extLst>
                <a:ext uri="{FF2B5EF4-FFF2-40B4-BE49-F238E27FC236}">
                  <a16:creationId xmlns:a16="http://schemas.microsoft.com/office/drawing/2014/main" id="{DCC56CBA-8A16-4C0A-86D2-88FE82162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8034"/>
            <a:stretch/>
          </p:blipFill>
          <p:spPr>
            <a:xfrm>
              <a:off x="7901773" y="2957977"/>
              <a:ext cx="2701220" cy="1944000"/>
            </a:xfrm>
            <a:prstGeom prst="rect">
              <a:avLst/>
            </a:prstGeom>
          </p:spPr>
        </p:pic>
        <p:pic>
          <p:nvPicPr>
            <p:cNvPr id="14" name="Graphic 13" descr="Fish with solid fill">
              <a:extLst>
                <a:ext uri="{FF2B5EF4-FFF2-40B4-BE49-F238E27FC236}">
                  <a16:creationId xmlns:a16="http://schemas.microsoft.com/office/drawing/2014/main" id="{A4804ECC-BA2B-414D-9643-F290A84E4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935" y="4901977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Crab with solid fill">
              <a:extLst>
                <a:ext uri="{FF2B5EF4-FFF2-40B4-BE49-F238E27FC236}">
                  <a16:creationId xmlns:a16="http://schemas.microsoft.com/office/drawing/2014/main" id="{BBAB39F0-C503-4C16-B503-2E20858DA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65251" y="527538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Fish with solid fill">
              <a:extLst>
                <a:ext uri="{FF2B5EF4-FFF2-40B4-BE49-F238E27FC236}">
                  <a16:creationId xmlns:a16="http://schemas.microsoft.com/office/drawing/2014/main" id="{D98E642E-64C2-498C-B54B-E35C4BD0A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77819" y="4655527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A7945704-4B72-4CBC-8D85-AF39CD11B6EB}"/>
              </a:ext>
            </a:extLst>
          </p:cNvPr>
          <p:cNvGraphicFramePr>
            <a:graphicFrameLocks noGrp="1"/>
          </p:cNvGraphicFramePr>
          <p:nvPr/>
        </p:nvGraphicFramePr>
        <p:xfrm>
          <a:off x="-1184233" y="-321175"/>
          <a:ext cx="837126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63">
                  <a:extLst>
                    <a:ext uri="{9D8B030D-6E8A-4147-A177-3AD203B41FA5}">
                      <a16:colId xmlns:a16="http://schemas.microsoft.com/office/drawing/2014/main" val="317540624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74034981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809240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093586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02870437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6907454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06588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868026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1396452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6382763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4400935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23580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84667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16884427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395977319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624019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41937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989528015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9242042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021040821"/>
                    </a:ext>
                  </a:extLst>
                </a:gridCol>
              </a:tblGrid>
              <a:tr h="268923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Anc</a:t>
                      </a:r>
                      <a:endParaRPr lang="en-GB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Ams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Cli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7458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4799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68651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385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0167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577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Cad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6888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6150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764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966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1049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9025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853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1100" dirty="0"/>
                        <a:t>Gen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9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9927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1708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3564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03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901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900" dirty="0"/>
                        <a:t>Mud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1560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F01593A2-BBBE-4C89-AB2A-4D58ADCFC0E3}"/>
              </a:ext>
            </a:extLst>
          </p:cNvPr>
          <p:cNvGrpSpPr/>
          <p:nvPr/>
        </p:nvGrpSpPr>
        <p:grpSpPr>
          <a:xfrm>
            <a:off x="7657572" y="6366307"/>
            <a:ext cx="4107180" cy="1389048"/>
            <a:chOff x="7633234" y="4097802"/>
            <a:chExt cx="4107180" cy="13890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2EFDDD-EC6D-4ECD-9FAF-2870D623B3C8}"/>
                </a:ext>
              </a:extLst>
            </p:cNvPr>
            <p:cNvSpPr txBox="1"/>
            <p:nvPr/>
          </p:nvSpPr>
          <p:spPr>
            <a:xfrm>
              <a:off x="7633234" y="4097802"/>
              <a:ext cx="4107180" cy="8617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Player 1 –</a:t>
              </a:r>
              <a:r>
                <a:rPr lang="en-US" b="1" dirty="0"/>
                <a:t> Would you like to move your ship or turn?</a:t>
              </a:r>
              <a:endParaRPr lang="en-US" sz="3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1C8839-7133-4ADC-BC75-12971A5A180E}"/>
                </a:ext>
              </a:extLst>
            </p:cNvPr>
            <p:cNvSpPr txBox="1"/>
            <p:nvPr/>
          </p:nvSpPr>
          <p:spPr>
            <a:xfrm>
              <a:off x="7633234" y="5111649"/>
              <a:ext cx="195834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Move</a:t>
              </a:r>
              <a:endParaRPr lang="en-US" sz="32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2AA416-1F0B-43DE-BB82-378C3901772A}"/>
                </a:ext>
              </a:extLst>
            </p:cNvPr>
            <p:cNvSpPr txBox="1"/>
            <p:nvPr/>
          </p:nvSpPr>
          <p:spPr>
            <a:xfrm>
              <a:off x="9761961" y="5117975"/>
              <a:ext cx="1958340" cy="368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Turn</a:t>
              </a:r>
              <a:endParaRPr lang="en-US" sz="3200" b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674274-1DA4-40CC-B4EB-969DD0A71C0C}"/>
              </a:ext>
            </a:extLst>
          </p:cNvPr>
          <p:cNvGrpSpPr/>
          <p:nvPr/>
        </p:nvGrpSpPr>
        <p:grpSpPr>
          <a:xfrm>
            <a:off x="945223" y="2196928"/>
            <a:ext cx="4189586" cy="4077969"/>
            <a:chOff x="1211580" y="2508250"/>
            <a:chExt cx="4189586" cy="4077969"/>
          </a:xfrm>
        </p:grpSpPr>
        <p:pic>
          <p:nvPicPr>
            <p:cNvPr id="25" name="Graphic 24" descr="Sailboat with solid fill">
              <a:extLst>
                <a:ext uri="{FF2B5EF4-FFF2-40B4-BE49-F238E27FC236}">
                  <a16:creationId xmlns:a16="http://schemas.microsoft.com/office/drawing/2014/main" id="{A805C421-48A9-44BE-BFA6-67379D662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1211580" y="6167119"/>
              <a:ext cx="419100" cy="419100"/>
            </a:xfrm>
            <a:prstGeom prst="rect">
              <a:avLst/>
            </a:prstGeom>
          </p:spPr>
        </p:pic>
        <p:pic>
          <p:nvPicPr>
            <p:cNvPr id="28" name="Graphic 27" descr="Sailboat with solid fill">
              <a:extLst>
                <a:ext uri="{FF2B5EF4-FFF2-40B4-BE49-F238E27FC236}">
                  <a16:creationId xmlns:a16="http://schemas.microsoft.com/office/drawing/2014/main" id="{13429470-3938-4F19-ABE0-C65E289F7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4982066" y="2508250"/>
              <a:ext cx="419100" cy="419100"/>
            </a:xfrm>
            <a:prstGeom prst="rect">
              <a:avLst/>
            </a:prstGeom>
          </p:spPr>
        </p:pic>
      </p:grpSp>
      <p:pic>
        <p:nvPicPr>
          <p:cNvPr id="29" name="Graphic 28" descr="Sailboat with solid fill">
            <a:extLst>
              <a:ext uri="{FF2B5EF4-FFF2-40B4-BE49-F238E27FC236}">
                <a16:creationId xmlns:a16="http://schemas.microsoft.com/office/drawing/2014/main" id="{B9EBD04F-F7B7-48AA-9721-866D9A369D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472783" y="1811932"/>
            <a:ext cx="419100" cy="419100"/>
          </a:xfrm>
          <a:prstGeom prst="rect">
            <a:avLst/>
          </a:prstGeom>
        </p:spPr>
      </p:pic>
      <p:pic>
        <p:nvPicPr>
          <p:cNvPr id="30" name="Graphic 29" descr="Sailboat with solid fill">
            <a:extLst>
              <a:ext uri="{FF2B5EF4-FFF2-40B4-BE49-F238E27FC236}">
                <a16:creationId xmlns:a16="http://schemas.microsoft.com/office/drawing/2014/main" id="{0E03B1E1-657B-4BC7-A1FC-78FA6D6014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4296609" y="5498346"/>
            <a:ext cx="419100" cy="4191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BD976B2-D17B-4D72-B30C-F1EAEBB6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940" y="-624175"/>
            <a:ext cx="5062658" cy="63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F8AA39-503E-42F3-B4DD-4914C4DDF967}"/>
              </a:ext>
            </a:extLst>
          </p:cNvPr>
          <p:cNvSpPr txBox="1"/>
          <p:nvPr/>
        </p:nvSpPr>
        <p:spPr>
          <a:xfrm>
            <a:off x="7698077" y="328528"/>
            <a:ext cx="4493923" cy="55092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lackadder ITC" panose="04020505051007020D02" pitchFamily="82" charset="0"/>
              </a:rPr>
              <a:t>Flat Island</a:t>
            </a:r>
          </a:p>
          <a:p>
            <a:endParaRPr lang="en-US" sz="2800" b="1" dirty="0">
              <a:latin typeface="Blackadder ITC" panose="04020505051007020D02" pitchFamily="82" charset="0"/>
            </a:endParaRPr>
          </a:p>
          <a:p>
            <a:r>
              <a:rPr lang="en-US" sz="2800" dirty="0">
                <a:latin typeface="Blackadder ITC" panose="04020505051007020D02" pitchFamily="82" charset="0"/>
              </a:rPr>
              <a:t>Cards</a:t>
            </a:r>
          </a:p>
          <a:p>
            <a:endParaRPr lang="en-US" sz="2800" b="1" dirty="0">
              <a:latin typeface="Blackadder ITC" panose="04020505051007020D02" pitchFamily="82" charset="0"/>
            </a:endParaRPr>
          </a:p>
          <a:p>
            <a:endParaRPr lang="en-US" sz="2800" b="1" dirty="0">
              <a:latin typeface="Blackadder ITC" panose="04020505051007020D02" pitchFamily="82" charset="0"/>
            </a:endParaRPr>
          </a:p>
          <a:p>
            <a:endParaRPr lang="en-US" sz="2800" b="1" dirty="0">
              <a:latin typeface="Blackadder ITC" panose="04020505051007020D02" pitchFamily="82" charset="0"/>
            </a:endParaRPr>
          </a:p>
          <a:p>
            <a:endParaRPr lang="en-US" sz="2800" b="1" dirty="0">
              <a:latin typeface="Blackadder ITC" panose="04020505051007020D02" pitchFamily="82" charset="0"/>
            </a:endParaRPr>
          </a:p>
          <a:p>
            <a:endParaRPr lang="en-US" sz="2800" b="1" dirty="0">
              <a:latin typeface="Blackadder ITC" panose="04020505051007020D02" pitchFamily="82" charset="0"/>
            </a:endParaRPr>
          </a:p>
          <a:p>
            <a:r>
              <a:rPr lang="en-US" sz="2800" dirty="0">
                <a:latin typeface="Blackadder ITC" panose="04020505051007020D02" pitchFamily="82" charset="0"/>
              </a:rPr>
              <a:t>Treasures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31" name="Graphic 30" descr="Cursor outline">
            <a:extLst>
              <a:ext uri="{FF2B5EF4-FFF2-40B4-BE49-F238E27FC236}">
                <a16:creationId xmlns:a16="http://schemas.microsoft.com/office/drawing/2014/main" id="{D1EC6168-D3CB-4A77-A04F-F52FA07B76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3244" y="590876"/>
            <a:ext cx="568334" cy="56833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2CD13F7-E8C7-4DEF-8174-AB6C9CF322A2}"/>
              </a:ext>
            </a:extLst>
          </p:cNvPr>
          <p:cNvSpPr txBox="1"/>
          <p:nvPr/>
        </p:nvSpPr>
        <p:spPr>
          <a:xfrm>
            <a:off x="11966041" y="6393859"/>
            <a:ext cx="23114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Provides info on certain things such as player data, port data, and island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90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C63CD-5F57-4EFF-B44A-E09F292EEC72}"/>
              </a:ext>
            </a:extLst>
          </p:cNvPr>
          <p:cNvGrpSpPr/>
          <p:nvPr/>
        </p:nvGrpSpPr>
        <p:grpSpPr>
          <a:xfrm>
            <a:off x="-1621333" y="-765231"/>
            <a:ext cx="17291956" cy="9231084"/>
            <a:chOff x="1859573" y="980342"/>
            <a:chExt cx="8743420" cy="52094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42344C-359C-4073-8A74-46ED10E810A5}"/>
                </a:ext>
              </a:extLst>
            </p:cNvPr>
            <p:cNvSpPr/>
            <p:nvPr/>
          </p:nvSpPr>
          <p:spPr>
            <a:xfrm>
              <a:off x="1859573" y="980342"/>
              <a:ext cx="8282354" cy="5139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Graphic 5" descr="Wave with solid fill">
              <a:extLst>
                <a:ext uri="{FF2B5EF4-FFF2-40B4-BE49-F238E27FC236}">
                  <a16:creationId xmlns:a16="http://schemas.microsoft.com/office/drawing/2014/main" id="{37B787D0-C0F0-410E-9C15-9E9473E9F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23" y="4259873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AEB8B8-56BA-4676-8311-AEF31332A258}"/>
                </a:ext>
              </a:extLst>
            </p:cNvPr>
            <p:cNvSpPr/>
            <p:nvPr/>
          </p:nvSpPr>
          <p:spPr>
            <a:xfrm>
              <a:off x="1859573" y="4717073"/>
              <a:ext cx="8282354" cy="1402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Graphic 7" descr="Wave with solid fill">
              <a:extLst>
                <a:ext uri="{FF2B5EF4-FFF2-40B4-BE49-F238E27FC236}">
                  <a16:creationId xmlns:a16="http://schemas.microsoft.com/office/drawing/2014/main" id="{A4BF2890-A16B-4FD9-A724-0CB1AAA3F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788" y="4259873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Wave with solid fill">
              <a:extLst>
                <a:ext uri="{FF2B5EF4-FFF2-40B4-BE49-F238E27FC236}">
                  <a16:creationId xmlns:a16="http://schemas.microsoft.com/office/drawing/2014/main" id="{EC3FD59D-0F1C-432B-83CE-CF857A348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8467" y="4259873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Seaweed with solid fill">
              <a:extLst>
                <a:ext uri="{FF2B5EF4-FFF2-40B4-BE49-F238E27FC236}">
                  <a16:creationId xmlns:a16="http://schemas.microsoft.com/office/drawing/2014/main" id="{29A77B82-E0AF-4FF3-B267-959542184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90892" y="520997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Seaweed with solid fill">
              <a:extLst>
                <a:ext uri="{FF2B5EF4-FFF2-40B4-BE49-F238E27FC236}">
                  <a16:creationId xmlns:a16="http://schemas.microsoft.com/office/drawing/2014/main" id="{1BEC831A-D766-4AE1-BAC7-07C0F4818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2849" y="5508381"/>
              <a:ext cx="615992" cy="615992"/>
            </a:xfrm>
            <a:prstGeom prst="rect">
              <a:avLst/>
            </a:prstGeom>
          </p:spPr>
        </p:pic>
        <p:pic>
          <p:nvPicPr>
            <p:cNvPr id="12" name="Graphic 11" descr="Seaweed with solid fill">
              <a:extLst>
                <a:ext uri="{FF2B5EF4-FFF2-40B4-BE49-F238E27FC236}">
                  <a16:creationId xmlns:a16="http://schemas.microsoft.com/office/drawing/2014/main" id="{DE3C1DDE-E1CD-4294-A9FA-54192343A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9611" y="522043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Tropical scene with solid fill">
              <a:extLst>
                <a:ext uri="{FF2B5EF4-FFF2-40B4-BE49-F238E27FC236}">
                  <a16:creationId xmlns:a16="http://schemas.microsoft.com/office/drawing/2014/main" id="{DCC56CBA-8A16-4C0A-86D2-88FE82162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8034"/>
            <a:stretch/>
          </p:blipFill>
          <p:spPr>
            <a:xfrm>
              <a:off x="7901773" y="2957977"/>
              <a:ext cx="2701220" cy="1944000"/>
            </a:xfrm>
            <a:prstGeom prst="rect">
              <a:avLst/>
            </a:prstGeom>
          </p:spPr>
        </p:pic>
        <p:pic>
          <p:nvPicPr>
            <p:cNvPr id="14" name="Graphic 13" descr="Fish with solid fill">
              <a:extLst>
                <a:ext uri="{FF2B5EF4-FFF2-40B4-BE49-F238E27FC236}">
                  <a16:creationId xmlns:a16="http://schemas.microsoft.com/office/drawing/2014/main" id="{A4804ECC-BA2B-414D-9643-F290A84E4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935" y="4901977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Crab with solid fill">
              <a:extLst>
                <a:ext uri="{FF2B5EF4-FFF2-40B4-BE49-F238E27FC236}">
                  <a16:creationId xmlns:a16="http://schemas.microsoft.com/office/drawing/2014/main" id="{BBAB39F0-C503-4C16-B503-2E20858DA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65251" y="527538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Fish with solid fill">
              <a:extLst>
                <a:ext uri="{FF2B5EF4-FFF2-40B4-BE49-F238E27FC236}">
                  <a16:creationId xmlns:a16="http://schemas.microsoft.com/office/drawing/2014/main" id="{D98E642E-64C2-498C-B54B-E35C4BD0A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77819" y="4655527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A7945704-4B72-4CBC-8D85-AF39CD11B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49841"/>
              </p:ext>
            </p:extLst>
          </p:nvPr>
        </p:nvGraphicFramePr>
        <p:xfrm>
          <a:off x="-1184233" y="-321175"/>
          <a:ext cx="837126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63">
                  <a:extLst>
                    <a:ext uri="{9D8B030D-6E8A-4147-A177-3AD203B41FA5}">
                      <a16:colId xmlns:a16="http://schemas.microsoft.com/office/drawing/2014/main" val="317540624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74034981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809240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093586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02870437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6907454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06588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868026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1396452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6382763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4400935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23580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84667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16884427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395977319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624019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41937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989528015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9242042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021040821"/>
                    </a:ext>
                  </a:extLst>
                </a:gridCol>
              </a:tblGrid>
              <a:tr h="268923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Anc</a:t>
                      </a:r>
                      <a:endParaRPr lang="en-GB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Ams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Cli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7458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4799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68651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385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0167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577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Cad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6888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6150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764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966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1049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9025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853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1100" dirty="0"/>
                        <a:t>Gen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9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9927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1708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3564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03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901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900" dirty="0"/>
                        <a:t>Mud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156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72EFDDD-EC6D-4ECD-9FAF-2870D623B3C8}"/>
              </a:ext>
            </a:extLst>
          </p:cNvPr>
          <p:cNvSpPr txBox="1"/>
          <p:nvPr/>
        </p:nvSpPr>
        <p:spPr>
          <a:xfrm>
            <a:off x="9830249" y="6382356"/>
            <a:ext cx="410718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Player 1 </a:t>
            </a:r>
            <a:r>
              <a:rPr lang="en-US" sz="2400" b="1" dirty="0"/>
              <a:t>–</a:t>
            </a:r>
            <a:r>
              <a:rPr lang="en-US" sz="1400" b="1" dirty="0"/>
              <a:t> </a:t>
            </a:r>
            <a:r>
              <a:rPr lang="en-US" b="1" dirty="0"/>
              <a:t>If you move to this position you will have to attack player 3</a:t>
            </a:r>
            <a:endParaRPr lang="en-US" sz="3200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674274-1DA4-40CC-B4EB-969DD0A71C0C}"/>
              </a:ext>
            </a:extLst>
          </p:cNvPr>
          <p:cNvGrpSpPr/>
          <p:nvPr/>
        </p:nvGrpSpPr>
        <p:grpSpPr>
          <a:xfrm>
            <a:off x="945223" y="2196928"/>
            <a:ext cx="4189586" cy="4077969"/>
            <a:chOff x="1211580" y="2508250"/>
            <a:chExt cx="4189586" cy="4077969"/>
          </a:xfrm>
        </p:grpSpPr>
        <p:pic>
          <p:nvPicPr>
            <p:cNvPr id="25" name="Graphic 24" descr="Sailboat with solid fill">
              <a:extLst>
                <a:ext uri="{FF2B5EF4-FFF2-40B4-BE49-F238E27FC236}">
                  <a16:creationId xmlns:a16="http://schemas.microsoft.com/office/drawing/2014/main" id="{A805C421-48A9-44BE-BFA6-67379D662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1211580" y="6167119"/>
              <a:ext cx="419100" cy="419100"/>
            </a:xfrm>
            <a:prstGeom prst="rect">
              <a:avLst/>
            </a:prstGeom>
          </p:spPr>
        </p:pic>
        <p:pic>
          <p:nvPicPr>
            <p:cNvPr id="28" name="Graphic 27" descr="Sailboat with solid fill">
              <a:extLst>
                <a:ext uri="{FF2B5EF4-FFF2-40B4-BE49-F238E27FC236}">
                  <a16:creationId xmlns:a16="http://schemas.microsoft.com/office/drawing/2014/main" id="{13429470-3938-4F19-ABE0-C65E289F7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4982066" y="2508250"/>
              <a:ext cx="419100" cy="419100"/>
            </a:xfrm>
            <a:prstGeom prst="rect">
              <a:avLst/>
            </a:prstGeom>
          </p:spPr>
        </p:pic>
      </p:grpSp>
      <p:pic>
        <p:nvPicPr>
          <p:cNvPr id="29" name="Graphic 28" descr="Sailboat with solid fill">
            <a:extLst>
              <a:ext uri="{FF2B5EF4-FFF2-40B4-BE49-F238E27FC236}">
                <a16:creationId xmlns:a16="http://schemas.microsoft.com/office/drawing/2014/main" id="{B9EBD04F-F7B7-48AA-9721-866D9A369D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58774" y="5856486"/>
            <a:ext cx="419100" cy="419100"/>
          </a:xfrm>
          <a:prstGeom prst="rect">
            <a:avLst/>
          </a:prstGeom>
        </p:spPr>
      </p:pic>
      <p:pic>
        <p:nvPicPr>
          <p:cNvPr id="30" name="Graphic 29" descr="Sailboat with solid fill">
            <a:extLst>
              <a:ext uri="{FF2B5EF4-FFF2-40B4-BE49-F238E27FC236}">
                <a16:creationId xmlns:a16="http://schemas.microsoft.com/office/drawing/2014/main" id="{0E03B1E1-657B-4BC7-A1FC-78FA6D6014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4296609" y="5498346"/>
            <a:ext cx="419100" cy="419100"/>
          </a:xfrm>
          <a:prstGeom prst="rect">
            <a:avLst/>
          </a:prstGeom>
        </p:spPr>
      </p:pic>
      <p:pic>
        <p:nvPicPr>
          <p:cNvPr id="31" name="Graphic 30" descr="Cursor outline">
            <a:extLst>
              <a:ext uri="{FF2B5EF4-FFF2-40B4-BE49-F238E27FC236}">
                <a16:creationId xmlns:a16="http://schemas.microsoft.com/office/drawing/2014/main" id="{D1EC6168-D3CB-4A77-A04F-F52FA07B76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54352" y="5514322"/>
            <a:ext cx="568334" cy="56833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5330ACC-4F50-4659-A4F9-BE35B4CE8427}"/>
              </a:ext>
            </a:extLst>
          </p:cNvPr>
          <p:cNvSpPr txBox="1"/>
          <p:nvPr/>
        </p:nvSpPr>
        <p:spPr>
          <a:xfrm>
            <a:off x="10847103" y="7454118"/>
            <a:ext cx="19583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Move</a:t>
            </a:r>
            <a:endParaRPr lang="en-US" sz="3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8D0155-D35D-4D48-9414-4575D82071AE}"/>
              </a:ext>
            </a:extLst>
          </p:cNvPr>
          <p:cNvSpPr txBox="1"/>
          <p:nvPr/>
        </p:nvSpPr>
        <p:spPr>
          <a:xfrm>
            <a:off x="7744543" y="-111151"/>
            <a:ext cx="23114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a player selects a square already occupied, they will be informed they will have to battle the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03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Microsoft Office PowerPoint</Application>
  <PresentationFormat>Widescreen</PresentationFormat>
  <Paragraphs>287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Blackadder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Khalid Aslam</dc:creator>
  <cp:lastModifiedBy>Khalid Aslam</cp:lastModifiedBy>
  <cp:revision>93</cp:revision>
  <dcterms:created xsi:type="dcterms:W3CDTF">2022-02-07T11:40:09Z</dcterms:created>
  <dcterms:modified xsi:type="dcterms:W3CDTF">2022-03-01T15:29:42Z</dcterms:modified>
</cp:coreProperties>
</file>