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74" r:id="rId4"/>
    <p:sldId id="267" r:id="rId5"/>
    <p:sldId id="269" r:id="rId6"/>
    <p:sldId id="270" r:id="rId7"/>
    <p:sldId id="271" r:id="rId8"/>
    <p:sldId id="272" r:id="rId9"/>
    <p:sldId id="273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4" d="100"/>
          <a:sy n="74" d="100"/>
        </p:scale>
        <p:origin x="8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51E7-BC89-453E-865B-EFE407204452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FDCB-9E2F-4263-969B-DCE1476B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3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C731-9298-4D20-AD32-4605BD23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B5C2-C5C7-4B79-99DD-8054D67D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EDF2-C3B4-47A1-BF72-227ADE5B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E838-9444-4C8D-8E96-DA08CBB6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677F-56B8-4B3F-B5C9-D6DD9E8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4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4F8D-5831-4776-9468-03448247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8867F-3339-4472-A4BB-9565AEF9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05-BA3D-4B2C-843E-A95E44D5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C8E8-6985-4EBD-8CBD-0A06761A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2A25-0458-48DA-B201-5A898A2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46DA6-E135-488C-93AD-4DC7BBB41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7EBE3-099A-48AC-B695-2FEB36E0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3B2-5F13-40D5-B2AE-B12BC01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1420-2706-43A0-86C7-9EF85306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D762-220D-497D-B42A-739D1B4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176-AECA-4101-A51E-FF88930E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D79A-EE11-4BF4-9F76-FFBE9E70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6AE2-B388-45E5-830D-D63B6F1E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9CBC-2CE1-46F0-87CF-3BAEA64B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1F7F-C81B-465D-B990-A67832C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FA1-0DE4-4C22-BEF1-7394A02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5210-03D4-4BA3-AEBB-1AECB8DD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5F8A-B177-4987-9E50-3487776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B3B3-A2D2-4903-BB68-0915901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ADF9-1C9F-4651-AB3D-519AAE4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325A-42D2-4DC1-84B4-5E09F26E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5-FB5B-4FFA-BE17-B1058D443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81C9-4165-412D-8DAD-7B448BC6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E4F8-0CE2-4BB2-8B01-FB9B0669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8BD2-5786-4506-B3AB-E457BDA1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FCDF-BD88-4557-A0C2-AB77782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8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821-2F28-41E9-80CA-AB8D3256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9B73-E310-423D-8851-BC0C10DB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F31C-5705-48DA-9D77-54B1BB65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D644-BA65-4C80-A91C-C3DB1B384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F8FC3-6073-4C4E-8D16-F7247973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95173-940A-4A82-A4C7-62D4190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19EDF-633E-4384-8213-9A4BBF17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89B-D046-411E-933C-BFD7553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220-CB31-443B-9C93-07C9197F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9E5F-E327-490B-8C7F-E6C1A9F8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5944-7887-4468-B96E-A5397A4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2DDFF-C100-4354-9E58-22182E5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119DE-2D95-4AC6-A5F9-1F8A9C7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7FCBE-B2E4-4352-ADF8-978A37C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18EF-9682-420D-BFA5-0BAD58F8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E689-6B9B-4E5E-AC0F-3291960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9C25-FE30-4E64-B4F8-45068621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684A9-845D-4689-875B-1D8024B8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BE54-AED2-4FAD-B922-9944B80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A076-A121-4593-AFD1-5113E6CB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F73E-F2D9-4324-921F-8E261A5E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145E-C10C-4AC3-973E-B4E7CB97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025B9-83DB-4B97-818D-578D9D15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7AA9C-62E4-4D40-99BF-4437EFBF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2467-DE34-4F1E-A5E4-51153AF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15C7-5C29-43F4-947A-5A6AB62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8980-2722-4D2D-AD0D-33E9A24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BEDE1-8F07-4188-BB35-327EEDB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AB50-6FDA-47F7-873A-15188C79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D55D-2501-49FF-BB0A-A3327631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93CF-6772-414E-AC8B-1A2F28754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561B-0A96-4E7F-B236-3C024D3F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23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72D2383-96BD-44EE-879A-6F29349AAEF2}"/>
              </a:ext>
            </a:extLst>
          </p:cNvPr>
          <p:cNvGrpSpPr/>
          <p:nvPr/>
        </p:nvGrpSpPr>
        <p:grpSpPr>
          <a:xfrm>
            <a:off x="1837591" y="824279"/>
            <a:ext cx="8743420" cy="5209442"/>
            <a:chOff x="1859573" y="980342"/>
            <a:chExt cx="8743420" cy="5209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508AF-A2EE-4F40-B123-153726CD7B97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Graphic 15" descr="Wave with solid fill">
              <a:extLst>
                <a:ext uri="{FF2B5EF4-FFF2-40B4-BE49-F238E27FC236}">
                  <a16:creationId xmlns:a16="http://schemas.microsoft.com/office/drawing/2014/main" id="{F43DAD5A-0A3C-4031-92B5-BECE7C79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6B052-0B5E-403E-82A2-9E96FE2DE7A6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Wave with solid fill">
              <a:extLst>
                <a:ext uri="{FF2B5EF4-FFF2-40B4-BE49-F238E27FC236}">
                  <a16:creationId xmlns:a16="http://schemas.microsoft.com/office/drawing/2014/main" id="{BBED305D-2A89-406A-9D2A-2FC82126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Wave with solid fill">
              <a:extLst>
                <a:ext uri="{FF2B5EF4-FFF2-40B4-BE49-F238E27FC236}">
                  <a16:creationId xmlns:a16="http://schemas.microsoft.com/office/drawing/2014/main" id="{132D49E7-B4A0-4DA5-8A92-40875DBD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eaweed with solid fill">
              <a:extLst>
                <a:ext uri="{FF2B5EF4-FFF2-40B4-BE49-F238E27FC236}">
                  <a16:creationId xmlns:a16="http://schemas.microsoft.com/office/drawing/2014/main" id="{D765F631-0FAC-4451-9E9D-81DE974B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Seaweed with solid fill">
              <a:extLst>
                <a:ext uri="{FF2B5EF4-FFF2-40B4-BE49-F238E27FC236}">
                  <a16:creationId xmlns:a16="http://schemas.microsoft.com/office/drawing/2014/main" id="{11B168B5-5486-4946-93B0-59DABCBD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25" name="Graphic 24" descr="Seaweed with solid fill">
              <a:extLst>
                <a:ext uri="{FF2B5EF4-FFF2-40B4-BE49-F238E27FC236}">
                  <a16:creationId xmlns:a16="http://schemas.microsoft.com/office/drawing/2014/main" id="{2EA79783-206D-45B4-ABD4-69DEFFFA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Tropical scene with solid fill">
              <a:extLst>
                <a:ext uri="{FF2B5EF4-FFF2-40B4-BE49-F238E27FC236}">
                  <a16:creationId xmlns:a16="http://schemas.microsoft.com/office/drawing/2014/main" id="{B027E6BF-A2DB-47B3-9676-0EE103B48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2" name="Graphic 11" descr="Fish with solid fill">
              <a:extLst>
                <a:ext uri="{FF2B5EF4-FFF2-40B4-BE49-F238E27FC236}">
                  <a16:creationId xmlns:a16="http://schemas.microsoft.com/office/drawing/2014/main" id="{5B82B808-6C7A-4D23-83C3-B0F9B847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rab with solid fill">
              <a:extLst>
                <a:ext uri="{FF2B5EF4-FFF2-40B4-BE49-F238E27FC236}">
                  <a16:creationId xmlns:a16="http://schemas.microsoft.com/office/drawing/2014/main" id="{16E792A4-2EA8-4022-9ED2-5F73E10B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Fish with solid fill">
              <a:extLst>
                <a:ext uri="{FF2B5EF4-FFF2-40B4-BE49-F238E27FC236}">
                  <a16:creationId xmlns:a16="http://schemas.microsoft.com/office/drawing/2014/main" id="{6BD02667-2AE7-44C6-9CA3-B3D4510F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276561-0799-4FB8-91B4-33F600C39D31}"/>
                </a:ext>
              </a:extLst>
            </p:cNvPr>
            <p:cNvSpPr/>
            <p:nvPr/>
          </p:nvSpPr>
          <p:spPr>
            <a:xfrm>
              <a:off x="4949134" y="2598127"/>
              <a:ext cx="1825339" cy="6683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Start</a:t>
              </a:r>
              <a:endParaRPr lang="en-GB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6926A3-0A64-4619-9880-32F9E8F7BB8E}"/>
                </a:ext>
              </a:extLst>
            </p:cNvPr>
            <p:cNvSpPr/>
            <p:nvPr/>
          </p:nvSpPr>
          <p:spPr>
            <a:xfrm>
              <a:off x="4474744" y="1501332"/>
              <a:ext cx="26917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lackadder ITC" panose="04020505051007020D02" pitchFamily="82" charset="0"/>
                  <a:ea typeface="HGGothicE" panose="020B0400000000000000" pitchFamily="49" charset="-128"/>
                  <a:cs typeface="Aharoni" panose="02010803020104030203" pitchFamily="2" charset="-79"/>
                </a:rPr>
                <a:t>Buccaneer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E214FF-2326-4077-91DD-8337C1EC264E}"/>
                </a:ext>
              </a:extLst>
            </p:cNvPr>
            <p:cNvSpPr/>
            <p:nvPr/>
          </p:nvSpPr>
          <p:spPr>
            <a:xfrm>
              <a:off x="4949133" y="3404907"/>
              <a:ext cx="1825339" cy="6683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Exit</a:t>
              </a:r>
              <a:endParaRPr lang="en-GB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EF151-CAC9-4418-A370-6256D8AE0128}"/>
              </a:ext>
            </a:extLst>
          </p:cNvPr>
          <p:cNvSpPr txBox="1"/>
          <p:nvPr/>
        </p:nvSpPr>
        <p:spPr>
          <a:xfrm>
            <a:off x="838200" y="1296865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menu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9B671-AEA2-45D3-B5B6-7CFF4AFD8118}"/>
              </a:ext>
            </a:extLst>
          </p:cNvPr>
          <p:cNvSpPr/>
          <p:nvPr/>
        </p:nvSpPr>
        <p:spPr>
          <a:xfrm>
            <a:off x="8213037" y="956019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Rules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070C08-35F2-484E-AEF0-7F757844C32C}"/>
              </a:ext>
            </a:extLst>
          </p:cNvPr>
          <p:cNvGrpSpPr/>
          <p:nvPr/>
        </p:nvGrpSpPr>
        <p:grpSpPr>
          <a:xfrm>
            <a:off x="1487242" y="114300"/>
            <a:ext cx="10354238" cy="6690360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DA646A-D771-4BC7-A143-A9F1A6D78249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DF910235-4398-4E14-A65D-8B6399AB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2D3A9-3635-4A78-AC82-0541984C8FAA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D822CD68-82B9-485B-B410-F317D19C9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74977BD6-7EE9-41A3-9DEB-E75E7879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694F1606-F6C0-401E-B041-FD4E37427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3682E619-B458-4998-BC9A-1F926377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40E4E7FB-CAFC-490D-BE86-63F4482F7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542D7273-3A5A-411A-98ED-650339C64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66478611-E962-42CA-BB07-D86AF4BAF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5A2536CC-8D73-4C5A-86FB-45338A46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C5D85E22-5456-4C27-AC13-9B640AA8A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5590005-2430-4E03-B0F6-5CB662658920}"/>
              </a:ext>
            </a:extLst>
          </p:cNvPr>
          <p:cNvSpPr txBox="1"/>
          <p:nvPr/>
        </p:nvSpPr>
        <p:spPr>
          <a:xfrm>
            <a:off x="8495818" y="6185413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Trading Screen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7910C-DFD8-4258-B2D7-91354BDA7388}"/>
              </a:ext>
            </a:extLst>
          </p:cNvPr>
          <p:cNvSpPr txBox="1"/>
          <p:nvPr/>
        </p:nvSpPr>
        <p:spPr>
          <a:xfrm>
            <a:off x="2170343" y="646953"/>
            <a:ext cx="8442025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lackadder ITC" panose="04020505051007020D02" pitchFamily="82" charset="0"/>
              </a:rPr>
              <a:t>Trading</a:t>
            </a:r>
          </a:p>
          <a:p>
            <a:pPr algn="ctr"/>
            <a:endParaRPr lang="en-US" sz="4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Your Items	</a:t>
            </a:r>
            <a:r>
              <a:rPr lang="en-US" dirty="0">
                <a:latin typeface="Blackadder ITC" panose="04020505051007020D02" pitchFamily="82" charset="0"/>
              </a:rPr>
              <a:t>				</a:t>
            </a:r>
            <a:r>
              <a:rPr lang="en-US" sz="2800" dirty="0">
                <a:latin typeface="Blackadder ITC" panose="04020505051007020D02" pitchFamily="82" charset="0"/>
              </a:rPr>
              <a:t>Available Treasures</a:t>
            </a:r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GB" dirty="0">
              <a:latin typeface="Blackadder ITC" panose="04020505051007020D02" pitchFamily="82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EB5DE10-FD66-4448-BB60-DDD2DB21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05" y="2531878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43A1D136-8960-490C-8659-AA723E47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036" y="2521616"/>
            <a:ext cx="616615" cy="6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 descr="Oyster With Pearl with solid fill">
            <a:extLst>
              <a:ext uri="{FF2B5EF4-FFF2-40B4-BE49-F238E27FC236}">
                <a16:creationId xmlns:a16="http://schemas.microsoft.com/office/drawing/2014/main" id="{3D03E37F-23E6-430D-8F02-224D7A1C75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23203" y="2531878"/>
            <a:ext cx="616615" cy="616615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82D1855-E9CB-465F-A3D1-8D3CCE38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3" y="3123007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3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D07DEA-380D-4DD1-9F44-4D2FD043BE93}"/>
              </a:ext>
            </a:extLst>
          </p:cNvPr>
          <p:cNvGrpSpPr/>
          <p:nvPr/>
        </p:nvGrpSpPr>
        <p:grpSpPr>
          <a:xfrm>
            <a:off x="-1653270" y="-422331"/>
            <a:ext cx="17291956" cy="9231084"/>
            <a:chOff x="1859573" y="980342"/>
            <a:chExt cx="8743420" cy="52094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A774-D8F4-461C-A170-08B37BBE16F4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Wave with solid fill">
              <a:extLst>
                <a:ext uri="{FF2B5EF4-FFF2-40B4-BE49-F238E27FC236}">
                  <a16:creationId xmlns:a16="http://schemas.microsoft.com/office/drawing/2014/main" id="{14F0CE08-2FA7-45A5-8271-81EB188E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24B331-8072-445E-87A1-5B35035BA639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Graphic 19" descr="Wave with solid fill">
              <a:extLst>
                <a:ext uri="{FF2B5EF4-FFF2-40B4-BE49-F238E27FC236}">
                  <a16:creationId xmlns:a16="http://schemas.microsoft.com/office/drawing/2014/main" id="{2C9D6D58-B180-4744-9202-4EE7777E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ave with solid fill">
              <a:extLst>
                <a:ext uri="{FF2B5EF4-FFF2-40B4-BE49-F238E27FC236}">
                  <a16:creationId xmlns:a16="http://schemas.microsoft.com/office/drawing/2014/main" id="{CD264194-1F88-4391-9EA3-6BCBCDCA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eaweed with solid fill">
              <a:extLst>
                <a:ext uri="{FF2B5EF4-FFF2-40B4-BE49-F238E27FC236}">
                  <a16:creationId xmlns:a16="http://schemas.microsoft.com/office/drawing/2014/main" id="{395815BC-3CBA-4C15-B24B-73A89BB4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eaweed with solid fill">
              <a:extLst>
                <a:ext uri="{FF2B5EF4-FFF2-40B4-BE49-F238E27FC236}">
                  <a16:creationId xmlns:a16="http://schemas.microsoft.com/office/drawing/2014/main" id="{DB2A714F-FF46-4E2F-A2F3-0C6F1276A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24" name="Graphic 23" descr="Seaweed with solid fill">
              <a:extLst>
                <a:ext uri="{FF2B5EF4-FFF2-40B4-BE49-F238E27FC236}">
                  <a16:creationId xmlns:a16="http://schemas.microsoft.com/office/drawing/2014/main" id="{DC560736-3BD2-44CC-A0A8-E4175DDF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opical scene with solid fill">
              <a:extLst>
                <a:ext uri="{FF2B5EF4-FFF2-40B4-BE49-F238E27FC236}">
                  <a16:creationId xmlns:a16="http://schemas.microsoft.com/office/drawing/2014/main" id="{637769BA-2A06-4C02-9E12-F13506ECE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6" name="Graphic 25" descr="Fish with solid fill">
              <a:extLst>
                <a:ext uri="{FF2B5EF4-FFF2-40B4-BE49-F238E27FC236}">
                  <a16:creationId xmlns:a16="http://schemas.microsoft.com/office/drawing/2014/main" id="{70412484-E9FA-4EDC-932A-3E613F7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rab with solid fill">
              <a:extLst>
                <a:ext uri="{FF2B5EF4-FFF2-40B4-BE49-F238E27FC236}">
                  <a16:creationId xmlns:a16="http://schemas.microsoft.com/office/drawing/2014/main" id="{5051C7E4-90AD-44E5-BF1B-3A0360F13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Fish with solid fill">
              <a:extLst>
                <a:ext uri="{FF2B5EF4-FFF2-40B4-BE49-F238E27FC236}">
                  <a16:creationId xmlns:a16="http://schemas.microsoft.com/office/drawing/2014/main" id="{73CB8926-F456-49C1-BACD-D7C6899C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96E40DF-7536-49C8-9D4D-12064A79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65006"/>
              </p:ext>
            </p:extLst>
          </p:nvPr>
        </p:nvGraphicFramePr>
        <p:xfrm>
          <a:off x="-1319127" y="6350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" name="Graphic 9" descr="Sailboat with solid fill">
            <a:extLst>
              <a:ext uri="{FF2B5EF4-FFF2-40B4-BE49-F238E27FC236}">
                <a16:creationId xmlns:a16="http://schemas.microsoft.com/office/drawing/2014/main" id="{9770A1A0-44C1-495C-8A18-9D4D58204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-62864" y="6156369"/>
            <a:ext cx="419100" cy="419100"/>
          </a:xfrm>
          <a:prstGeom prst="rect">
            <a:avLst/>
          </a:prstGeom>
        </p:spPr>
      </p:pic>
      <p:pic>
        <p:nvPicPr>
          <p:cNvPr id="11" name="Graphic 10" descr="Sailboat with solid fill">
            <a:extLst>
              <a:ext uri="{FF2B5EF4-FFF2-40B4-BE49-F238E27FC236}">
                <a16:creationId xmlns:a16="http://schemas.microsoft.com/office/drawing/2014/main" id="{3DAC4D76-7D76-4028-8DFD-42A31DD9EE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21192" flipH="1">
            <a:off x="-47353" y="5818776"/>
            <a:ext cx="419100" cy="419100"/>
          </a:xfrm>
          <a:prstGeom prst="rect">
            <a:avLst/>
          </a:prstGeom>
        </p:spPr>
      </p:pic>
      <p:pic>
        <p:nvPicPr>
          <p:cNvPr id="12" name="Graphic 11" descr="Sailboat with solid fill">
            <a:extLst>
              <a:ext uri="{FF2B5EF4-FFF2-40B4-BE49-F238E27FC236}">
                <a16:creationId xmlns:a16="http://schemas.microsoft.com/office/drawing/2014/main" id="{2F427530-84C3-4E10-8D9C-BBF6CD115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 flipH="1">
            <a:off x="5758268" y="4335780"/>
            <a:ext cx="419100" cy="419100"/>
          </a:xfrm>
          <a:prstGeom prst="rect">
            <a:avLst/>
          </a:prstGeom>
        </p:spPr>
      </p:pic>
      <p:pic>
        <p:nvPicPr>
          <p:cNvPr id="13" name="Graphic 12" descr="Sailboat with solid fill">
            <a:extLst>
              <a:ext uri="{FF2B5EF4-FFF2-40B4-BE49-F238E27FC236}">
                <a16:creationId xmlns:a16="http://schemas.microsoft.com/office/drawing/2014/main" id="{44D45CAB-6B4A-4FFB-92B7-B19F8FD1CD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982066" y="2508250"/>
            <a:ext cx="4191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A4FD7-0B07-4F3D-9612-2E8D5E6F2BB8}"/>
              </a:ext>
            </a:extLst>
          </p:cNvPr>
          <p:cNvSpPr txBox="1"/>
          <p:nvPr/>
        </p:nvSpPr>
        <p:spPr>
          <a:xfrm>
            <a:off x="7306455" y="-89456"/>
            <a:ext cx="7075918" cy="547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Player 1</a:t>
            </a:r>
            <a:endParaRPr lang="en-US" sz="2000" dirty="0"/>
          </a:p>
          <a:p>
            <a:endParaRPr lang="en-US" sz="2000" b="1" dirty="0"/>
          </a:p>
          <a:p>
            <a:pPr algn="ctr"/>
            <a:r>
              <a:rPr lang="en-US" sz="4800" dirty="0">
                <a:latin typeface="Blackadder ITC" panose="04020505051007020D02" pitchFamily="82" charset="0"/>
              </a:rPr>
              <a:t>You won the battle</a:t>
            </a:r>
          </a:p>
          <a:p>
            <a:pPr algn="ctr"/>
            <a:r>
              <a:rPr lang="en-US" sz="4800" dirty="0">
                <a:latin typeface="Blackadder ITC" panose="04020505051007020D02" pitchFamily="82" charset="0"/>
              </a:rPr>
              <a:t>You have been awarded the following treasures:</a:t>
            </a:r>
          </a:p>
          <a:p>
            <a:endParaRPr lang="en-US" sz="2000" b="1" dirty="0"/>
          </a:p>
          <a:p>
            <a:endParaRPr lang="en-US" sz="2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1x Diamond</a:t>
            </a:r>
          </a:p>
          <a:p>
            <a:endParaRPr lang="en-US" sz="2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1x Barrel of rum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49A81-7CB7-4841-BD18-464CADB60573}"/>
              </a:ext>
            </a:extLst>
          </p:cNvPr>
          <p:cNvSpPr txBox="1"/>
          <p:nvPr/>
        </p:nvSpPr>
        <p:spPr>
          <a:xfrm>
            <a:off x="9238474" y="6245655"/>
            <a:ext cx="2311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battle screen indicating the user who won the battle and what they have won</a:t>
            </a:r>
            <a:endParaRPr lang="en-GB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6ED59FD-8DC2-41E2-9975-3F85024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94" y="2927350"/>
            <a:ext cx="1097338" cy="1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882D6492-084E-453B-8A7B-7C7159045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21" y="2583381"/>
            <a:ext cx="3594107" cy="3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E97AA0-2C39-4B6A-9FC5-D6B75F373A05}"/>
              </a:ext>
            </a:extLst>
          </p:cNvPr>
          <p:cNvGrpSpPr/>
          <p:nvPr/>
        </p:nvGrpSpPr>
        <p:grpSpPr>
          <a:xfrm>
            <a:off x="1487242" y="114300"/>
            <a:ext cx="9808229" cy="6600026"/>
            <a:chOff x="1487242" y="1143361"/>
            <a:chExt cx="8282354" cy="5139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070C08-35F2-484E-AEF0-7F757844C32C}"/>
                </a:ext>
              </a:extLst>
            </p:cNvPr>
            <p:cNvGrpSpPr/>
            <p:nvPr/>
          </p:nvGrpSpPr>
          <p:grpSpPr>
            <a:xfrm>
              <a:off x="1487242" y="1143361"/>
              <a:ext cx="8282354" cy="5139104"/>
              <a:chOff x="1859573" y="980342"/>
              <a:chExt cx="8282354" cy="51391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DA646A-D771-4BC7-A143-A9F1A6D78249}"/>
                  </a:ext>
                </a:extLst>
              </p:cNvPr>
              <p:cNvSpPr/>
              <p:nvPr/>
            </p:nvSpPr>
            <p:spPr>
              <a:xfrm>
                <a:off x="1859573" y="980342"/>
                <a:ext cx="8282354" cy="51391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EE83DC-87B8-4106-9C9B-CCAD88851B43}"/>
                  </a:ext>
                </a:extLst>
              </p:cNvPr>
              <p:cNvSpPr/>
              <p:nvPr/>
            </p:nvSpPr>
            <p:spPr>
              <a:xfrm>
                <a:off x="1859573" y="1006513"/>
                <a:ext cx="269176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lackadder ITC" panose="04020505051007020D02" pitchFamily="82" charset="0"/>
                    <a:ea typeface="HGGothicE" panose="020B0400000000000000" pitchFamily="49" charset="-128"/>
                    <a:cs typeface="Aharoni" panose="02010803020104030203" pitchFamily="2" charset="-79"/>
                  </a:rPr>
                  <a:t>Buccaneer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E1C52-7636-4DC1-A2F4-99E03D57DC82}"/>
                </a:ext>
              </a:extLst>
            </p:cNvPr>
            <p:cNvSpPr txBox="1"/>
            <p:nvPr/>
          </p:nvSpPr>
          <p:spPr>
            <a:xfrm>
              <a:off x="1519194" y="2093100"/>
              <a:ext cx="311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anose="04020505051007020D02" pitchFamily="82" charset="0"/>
                </a:rPr>
                <a:t>Please enter your name</a:t>
              </a:r>
              <a:endParaRPr lang="en-GB" b="1" dirty="0">
                <a:latin typeface="Blackadder ITC" panose="04020505051007020D02" pitchFamily="82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B139EC-8681-4873-A25C-E1AA5A5D940A}"/>
                </a:ext>
              </a:extLst>
            </p:cNvPr>
            <p:cNvGrpSpPr/>
            <p:nvPr/>
          </p:nvGrpSpPr>
          <p:grpSpPr>
            <a:xfrm>
              <a:off x="4434955" y="2035241"/>
              <a:ext cx="1820286" cy="2461088"/>
              <a:chOff x="1867337" y="1994561"/>
              <a:chExt cx="1820286" cy="24610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5842D1D-A4EE-43BC-94DF-7F1BCAA8E608}"/>
                  </a:ext>
                </a:extLst>
              </p:cNvPr>
              <p:cNvSpPr/>
              <p:nvPr/>
            </p:nvSpPr>
            <p:spPr>
              <a:xfrm>
                <a:off x="1867337" y="1994561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1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480089-F628-469B-A833-C4D469662E83}"/>
                  </a:ext>
                </a:extLst>
              </p:cNvPr>
              <p:cNvSpPr/>
              <p:nvPr/>
            </p:nvSpPr>
            <p:spPr>
              <a:xfrm>
                <a:off x="1871697" y="2712757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2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6D1042-E43A-47D5-85D9-15D637614741}"/>
                  </a:ext>
                </a:extLst>
              </p:cNvPr>
              <p:cNvSpPr/>
              <p:nvPr/>
            </p:nvSpPr>
            <p:spPr>
              <a:xfrm>
                <a:off x="1867337" y="4149146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4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3D66A8-87EE-457B-AE53-58BA9D2AEC17}"/>
                  </a:ext>
                </a:extLst>
              </p:cNvPr>
              <p:cNvSpPr/>
              <p:nvPr/>
            </p:nvSpPr>
            <p:spPr>
              <a:xfrm>
                <a:off x="1897238" y="3430951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3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BC96D73-475F-49B2-9CCC-72BDB28DF515}"/>
              </a:ext>
            </a:extLst>
          </p:cNvPr>
          <p:cNvSpPr/>
          <p:nvPr/>
        </p:nvSpPr>
        <p:spPr>
          <a:xfrm>
            <a:off x="5621151" y="4612255"/>
            <a:ext cx="949698" cy="25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Submit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90005-2430-4E03-B0F6-5CB662658920}"/>
              </a:ext>
            </a:extLst>
          </p:cNvPr>
          <p:cNvSpPr txBox="1"/>
          <p:nvPr/>
        </p:nvSpPr>
        <p:spPr>
          <a:xfrm>
            <a:off x="1339850" y="2827208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Entering player names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9B8CA-35B2-47A1-9CE3-EA6EAA13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5" y="933412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8225BD-92CC-47D3-8A49-0C67A62A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5" y="1893631"/>
            <a:ext cx="798497" cy="7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79A35D-585F-4976-A3C1-8465E056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25" y="2799321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41C471-6E04-4077-ABD7-EE9DF345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25" y="3690124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Wave with solid fill">
            <a:extLst>
              <a:ext uri="{FF2B5EF4-FFF2-40B4-BE49-F238E27FC236}">
                <a16:creationId xmlns:a16="http://schemas.microsoft.com/office/drawing/2014/main" id="{F20AF29D-905B-40A4-9C40-4D9A4CD3A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92" y="4874328"/>
            <a:ext cx="1082862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B7FE061-8888-443A-9720-38583AB9C073}"/>
              </a:ext>
            </a:extLst>
          </p:cNvPr>
          <p:cNvSpPr/>
          <p:nvPr/>
        </p:nvSpPr>
        <p:spPr>
          <a:xfrm>
            <a:off x="1487241" y="5331528"/>
            <a:ext cx="9808229" cy="1402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Graphic 50" descr="Wave with solid fill">
            <a:extLst>
              <a:ext uri="{FF2B5EF4-FFF2-40B4-BE49-F238E27FC236}">
                <a16:creationId xmlns:a16="http://schemas.microsoft.com/office/drawing/2014/main" id="{E5E4305A-756B-4D57-86A3-B530C4F26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7457" y="4874328"/>
            <a:ext cx="1082862" cy="914400"/>
          </a:xfrm>
          <a:prstGeom prst="rect">
            <a:avLst/>
          </a:prstGeom>
        </p:spPr>
      </p:pic>
      <p:pic>
        <p:nvPicPr>
          <p:cNvPr id="52" name="Graphic 51" descr="Wave with solid fill">
            <a:extLst>
              <a:ext uri="{FF2B5EF4-FFF2-40B4-BE49-F238E27FC236}">
                <a16:creationId xmlns:a16="http://schemas.microsoft.com/office/drawing/2014/main" id="{11388CF7-D687-414B-A3B7-0D757595E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136" y="4874328"/>
            <a:ext cx="1082862" cy="9144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9E7892F-0475-4536-A965-A24E062CE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96" y="5150761"/>
            <a:ext cx="1563566" cy="1563566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B40A7BB8-CEB7-4655-BD47-7CDA500EF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9" y="5222704"/>
            <a:ext cx="1493014" cy="149301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FD16604-AA55-4EC0-9108-8F765C3F5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53" y="5514701"/>
            <a:ext cx="1219200" cy="121920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0136C5-ED2E-40A8-BE86-6511C0FEF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54" y="1993757"/>
            <a:ext cx="4740144" cy="47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F8B99F-5793-4566-AF55-DD8A14D2654B}"/>
              </a:ext>
            </a:extLst>
          </p:cNvPr>
          <p:cNvGrpSpPr/>
          <p:nvPr/>
        </p:nvGrpSpPr>
        <p:grpSpPr>
          <a:xfrm>
            <a:off x="-2169973" y="-48250"/>
            <a:ext cx="17291956" cy="9231084"/>
            <a:chOff x="1859573" y="980342"/>
            <a:chExt cx="8743420" cy="5209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ECF31-DF7B-40DB-8133-2E30C9E5A88F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Wave with solid fill">
              <a:extLst>
                <a:ext uri="{FF2B5EF4-FFF2-40B4-BE49-F238E27FC236}">
                  <a16:creationId xmlns:a16="http://schemas.microsoft.com/office/drawing/2014/main" id="{2BB89271-568D-4A82-A358-FBD39091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1C3CAA-DDBD-4DAB-BD7B-85612F9DB7E1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 descr="Wave with solid fill">
              <a:extLst>
                <a:ext uri="{FF2B5EF4-FFF2-40B4-BE49-F238E27FC236}">
                  <a16:creationId xmlns:a16="http://schemas.microsoft.com/office/drawing/2014/main" id="{8DD144D1-D2E5-493B-9A0E-6F6C4D37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 with solid fill">
              <a:extLst>
                <a:ext uri="{FF2B5EF4-FFF2-40B4-BE49-F238E27FC236}">
                  <a16:creationId xmlns:a16="http://schemas.microsoft.com/office/drawing/2014/main" id="{FA8D326D-C9C4-4428-861B-7CFB1989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eaweed with solid fill">
              <a:extLst>
                <a:ext uri="{FF2B5EF4-FFF2-40B4-BE49-F238E27FC236}">
                  <a16:creationId xmlns:a16="http://schemas.microsoft.com/office/drawing/2014/main" id="{1BFB30E7-1C07-4ADF-88A8-B85926D9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aweed with solid fill">
              <a:extLst>
                <a:ext uri="{FF2B5EF4-FFF2-40B4-BE49-F238E27FC236}">
                  <a16:creationId xmlns:a16="http://schemas.microsoft.com/office/drawing/2014/main" id="{BFA79EFD-BBF3-4873-AFFE-5DBCF7C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8" name="Graphic 17" descr="Seaweed with solid fill">
              <a:extLst>
                <a:ext uri="{FF2B5EF4-FFF2-40B4-BE49-F238E27FC236}">
                  <a16:creationId xmlns:a16="http://schemas.microsoft.com/office/drawing/2014/main" id="{3F215DCC-4FEB-43AE-AA0E-538D21A1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Tropical scene with solid fill">
              <a:extLst>
                <a:ext uri="{FF2B5EF4-FFF2-40B4-BE49-F238E27FC236}">
                  <a16:creationId xmlns:a16="http://schemas.microsoft.com/office/drawing/2014/main" id="{F0548B6A-464A-41E1-9A09-094394B6E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0" name="Graphic 19" descr="Fish with solid fill">
              <a:extLst>
                <a:ext uri="{FF2B5EF4-FFF2-40B4-BE49-F238E27FC236}">
                  <a16:creationId xmlns:a16="http://schemas.microsoft.com/office/drawing/2014/main" id="{C82166B3-C8F2-4DFE-A72A-02E89A6B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ab with solid fill">
              <a:extLst>
                <a:ext uri="{FF2B5EF4-FFF2-40B4-BE49-F238E27FC236}">
                  <a16:creationId xmlns:a16="http://schemas.microsoft.com/office/drawing/2014/main" id="{598809BA-48B7-4F68-877B-B2343159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sh with solid fill">
              <a:extLst>
                <a:ext uri="{FF2B5EF4-FFF2-40B4-BE49-F238E27FC236}">
                  <a16:creationId xmlns:a16="http://schemas.microsoft.com/office/drawing/2014/main" id="{99174C44-A935-4ACE-81AF-E07C232B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94629913-E07D-4394-B40D-3EF92CC29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57490"/>
              </p:ext>
            </p:extLst>
          </p:nvPr>
        </p:nvGraphicFramePr>
        <p:xfrm>
          <a:off x="-1399086" y="-203200"/>
          <a:ext cx="11021260" cy="8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435928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90B4C36-CF2D-4C60-ACF7-21E9F8755462}"/>
              </a:ext>
            </a:extLst>
          </p:cNvPr>
          <p:cNvSpPr txBox="1"/>
          <p:nvPr/>
        </p:nvSpPr>
        <p:spPr>
          <a:xfrm>
            <a:off x="10071619" y="1684714"/>
            <a:ext cx="23114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display of what the board will look like</a:t>
            </a:r>
          </a:p>
          <a:p>
            <a:endParaRPr lang="en-US" dirty="0"/>
          </a:p>
          <a:p>
            <a:r>
              <a:rPr lang="en-US" dirty="0"/>
              <a:t>Pop ups to inform the players of the board information</a:t>
            </a:r>
          </a:p>
          <a:p>
            <a:endParaRPr lang="en-US" dirty="0"/>
          </a:p>
          <a:p>
            <a:r>
              <a:rPr lang="en-US" dirty="0"/>
              <a:t>Indicate player in port??</a:t>
            </a:r>
          </a:p>
          <a:p>
            <a:endParaRPr lang="en-US" dirty="0"/>
          </a:p>
          <a:p>
            <a:r>
              <a:rPr lang="en-US" dirty="0"/>
              <a:t>After battle can you choose treasure?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A5527-48D6-4B6D-92F7-9EEBAA66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19" y="8016217"/>
            <a:ext cx="512775" cy="5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E9358F-DC87-422E-AB42-D69ADC804C55}"/>
              </a:ext>
            </a:extLst>
          </p:cNvPr>
          <p:cNvSpPr/>
          <p:nvPr/>
        </p:nvSpPr>
        <p:spPr>
          <a:xfrm>
            <a:off x="11875345" y="-203200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Rules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97A455-6723-4231-B12A-85704E7D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4654574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B728F8-2FA1-4434-9A69-51C7D914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3" y="3359923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6C21DC-4CBD-4D90-B5A0-BDBFC05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8" y="294867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B48BDF1-1CC4-4987-815D-0906DE2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43" y="46710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35659E8-0BFB-491A-AE2C-F3635489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47" y="8108950"/>
            <a:ext cx="406410" cy="40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F82D7B-EA17-423C-94E5-64796895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09" y="2353233"/>
            <a:ext cx="511607" cy="5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2D26AD9-6C7F-4175-A002-3A7B0DBD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84" y="-257968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AF1DE5-634D-47BF-93B9-6CF9D971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2" y="-248407"/>
            <a:ext cx="525062" cy="5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B2F89F-CA61-4CE0-9949-4585BC6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6536" y="5438728"/>
            <a:ext cx="471986" cy="4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CCEECC-25BC-42F1-8987-38DA4BD3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38" y="-257968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2BD768B-CFD3-0243-A083-3B1B5965C1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47" y="6392343"/>
            <a:ext cx="1438533" cy="1692111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D3A0A3B-378D-7343-837A-FCD307C5E6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257" y="229302"/>
            <a:ext cx="1305460" cy="1752065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C6BF7966-8C53-4C4B-8586-CC422B7318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21" y="2884665"/>
            <a:ext cx="2174624" cy="16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017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5964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593A2-BBBE-4C89-AB2A-4D58ADCFC0E3}"/>
              </a:ext>
            </a:extLst>
          </p:cNvPr>
          <p:cNvGrpSpPr/>
          <p:nvPr/>
        </p:nvGrpSpPr>
        <p:grpSpPr>
          <a:xfrm>
            <a:off x="9830249" y="6243168"/>
            <a:ext cx="4125684" cy="1437357"/>
            <a:chOff x="9928860" y="5998434"/>
            <a:chExt cx="4125684" cy="14373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EFDDD-EC6D-4ECD-9FAF-2870D623B3C8}"/>
                </a:ext>
              </a:extLst>
            </p:cNvPr>
            <p:cNvSpPr txBox="1"/>
            <p:nvPr/>
          </p:nvSpPr>
          <p:spPr>
            <a:xfrm>
              <a:off x="9928860" y="5998434"/>
              <a:ext cx="4107180" cy="9541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Blackadder ITC" pitchFamily="82" charset="77"/>
                </a:rPr>
                <a:t>Player 1 –</a:t>
              </a:r>
              <a:r>
                <a:rPr lang="en-US" b="1" dirty="0">
                  <a:latin typeface="Blackadder ITC" pitchFamily="82" charset="77"/>
                </a:rPr>
                <a:t> </a:t>
              </a:r>
              <a:r>
                <a:rPr lang="en-US" sz="2400" b="1" dirty="0">
                  <a:latin typeface="Blackadder ITC" pitchFamily="82" charset="77"/>
                </a:rPr>
                <a:t>Would you like to move your ship or turn?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C8839-7133-4ADC-BC75-12971A5A180E}"/>
                </a:ext>
              </a:extLst>
            </p:cNvPr>
            <p:cNvSpPr txBox="1"/>
            <p:nvPr/>
          </p:nvSpPr>
          <p:spPr>
            <a:xfrm>
              <a:off x="9928860" y="7066459"/>
              <a:ext cx="19583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itchFamily="82" charset="77"/>
                </a:rPr>
                <a:t>Move</a:t>
              </a:r>
              <a:endParaRPr lang="en-US" sz="3200" b="1" dirty="0">
                <a:latin typeface="Blackadder ITC" pitchFamily="8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AA416-1F0B-43DE-BB82-378C3901772A}"/>
                </a:ext>
              </a:extLst>
            </p:cNvPr>
            <p:cNvSpPr txBox="1"/>
            <p:nvPr/>
          </p:nvSpPr>
          <p:spPr>
            <a:xfrm>
              <a:off x="12096204" y="7066916"/>
              <a:ext cx="1958340" cy="368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itchFamily="82" charset="77"/>
                </a:rPr>
                <a:t>Turn</a:t>
              </a:r>
              <a:endParaRPr lang="en-US" sz="3200" b="1" dirty="0">
                <a:latin typeface="Blackadder ITC" pitchFamily="82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A1347C-E2F0-439E-AD0E-7828CA0C9229}"/>
              </a:ext>
            </a:extLst>
          </p:cNvPr>
          <p:cNvSpPr txBox="1"/>
          <p:nvPr/>
        </p:nvSpPr>
        <p:spPr>
          <a:xfrm>
            <a:off x="11690248" y="3179923"/>
            <a:ext cx="2311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Game screen when it is a players turn, they have the option of turning or moving. They can move by clicking one of the green squares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7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93658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B46803-50DC-4799-99BB-253219175768}"/>
              </a:ext>
            </a:extLst>
          </p:cNvPr>
          <p:cNvSpPr txBox="1"/>
          <p:nvPr/>
        </p:nvSpPr>
        <p:spPr>
          <a:xfrm>
            <a:off x="7386544" y="-278467"/>
            <a:ext cx="7075918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lackadder ITC" panose="04020505051007020D02" pitchFamily="82" charset="0"/>
              </a:rPr>
              <a:t>Congratulations</a:t>
            </a: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r>
              <a:rPr lang="en-US" sz="4000" dirty="0">
                <a:latin typeface="Blackadder ITC" panose="04020505051007020D02" pitchFamily="82" charset="0"/>
              </a:rPr>
              <a:t>Player 3 has won!</a:t>
            </a: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r>
              <a:rPr lang="en-US" sz="4000" dirty="0">
                <a:latin typeface="Blackadder ITC" panose="04020505051007020D02" pitchFamily="82" charset="0"/>
              </a:rPr>
              <a:t>End Game		Start New Game</a:t>
            </a:r>
          </a:p>
          <a:p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699F3-0A9F-4425-A8E4-6117B990D0D9}"/>
              </a:ext>
            </a:extLst>
          </p:cNvPr>
          <p:cNvSpPr txBox="1"/>
          <p:nvPr/>
        </p:nvSpPr>
        <p:spPr>
          <a:xfrm>
            <a:off x="10011083" y="5192954"/>
            <a:ext cx="23114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Winning screen once a player has won the game. This displays the players ship and the treasures they collected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6934E-D63B-4BC9-B60B-7792D97B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16" y="1631574"/>
            <a:ext cx="1097338" cy="1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F42C9-3AF6-49CD-9509-90B0C402D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4" y="1612630"/>
            <a:ext cx="1116282" cy="11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81F75B6F-5219-459D-9463-23A0947B71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945" y="883158"/>
            <a:ext cx="2427834" cy="2427834"/>
          </a:xfrm>
          <a:prstGeom prst="rect">
            <a:avLst/>
          </a:prstGeom>
        </p:spPr>
      </p:pic>
      <p:pic>
        <p:nvPicPr>
          <p:cNvPr id="22" name="Picture 21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F12AC50-A4F2-4E53-9BB4-B558477611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63" y="2059563"/>
            <a:ext cx="2232212" cy="2232212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low confidence">
            <a:extLst>
              <a:ext uri="{FF2B5EF4-FFF2-40B4-BE49-F238E27FC236}">
                <a16:creationId xmlns:a16="http://schemas.microsoft.com/office/drawing/2014/main" id="{5BAFC831-4803-4C29-975C-E34ED2959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00" y="1824191"/>
            <a:ext cx="2427834" cy="2427834"/>
          </a:xfrm>
          <a:prstGeom prst="rect">
            <a:avLst/>
          </a:prstGeom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9836C9F0-9CB9-4594-ABFE-EEADEACC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36" y="1805662"/>
            <a:ext cx="1620309" cy="16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9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/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CF7171-DC40-4182-B1AE-0711B1D4F2D6}"/>
              </a:ext>
            </a:extLst>
          </p:cNvPr>
          <p:cNvSpPr txBox="1"/>
          <p:nvPr/>
        </p:nvSpPr>
        <p:spPr>
          <a:xfrm>
            <a:off x="7292463" y="-252657"/>
            <a:ext cx="7075918" cy="326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Player 1</a:t>
            </a:r>
            <a:endParaRPr lang="en-US" sz="2000" dirty="0"/>
          </a:p>
          <a:p>
            <a:endParaRPr lang="en-US" sz="2000" b="1" dirty="0"/>
          </a:p>
          <a:p>
            <a:r>
              <a:rPr lang="en-US" sz="4400" dirty="0">
                <a:latin typeface="Blackadder ITC" panose="04020505051007020D02" pitchFamily="82" charset="0"/>
              </a:rPr>
              <a:t>You are blown to your Home Port. If your crew total is 3 or less, take 4 crew cards from Pirate Island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A7C96-3A63-4347-A3DD-51E144EDCE28}"/>
              </a:ext>
            </a:extLst>
          </p:cNvPr>
          <p:cNvSpPr txBox="1"/>
          <p:nvPr/>
        </p:nvSpPr>
        <p:spPr>
          <a:xfrm>
            <a:off x="10011083" y="5192954"/>
            <a:ext cx="231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Displays the card and its 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47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/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593A2-BBBE-4C89-AB2A-4D58ADCFC0E3}"/>
              </a:ext>
            </a:extLst>
          </p:cNvPr>
          <p:cNvGrpSpPr/>
          <p:nvPr/>
        </p:nvGrpSpPr>
        <p:grpSpPr>
          <a:xfrm>
            <a:off x="7534623" y="5356383"/>
            <a:ext cx="4087067" cy="375201"/>
            <a:chOff x="7633234" y="5111649"/>
            <a:chExt cx="4087067" cy="3752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C8839-7133-4ADC-BC75-12971A5A180E}"/>
                </a:ext>
              </a:extLst>
            </p:cNvPr>
            <p:cNvSpPr txBox="1"/>
            <p:nvPr/>
          </p:nvSpPr>
          <p:spPr>
            <a:xfrm>
              <a:off x="7633234" y="5111649"/>
              <a:ext cx="19583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itchFamily="82" charset="77"/>
                </a:rPr>
                <a:t>Move</a:t>
              </a:r>
              <a:endParaRPr lang="en-US" sz="3200" b="1" dirty="0">
                <a:latin typeface="Blackadder ITC" pitchFamily="8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AA416-1F0B-43DE-BB82-378C3901772A}"/>
                </a:ext>
              </a:extLst>
            </p:cNvPr>
            <p:cNvSpPr txBox="1"/>
            <p:nvPr/>
          </p:nvSpPr>
          <p:spPr>
            <a:xfrm>
              <a:off x="9761961" y="5117975"/>
              <a:ext cx="1958340" cy="368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itchFamily="82" charset="77"/>
                </a:rPr>
                <a:t>Turn</a:t>
              </a:r>
              <a:endParaRPr lang="en-US" sz="3200" b="1" dirty="0">
                <a:latin typeface="Blackadder ITC" pitchFamily="82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F8AA39-503E-42F3-B4DD-4914C4DDF967}"/>
              </a:ext>
            </a:extLst>
          </p:cNvPr>
          <p:cNvSpPr txBox="1"/>
          <p:nvPr/>
        </p:nvSpPr>
        <p:spPr>
          <a:xfrm>
            <a:off x="7534623" y="-252983"/>
            <a:ext cx="3438274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lackadder ITC" panose="04020505051007020D02" pitchFamily="82" charset="0"/>
              </a:rPr>
              <a:t>Flat Island</a:t>
            </a:r>
          </a:p>
          <a:p>
            <a:endParaRPr lang="en-US" sz="2000" b="1" dirty="0"/>
          </a:p>
          <a:p>
            <a:r>
              <a:rPr lang="en-US" sz="2000" dirty="0">
                <a:latin typeface="Blackadder ITC" panose="04020505051007020D02" pitchFamily="82" charset="0"/>
              </a:rPr>
              <a:t>Cards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>
                <a:latin typeface="Blackadder ITC" panose="04020505051007020D02" pitchFamily="82" charset="0"/>
              </a:rPr>
              <a:t>Treasures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1" name="Graphic 30" descr="Cursor outline">
            <a:extLst>
              <a:ext uri="{FF2B5EF4-FFF2-40B4-BE49-F238E27FC236}">
                <a16:creationId xmlns:a16="http://schemas.microsoft.com/office/drawing/2014/main" id="{D1EC6168-D3CB-4A77-A04F-F52FA07B76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244" y="590876"/>
            <a:ext cx="568334" cy="568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CD13F7-E8C7-4DEF-8174-AB6C9CF322A2}"/>
              </a:ext>
            </a:extLst>
          </p:cNvPr>
          <p:cNvSpPr txBox="1"/>
          <p:nvPr/>
        </p:nvSpPr>
        <p:spPr>
          <a:xfrm>
            <a:off x="11744262" y="4685107"/>
            <a:ext cx="2311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Provides info on certain things such as player data, port data, and island data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25CBF6-E203-E140-994A-527FF61EAD86}"/>
              </a:ext>
            </a:extLst>
          </p:cNvPr>
          <p:cNvSpPr txBox="1"/>
          <p:nvPr/>
        </p:nvSpPr>
        <p:spPr>
          <a:xfrm>
            <a:off x="7534623" y="4294555"/>
            <a:ext cx="41071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lackadder ITC" pitchFamily="82" charset="77"/>
              </a:rPr>
              <a:t>Player 1 –</a:t>
            </a:r>
            <a:r>
              <a:rPr lang="en-US" b="1" dirty="0">
                <a:latin typeface="Blackadder ITC" pitchFamily="82" charset="77"/>
              </a:rPr>
              <a:t> </a:t>
            </a:r>
            <a:r>
              <a:rPr lang="en-US" sz="2400" b="1" dirty="0">
                <a:latin typeface="Blackadder ITC" pitchFamily="82" charset="77"/>
              </a:rPr>
              <a:t>Would you like to move your ship or turn?</a:t>
            </a:r>
          </a:p>
        </p:txBody>
      </p:sp>
    </p:spTree>
    <p:extLst>
      <p:ext uri="{BB962C8B-B14F-4D97-AF65-F5344CB8AC3E}">
        <p14:creationId xmlns:p14="http://schemas.microsoft.com/office/powerpoint/2010/main" val="353290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530978" y="-588133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49841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72EFDDD-EC6D-4ECD-9FAF-2870D623B3C8}"/>
              </a:ext>
            </a:extLst>
          </p:cNvPr>
          <p:cNvSpPr txBox="1"/>
          <p:nvPr/>
        </p:nvSpPr>
        <p:spPr>
          <a:xfrm>
            <a:off x="9765280" y="6251424"/>
            <a:ext cx="410718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lackadder ITC" pitchFamily="82" charset="77"/>
              </a:rPr>
              <a:t>Player 1 </a:t>
            </a:r>
            <a:r>
              <a:rPr lang="en-US" sz="2400" b="1" dirty="0">
                <a:latin typeface="Blackadder ITC" pitchFamily="82" charset="77"/>
              </a:rPr>
              <a:t>–</a:t>
            </a:r>
            <a:r>
              <a:rPr lang="en-US" sz="1400" b="1" dirty="0">
                <a:latin typeface="Blackadder ITC" pitchFamily="82" charset="77"/>
              </a:rPr>
              <a:t> </a:t>
            </a:r>
            <a:r>
              <a:rPr lang="en-US" sz="2400" b="1" dirty="0">
                <a:latin typeface="Blackadder ITC" pitchFamily="82" charset="77"/>
              </a:rPr>
              <a:t>If you move to this position you will have to attack player 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8774" y="5856486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pic>
        <p:nvPicPr>
          <p:cNvPr id="31" name="Graphic 30" descr="Cursor outline">
            <a:extLst>
              <a:ext uri="{FF2B5EF4-FFF2-40B4-BE49-F238E27FC236}">
                <a16:creationId xmlns:a16="http://schemas.microsoft.com/office/drawing/2014/main" id="{D1EC6168-D3CB-4A77-A04F-F52FA07B76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4352" y="5514322"/>
            <a:ext cx="568334" cy="568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330ACC-4F50-4659-A4F9-BE35B4CE8427}"/>
              </a:ext>
            </a:extLst>
          </p:cNvPr>
          <p:cNvSpPr txBox="1"/>
          <p:nvPr/>
        </p:nvSpPr>
        <p:spPr>
          <a:xfrm>
            <a:off x="10847103" y="7454118"/>
            <a:ext cx="1958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lackadder ITC" pitchFamily="82" charset="77"/>
              </a:rPr>
              <a:t>Move</a:t>
            </a:r>
            <a:endParaRPr lang="en-US" sz="3200" b="1" dirty="0">
              <a:latin typeface="Blackadder ITC" pitchFamily="8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D0155-D35D-4D48-9414-4575D82071AE}"/>
              </a:ext>
            </a:extLst>
          </p:cNvPr>
          <p:cNvSpPr txBox="1"/>
          <p:nvPr/>
        </p:nvSpPr>
        <p:spPr>
          <a:xfrm>
            <a:off x="7744543" y="-111151"/>
            <a:ext cx="2311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player selects a square already occupied, they will be informed they will have to battle 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03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5EDDF8-2463-459B-B436-18A5EBDA1666}"/>
              </a:ext>
            </a:extLst>
          </p:cNvPr>
          <p:cNvGrpSpPr/>
          <p:nvPr/>
        </p:nvGrpSpPr>
        <p:grpSpPr>
          <a:xfrm>
            <a:off x="1580416" y="1190992"/>
            <a:ext cx="8743420" cy="5209442"/>
            <a:chOff x="1580416" y="1190992"/>
            <a:chExt cx="8743420" cy="520944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2D2383-96BD-44EE-879A-6F29349AAEF2}"/>
                </a:ext>
              </a:extLst>
            </p:cNvPr>
            <p:cNvGrpSpPr/>
            <p:nvPr/>
          </p:nvGrpSpPr>
          <p:grpSpPr>
            <a:xfrm>
              <a:off x="1580416" y="1190992"/>
              <a:ext cx="8743420" cy="5209442"/>
              <a:chOff x="1859573" y="980342"/>
              <a:chExt cx="8743420" cy="52094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8508AF-A2EE-4F40-B123-153726CD7B97}"/>
                  </a:ext>
                </a:extLst>
              </p:cNvPr>
              <p:cNvSpPr/>
              <p:nvPr/>
            </p:nvSpPr>
            <p:spPr>
              <a:xfrm>
                <a:off x="1859573" y="980342"/>
                <a:ext cx="8282354" cy="51391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F43DAD5A-0A3C-4031-92B5-BECE7C79D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23" y="425987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36B052-0B5E-403E-82A2-9E96FE2DE7A6}"/>
                  </a:ext>
                </a:extLst>
              </p:cNvPr>
              <p:cNvSpPr/>
              <p:nvPr/>
            </p:nvSpPr>
            <p:spPr>
              <a:xfrm>
                <a:off x="1859573" y="4717073"/>
                <a:ext cx="8282354" cy="14023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 descr="Wave with solid fill">
                <a:extLst>
                  <a:ext uri="{FF2B5EF4-FFF2-40B4-BE49-F238E27FC236}">
                    <a16:creationId xmlns:a16="http://schemas.microsoft.com/office/drawing/2014/main" id="{BBED305D-2A89-406A-9D2A-2FC821265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9788" y="42598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132D49E7-B4A0-4DA5-8A92-40875DBD8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467" y="42598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Seaweed with solid fill">
                <a:extLst>
                  <a:ext uri="{FF2B5EF4-FFF2-40B4-BE49-F238E27FC236}">
                    <a16:creationId xmlns:a16="http://schemas.microsoft.com/office/drawing/2014/main" id="{D765F631-0FAC-4451-9E9D-81DE974B2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90892" y="52099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Seaweed with solid fill">
                <a:extLst>
                  <a:ext uri="{FF2B5EF4-FFF2-40B4-BE49-F238E27FC236}">
                    <a16:creationId xmlns:a16="http://schemas.microsoft.com/office/drawing/2014/main" id="{11B168B5-5486-4946-93B0-59DABCBDE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2849" y="5508381"/>
                <a:ext cx="615992" cy="615992"/>
              </a:xfrm>
              <a:prstGeom prst="rect">
                <a:avLst/>
              </a:prstGeom>
            </p:spPr>
          </p:pic>
          <p:pic>
            <p:nvPicPr>
              <p:cNvPr id="25" name="Graphic 24" descr="Seaweed with solid fill">
                <a:extLst>
                  <a:ext uri="{FF2B5EF4-FFF2-40B4-BE49-F238E27FC236}">
                    <a16:creationId xmlns:a16="http://schemas.microsoft.com/office/drawing/2014/main" id="{2EA79783-206D-45B4-ABD4-69DEFFFA2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39611" y="52204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Tropical scene with solid fill">
                <a:extLst>
                  <a:ext uri="{FF2B5EF4-FFF2-40B4-BE49-F238E27FC236}">
                    <a16:creationId xmlns:a16="http://schemas.microsoft.com/office/drawing/2014/main" id="{B027E6BF-A2DB-47B3-9676-0EE103B48A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8034"/>
              <a:stretch/>
            </p:blipFill>
            <p:spPr>
              <a:xfrm>
                <a:off x="7901773" y="2957977"/>
                <a:ext cx="2701220" cy="1944000"/>
              </a:xfrm>
              <a:prstGeom prst="rect">
                <a:avLst/>
              </a:prstGeom>
            </p:spPr>
          </p:pic>
          <p:pic>
            <p:nvPicPr>
              <p:cNvPr id="12" name="Graphic 11" descr="Fish with solid fill">
                <a:extLst>
                  <a:ext uri="{FF2B5EF4-FFF2-40B4-BE49-F238E27FC236}">
                    <a16:creationId xmlns:a16="http://schemas.microsoft.com/office/drawing/2014/main" id="{5B82B808-6C7A-4D23-83C3-B0F9B847F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91935" y="49019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Crab with solid fill">
                <a:extLst>
                  <a:ext uri="{FF2B5EF4-FFF2-40B4-BE49-F238E27FC236}">
                    <a16:creationId xmlns:a16="http://schemas.microsoft.com/office/drawing/2014/main" id="{16E792A4-2EA8-4022-9ED2-5F73E10B6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65251" y="5275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6BD02667-2AE7-44C6-9CA3-B3D4510FB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77819" y="465552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CB525B-C4BA-4530-A3D9-C346A4B8BF91}"/>
                </a:ext>
              </a:extLst>
            </p:cNvPr>
            <p:cNvSpPr txBox="1"/>
            <p:nvPr/>
          </p:nvSpPr>
          <p:spPr>
            <a:xfrm>
              <a:off x="2090737" y="1617234"/>
              <a:ext cx="7248526" cy="4401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Blackadder ITC" panose="04020505051007020D02" pitchFamily="82" charset="0"/>
                </a:rPr>
                <a:t>Battle!</a:t>
              </a: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r>
                <a:rPr lang="en-US" sz="2400" dirty="0">
                  <a:latin typeface="Blackadder ITC" panose="04020505051007020D02" pitchFamily="82" charset="0"/>
                </a:rPr>
                <a:t>Player 1				Player 2</a:t>
              </a:r>
              <a:endParaRPr lang="en-US" sz="16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r>
                <a:rPr lang="en-US" sz="3200" dirty="0">
                  <a:latin typeface="Blackadder ITC" panose="04020505051007020D02" pitchFamily="82" charset="0"/>
                </a:rPr>
                <a:t>Player 1 has won the battle</a:t>
              </a: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46BC93E-BC12-4867-8CE9-A4DB4D54A307}"/>
              </a:ext>
            </a:extLst>
          </p:cNvPr>
          <p:cNvSpPr txBox="1"/>
          <p:nvPr/>
        </p:nvSpPr>
        <p:spPr>
          <a:xfrm>
            <a:off x="8086322" y="4685920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Battle screen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46344-4B87-449C-89D9-0CBC37E1D6B7}"/>
              </a:ext>
            </a:extLst>
          </p:cNvPr>
          <p:cNvSpPr/>
          <p:nvPr/>
        </p:nvSpPr>
        <p:spPr>
          <a:xfrm>
            <a:off x="2756971" y="5289217"/>
            <a:ext cx="2120231" cy="3936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Take 2 Crew Cards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305E8-DBFC-4B2E-A3EE-A26AE9A548B7}"/>
              </a:ext>
            </a:extLst>
          </p:cNvPr>
          <p:cNvSpPr/>
          <p:nvPr/>
        </p:nvSpPr>
        <p:spPr>
          <a:xfrm>
            <a:off x="6707169" y="5289217"/>
            <a:ext cx="2120231" cy="3936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Treasure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48FCD7B4-5180-41E3-92AC-31A09811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86" y="3150822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2A6EDE8-BCE1-4191-9168-266D30FA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81" y="3150822"/>
            <a:ext cx="798497" cy="7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3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422</Words>
  <Application>Microsoft Macintosh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Aslam</dc:creator>
  <cp:lastModifiedBy>Alexander Gardemann [alg68]</cp:lastModifiedBy>
  <cp:revision>82</cp:revision>
  <dcterms:created xsi:type="dcterms:W3CDTF">2022-02-07T11:40:09Z</dcterms:created>
  <dcterms:modified xsi:type="dcterms:W3CDTF">2022-03-01T15:29:54Z</dcterms:modified>
</cp:coreProperties>
</file>