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2686B-0BDD-FA6A-B487-DDDB1CAF3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E0FC47-35F1-1127-E8E4-8D5D7613A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11A15-94E0-8886-AE1D-2657161A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8AEB5E-4EFD-384E-D937-1D4EC640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44FC6-9BD8-0591-1688-CF258969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52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BB9A0-0496-2039-64F8-D018F731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B59AC2-DDC5-6177-D131-665EBD691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B84FCB-7693-2A59-7318-6A565870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6FBB4-99AB-F498-8226-C04EDB01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2A7617-660F-5B00-4856-5173E46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9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3CA91C-D455-BC51-FBC1-C5AAD0538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D23A1F-FCE7-BEBE-9EFB-8F53DDCBC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59D34-DBC0-854A-9903-3EC10B0E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174AB-6119-2773-DD2B-E338F727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8CE10-B9D1-02A4-D4BE-397B2DB8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93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549E5-7527-987D-45E2-C388E9A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4AE6C-1540-D861-62A5-575D0294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DE81F-2A28-235F-AE77-1CF6994C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5620D-D133-54E1-3C2F-94326A26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7811C-4F04-B3A3-08B8-5FAE59C8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9D761-0E90-73F3-9F57-DA6834A1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E407A8-9A32-7ADD-89E0-13152F2C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A342B-3EAD-6592-EBED-C075CB2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19909-B9BA-CD9D-5116-F93561A5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5AAA45-C21C-9EB2-979D-9E6C647A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100BC-8C2A-B395-441A-2DADDF7D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DF32F-EB52-E86D-3935-0B7940EF3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209178-E8ED-DFAC-3954-73D60AB08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FE78EF-3261-D7BB-7D43-0A0F6A2E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B738D8-508F-30DA-9A2E-B071C00F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0FD93-BD28-4C4E-1933-2ABD6338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79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5FA19-9122-998C-2852-8C23CC01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D91B3-DDE9-6ECB-EF41-957CAF342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3143FA-EDA2-98D2-9E15-B9B29242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C5DDE5-3D8A-8456-265B-B9E0D625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C05111-4B6D-01D4-FF3D-E4B29EE1F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A5F1CA-72C6-6AE5-59DE-E6E776A3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AF56BE-E844-DA3D-23C5-4CED1A88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0F2026-14EB-A715-1063-65629687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67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71DF9-EB4D-5816-BA2C-732EC21C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42871-BACB-B397-6268-B2FF8627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04CA90-4D52-A42C-E7D3-3892FCD3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66D1A5-0400-04F5-1245-F0EDFA29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09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F27B7D-B136-6D7A-DAF8-B40A5428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8CFC06-7D7F-EB76-9CF7-F75D156C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FA45F3-39E6-0F8D-2BE8-40B75F9B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2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BE4D9-2C29-4108-35EF-5EE9DB9A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275A9-00C0-97CB-7AFE-665C10D1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FAA821-49E3-316B-EFA8-94D6D0043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29EE3-C182-5B3F-E6E1-3C31D4AA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5CB44A-7F1A-8AFB-4372-61365B07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3E0D03-7905-5CD3-A7F6-5583A157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4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90A58-E399-5E4E-25B4-7DDE5844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134D1F-BACF-43F8-3CC6-027757B95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BF5380-49B3-E669-CC55-E2B2EFD9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FF89BA-0373-ECF4-A392-AA0B0BD3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94E39-E08A-A281-B978-195A0CA4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A3C612-F47C-9E3E-F640-81FCC7F0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00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9FBCA1-7F70-42BF-930D-392B8BAC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5CF471-7E43-F1DE-3F9C-1311132D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6D506-30A1-8460-86FE-456C83615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2479-D6D0-4C41-BEE9-FABE027FABC3}" type="datetimeFigureOut">
              <a:rPr lang="de-DE" smtClean="0"/>
              <a:t>24.02.2023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E86A8-78E7-503B-3A16-CC84E3B8E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E722A-1FF7-3DCF-5241-7BC4AB76E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E791-40DC-49E4-A871-9E1878E27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1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F049C34-C2D5-543C-EEF0-236B8C7A2FBE}"/>
              </a:ext>
            </a:extLst>
          </p:cNvPr>
          <p:cNvSpPr/>
          <p:nvPr/>
        </p:nvSpPr>
        <p:spPr>
          <a:xfrm>
            <a:off x="3738466" y="1747935"/>
            <a:ext cx="4435151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513EEDCE-1D10-8164-6794-3521B832CE35}"/>
              </a:ext>
            </a:extLst>
          </p:cNvPr>
          <p:cNvSpPr/>
          <p:nvPr/>
        </p:nvSpPr>
        <p:spPr>
          <a:xfrm>
            <a:off x="1194318" y="1747935"/>
            <a:ext cx="2544147" cy="1251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Temp</a:t>
            </a:r>
            <a:r>
              <a:rPr lang="de-DE" sz="1000" dirty="0"/>
              <a:t> (PCB, </a:t>
            </a:r>
            <a:r>
              <a:rPr lang="de-DE" sz="1000" dirty="0" err="1"/>
              <a:t>mounting</a:t>
            </a:r>
            <a:r>
              <a:rPr lang="de-DE" sz="1000" dirty="0"/>
              <a:t> </a:t>
            </a:r>
            <a:r>
              <a:rPr lang="de-DE" sz="1000" dirty="0" err="1"/>
              <a:t>base</a:t>
            </a:r>
            <a:r>
              <a:rPr lang="de-DE" sz="1000" dirty="0"/>
              <a:t>, </a:t>
            </a:r>
            <a:r>
              <a:rPr lang="de-DE" sz="1000" dirty="0" err="1"/>
              <a:t>casing</a:t>
            </a:r>
            <a:r>
              <a:rPr lang="de-DE" sz="1000" dirty="0"/>
              <a:t>)</a:t>
            </a:r>
          </a:p>
          <a:p>
            <a:pPr algn="ctr"/>
            <a:r>
              <a:rPr lang="de-DE" sz="1000" dirty="0"/>
              <a:t>Total </a:t>
            </a:r>
            <a:r>
              <a:rPr lang="de-DE" sz="1000" dirty="0" err="1"/>
              <a:t>Current</a:t>
            </a:r>
            <a:endParaRPr lang="de-DE" sz="1000" dirty="0"/>
          </a:p>
          <a:p>
            <a:pPr algn="ctr"/>
            <a:r>
              <a:rPr lang="de-DE" sz="1000" dirty="0" err="1"/>
              <a:t>Battery</a:t>
            </a:r>
            <a:r>
              <a:rPr lang="de-DE" sz="1000" dirty="0"/>
              <a:t> </a:t>
            </a:r>
            <a:r>
              <a:rPr lang="de-DE" sz="1000" dirty="0" err="1"/>
              <a:t>Voltage</a:t>
            </a:r>
            <a:endParaRPr lang="de-DE" sz="1000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E1D70B5-E379-2956-207C-733B212E19B3}"/>
              </a:ext>
            </a:extLst>
          </p:cNvPr>
          <p:cNvSpPr/>
          <p:nvPr/>
        </p:nvSpPr>
        <p:spPr>
          <a:xfrm>
            <a:off x="8173617" y="1747935"/>
            <a:ext cx="2544147" cy="2985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1 x Powerstage </a:t>
            </a:r>
            <a:r>
              <a:rPr lang="de-DE" sz="1000" dirty="0" err="1"/>
              <a:t>vCtrl</a:t>
            </a:r>
            <a:endParaRPr lang="de-DE" sz="1000" dirty="0"/>
          </a:p>
          <a:p>
            <a:pPr algn="ctr"/>
            <a:r>
              <a:rPr lang="de-DE" sz="1000" dirty="0"/>
              <a:t>5 x Powerstage </a:t>
            </a:r>
            <a:r>
              <a:rPr lang="de-DE" sz="1000" dirty="0" err="1"/>
              <a:t>Enable</a:t>
            </a:r>
            <a:endParaRPr lang="de-DE" sz="1000" dirty="0"/>
          </a:p>
          <a:p>
            <a:pPr algn="ctr"/>
            <a:r>
              <a:rPr lang="de-DE" sz="1000" dirty="0"/>
              <a:t>3 x LEDs</a:t>
            </a:r>
          </a:p>
          <a:p>
            <a:pPr algn="ctr"/>
            <a:r>
              <a:rPr lang="de-DE" sz="1000" dirty="0"/>
              <a:t>1 x Fan </a:t>
            </a:r>
            <a:r>
              <a:rPr lang="de-DE" sz="1000" dirty="0" err="1"/>
              <a:t>Enable</a:t>
            </a:r>
            <a:endParaRPr lang="de-DE" sz="1000" dirty="0"/>
          </a:p>
        </p:txBody>
      </p:sp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0B91755C-27C9-ED3D-60CA-C4AE4673F7AE}"/>
              </a:ext>
            </a:extLst>
          </p:cNvPr>
          <p:cNvSpPr/>
          <p:nvPr/>
        </p:nvSpPr>
        <p:spPr>
          <a:xfrm>
            <a:off x="1349829" y="3481873"/>
            <a:ext cx="2388636" cy="12518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CAN TX/RX</a:t>
            </a:r>
          </a:p>
        </p:txBody>
      </p:sp>
    </p:spTree>
    <p:extLst>
      <p:ext uri="{BB962C8B-B14F-4D97-AF65-F5344CB8AC3E}">
        <p14:creationId xmlns:p14="http://schemas.microsoft.com/office/powerpoint/2010/main" val="6462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5E14167-B3D2-3F3D-DB08-A85C67CA5D5B}"/>
              </a:ext>
            </a:extLst>
          </p:cNvPr>
          <p:cNvSpPr/>
          <p:nvPr/>
        </p:nvSpPr>
        <p:spPr>
          <a:xfrm>
            <a:off x="1866120" y="1794588"/>
            <a:ext cx="1194319" cy="118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Startup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8A14FD-BCB3-6381-4BB8-A8CF3CCAC1F2}"/>
              </a:ext>
            </a:extLst>
          </p:cNvPr>
          <p:cNvCxnSpPr>
            <a:stCxn id="4" idx="6"/>
          </p:cNvCxnSpPr>
          <p:nvPr/>
        </p:nvCxnSpPr>
        <p:spPr>
          <a:xfrm>
            <a:off x="3060439" y="2388637"/>
            <a:ext cx="99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5542B780-D76C-AA6C-AAFB-3FE2AB3A6210}"/>
              </a:ext>
            </a:extLst>
          </p:cNvPr>
          <p:cNvSpPr/>
          <p:nvPr/>
        </p:nvSpPr>
        <p:spPr>
          <a:xfrm>
            <a:off x="4055705" y="1794588"/>
            <a:ext cx="1194319" cy="118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Calibration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Vbat</a:t>
            </a:r>
            <a:r>
              <a:rPr lang="de-DE" sz="1100" dirty="0"/>
              <a:t> </a:t>
            </a:r>
            <a:r>
              <a:rPr lang="de-DE" sz="1100" dirty="0" err="1"/>
              <a:t>connected</a:t>
            </a:r>
            <a:r>
              <a:rPr lang="de-DE" sz="1100" dirty="0"/>
              <a:t>) </a:t>
            </a:r>
            <a:r>
              <a:rPr lang="de-DE" sz="900" dirty="0"/>
              <a:t>(Powerstage, ADC)</a:t>
            </a:r>
            <a:endParaRPr lang="de-DE" sz="11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BB4AC5-B075-503A-DE6C-DBC17169195E}"/>
              </a:ext>
            </a:extLst>
          </p:cNvPr>
          <p:cNvSpPr/>
          <p:nvPr/>
        </p:nvSpPr>
        <p:spPr>
          <a:xfrm>
            <a:off x="6245290" y="1794588"/>
            <a:ext cx="1194319" cy="11880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Ready </a:t>
            </a:r>
            <a:r>
              <a:rPr lang="de-DE" sz="1050" dirty="0"/>
              <a:t>(</a:t>
            </a:r>
            <a:r>
              <a:rPr lang="de-DE" sz="1050" dirty="0" err="1"/>
              <a:t>VCtrl</a:t>
            </a:r>
            <a:r>
              <a:rPr lang="de-DE" sz="1050" dirty="0"/>
              <a:t> = 0, SHDN = 0)</a:t>
            </a:r>
            <a:endParaRPr lang="de-DE" sz="16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409F9B-7413-3CC5-C028-37D752B031D9}"/>
              </a:ext>
            </a:extLst>
          </p:cNvPr>
          <p:cNvCxnSpPr/>
          <p:nvPr/>
        </p:nvCxnSpPr>
        <p:spPr>
          <a:xfrm>
            <a:off x="5250024" y="2382417"/>
            <a:ext cx="99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8B5186D7-05F7-03FF-9CD1-A863307EF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6514" y="2392659"/>
            <a:ext cx="12700" cy="844511"/>
          </a:xfrm>
          <a:prstGeom prst="curvedConnector3">
            <a:avLst>
              <a:gd name="adj1" fmla="val 7431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418003D-5A7A-DEB7-F41B-03444DAB01B5}"/>
              </a:ext>
            </a:extLst>
          </p:cNvPr>
          <p:cNvSpPr/>
          <p:nvPr/>
        </p:nvSpPr>
        <p:spPr>
          <a:xfrm>
            <a:off x="4055705" y="3567405"/>
            <a:ext cx="1194319" cy="118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Powerstages </a:t>
            </a:r>
            <a:r>
              <a:rPr lang="de-DE" sz="1000" dirty="0" err="1"/>
              <a:t>set</a:t>
            </a:r>
            <a:r>
              <a:rPr lang="de-DE" sz="1000" dirty="0"/>
              <a:t> and </a:t>
            </a:r>
            <a:r>
              <a:rPr lang="de-DE" sz="1000" dirty="0" err="1"/>
              <a:t>measured</a:t>
            </a:r>
            <a:endParaRPr lang="de-DE" sz="1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1DA7A7-9167-163B-ACFF-2290C59B69CA}"/>
              </a:ext>
            </a:extLst>
          </p:cNvPr>
          <p:cNvCxnSpPr/>
          <p:nvPr/>
        </p:nvCxnSpPr>
        <p:spPr>
          <a:xfrm>
            <a:off x="7439608" y="2223974"/>
            <a:ext cx="99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0CEA0625-BAE5-72AC-8093-D39E488FD29D}"/>
              </a:ext>
            </a:extLst>
          </p:cNvPr>
          <p:cNvSpPr/>
          <p:nvPr/>
        </p:nvSpPr>
        <p:spPr>
          <a:xfrm>
            <a:off x="8434875" y="1794588"/>
            <a:ext cx="1194319" cy="118809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Burn Energy </a:t>
            </a:r>
            <a:r>
              <a:rPr lang="de-DE" sz="1050" dirty="0"/>
              <a:t>(</a:t>
            </a:r>
            <a:r>
              <a:rPr lang="de-DE" sz="1050" dirty="0" err="1"/>
              <a:t>VCtrl</a:t>
            </a:r>
            <a:r>
              <a:rPr lang="de-DE" sz="1050" dirty="0"/>
              <a:t> != 0, SHDN != 0)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7642F5A-12A3-7A66-BB59-1AA275B8943C}"/>
              </a:ext>
            </a:extLst>
          </p:cNvPr>
          <p:cNvSpPr txBox="1"/>
          <p:nvPr/>
        </p:nvSpPr>
        <p:spPr>
          <a:xfrm>
            <a:off x="7330469" y="1932712"/>
            <a:ext cx="110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CAN: </a:t>
            </a:r>
            <a:r>
              <a:rPr lang="de-DE" sz="1200" dirty="0" err="1"/>
              <a:t>take</a:t>
            </a:r>
            <a:r>
              <a:rPr lang="de-DE" sz="1200" dirty="0"/>
              <a:t> </a:t>
            </a:r>
            <a:r>
              <a:rPr lang="de-DE" sz="1200" dirty="0" err="1"/>
              <a:t>load</a:t>
            </a:r>
            <a:endParaRPr lang="de-DE" sz="12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EC84820-3854-B1EB-F94C-7211F1B5CBB5}"/>
              </a:ext>
            </a:extLst>
          </p:cNvPr>
          <p:cNvSpPr/>
          <p:nvPr/>
        </p:nvSpPr>
        <p:spPr>
          <a:xfrm>
            <a:off x="6245289" y="3567405"/>
            <a:ext cx="1194319" cy="11880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Overtemp</a:t>
            </a:r>
            <a:r>
              <a:rPr lang="de-DE" sz="1000" dirty="0"/>
              <a:t> </a:t>
            </a:r>
            <a:r>
              <a:rPr lang="de-DE" sz="600" dirty="0"/>
              <a:t>(</a:t>
            </a:r>
            <a:r>
              <a:rPr lang="de-DE" sz="600" dirty="0" err="1"/>
              <a:t>VCtrl</a:t>
            </a:r>
            <a:r>
              <a:rPr lang="de-DE" sz="600" dirty="0"/>
              <a:t> = 0, SHDN = 0)</a:t>
            </a:r>
            <a:endParaRPr lang="de-DE" sz="1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A1377A9-4DB6-65BB-4526-1078879F3DF2}"/>
              </a:ext>
            </a:extLst>
          </p:cNvPr>
          <p:cNvSpPr/>
          <p:nvPr/>
        </p:nvSpPr>
        <p:spPr>
          <a:xfrm>
            <a:off x="8434874" y="3567405"/>
            <a:ext cx="1194319" cy="11880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Burn Energy</a:t>
            </a:r>
          </a:p>
          <a:p>
            <a:pPr algn="ctr"/>
            <a:r>
              <a:rPr lang="de-DE" sz="1200" dirty="0">
                <a:solidFill>
                  <a:srgbClr val="FF0000"/>
                </a:solidFill>
              </a:rPr>
              <a:t>SOA </a:t>
            </a:r>
            <a:r>
              <a:rPr lang="de-DE" sz="1200" dirty="0" err="1">
                <a:solidFill>
                  <a:srgbClr val="FF0000"/>
                </a:solidFill>
              </a:rPr>
              <a:t>Throttling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900" dirty="0">
                <a:solidFill>
                  <a:schemeClr val="tx1"/>
                </a:solidFill>
              </a:rPr>
              <a:t>(</a:t>
            </a:r>
            <a:r>
              <a:rPr lang="de-DE" sz="900" dirty="0" err="1">
                <a:solidFill>
                  <a:schemeClr val="tx1"/>
                </a:solidFill>
              </a:rPr>
              <a:t>VCtrl</a:t>
            </a:r>
            <a:r>
              <a:rPr lang="de-DE" sz="900" dirty="0">
                <a:solidFill>
                  <a:schemeClr val="tx1"/>
                </a:solidFill>
              </a:rPr>
              <a:t> != 0, SHDN != 0)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A5F57E9-5424-4E14-F76F-FD5937D088E5}"/>
              </a:ext>
            </a:extLst>
          </p:cNvPr>
          <p:cNvCxnSpPr>
            <a:stCxn id="31" idx="2"/>
            <a:endCxn id="28" idx="6"/>
          </p:cNvCxnSpPr>
          <p:nvPr/>
        </p:nvCxnSpPr>
        <p:spPr>
          <a:xfrm flipH="1">
            <a:off x="7439608" y="4161454"/>
            <a:ext cx="9952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A8F656-A7D7-C1A5-E460-AA6CF41CF9F5}"/>
              </a:ext>
            </a:extLst>
          </p:cNvPr>
          <p:cNvCxnSpPr>
            <a:stCxn id="23" idx="3"/>
            <a:endCxn id="28" idx="7"/>
          </p:cNvCxnSpPr>
          <p:nvPr/>
        </p:nvCxnSpPr>
        <p:spPr>
          <a:xfrm flipH="1">
            <a:off x="7264704" y="2808693"/>
            <a:ext cx="1345075" cy="932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9BB7A7A-8DD6-88C1-3549-6A4EF7C7B5D5}"/>
              </a:ext>
            </a:extLst>
          </p:cNvPr>
          <p:cNvCxnSpPr>
            <a:stCxn id="23" idx="4"/>
            <a:endCxn id="31" idx="0"/>
          </p:cNvCxnSpPr>
          <p:nvPr/>
        </p:nvCxnSpPr>
        <p:spPr>
          <a:xfrm flipH="1">
            <a:off x="9032034" y="2982686"/>
            <a:ext cx="1" cy="584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10F2BB4-EF9B-70EB-D310-8E9200DAC5FF}"/>
              </a:ext>
            </a:extLst>
          </p:cNvPr>
          <p:cNvCxnSpPr/>
          <p:nvPr/>
        </p:nvCxnSpPr>
        <p:spPr>
          <a:xfrm flipH="1">
            <a:off x="7439608" y="2450841"/>
            <a:ext cx="99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8E6864CD-DB19-F61A-FEA7-12CD6E5AB578}"/>
              </a:ext>
            </a:extLst>
          </p:cNvPr>
          <p:cNvSpPr txBox="1"/>
          <p:nvPr/>
        </p:nvSpPr>
        <p:spPr>
          <a:xfrm>
            <a:off x="7439608" y="2491268"/>
            <a:ext cx="9952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CAN: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load</a:t>
            </a:r>
            <a:endParaRPr lang="de-DE" sz="12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5FE6AF3-CEDC-6108-A0C5-45414921C133}"/>
              </a:ext>
            </a:extLst>
          </p:cNvPr>
          <p:cNvSpPr txBox="1"/>
          <p:nvPr/>
        </p:nvSpPr>
        <p:spPr>
          <a:xfrm>
            <a:off x="4547118" y="510073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AB78D8C-D3FB-E1F6-3207-3CD6B76A143A}"/>
              </a:ext>
            </a:extLst>
          </p:cNvPr>
          <p:cNvCxnSpPr>
            <a:cxnSpLocks/>
          </p:cNvCxnSpPr>
          <p:nvPr/>
        </p:nvCxnSpPr>
        <p:spPr>
          <a:xfrm>
            <a:off x="6743729" y="2982686"/>
            <a:ext cx="0" cy="58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0059266-F096-4E8F-F807-F9E5C86EAE28}"/>
              </a:ext>
            </a:extLst>
          </p:cNvPr>
          <p:cNvSpPr txBox="1"/>
          <p:nvPr/>
        </p:nvSpPr>
        <p:spPr>
          <a:xfrm rot="5400000">
            <a:off x="6227266" y="316732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CAN: </a:t>
            </a:r>
            <a:r>
              <a:rPr lang="de-DE" sz="800" dirty="0" err="1"/>
              <a:t>take</a:t>
            </a:r>
            <a:r>
              <a:rPr lang="de-DE" sz="800" dirty="0"/>
              <a:t> </a:t>
            </a:r>
            <a:r>
              <a:rPr lang="de-DE" sz="800" dirty="0" err="1"/>
              <a:t>load</a:t>
            </a:r>
            <a:endParaRPr lang="de-DE" sz="8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DAD1BA3-E434-3B33-0BFD-B79763E1E13B}"/>
              </a:ext>
            </a:extLst>
          </p:cNvPr>
          <p:cNvCxnSpPr>
            <a:cxnSpLocks/>
          </p:cNvCxnSpPr>
          <p:nvPr/>
        </p:nvCxnSpPr>
        <p:spPr>
          <a:xfrm flipV="1">
            <a:off x="6882229" y="2982686"/>
            <a:ext cx="0" cy="58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EFAE4EE3-981E-403D-FF21-D02D8566260B}"/>
              </a:ext>
            </a:extLst>
          </p:cNvPr>
          <p:cNvSpPr txBox="1"/>
          <p:nvPr/>
        </p:nvSpPr>
        <p:spPr>
          <a:xfrm rot="5400000">
            <a:off x="6509582" y="3292514"/>
            <a:ext cx="9952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CAN: </a:t>
            </a:r>
            <a:r>
              <a:rPr lang="de-DE" sz="800" dirty="0" err="1"/>
              <a:t>no</a:t>
            </a:r>
            <a:r>
              <a:rPr lang="de-DE" sz="800" dirty="0"/>
              <a:t> </a:t>
            </a:r>
            <a:r>
              <a:rPr lang="de-DE" sz="800" dirty="0" err="1"/>
              <a:t>load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5471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0531328-E7F9-39AA-30A2-CE125E6015E2}"/>
              </a:ext>
            </a:extLst>
          </p:cNvPr>
          <p:cNvSpPr/>
          <p:nvPr/>
        </p:nvSpPr>
        <p:spPr>
          <a:xfrm>
            <a:off x="4360753" y="2094332"/>
            <a:ext cx="871638" cy="329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/>
              <a:t>setCurrent</a:t>
            </a:r>
            <a:endParaRPr lang="de-DE" sz="7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46D9E1C-C8C7-F0F2-65F5-9CFD5D961974}"/>
              </a:ext>
            </a:extLst>
          </p:cNvPr>
          <p:cNvSpPr/>
          <p:nvPr/>
        </p:nvSpPr>
        <p:spPr>
          <a:xfrm>
            <a:off x="5232391" y="1468016"/>
            <a:ext cx="1542660" cy="1558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Power-Handler</a:t>
            </a:r>
          </a:p>
          <a:p>
            <a:pPr algn="ctr"/>
            <a:r>
              <a:rPr lang="de-DE" sz="700" dirty="0" err="1"/>
              <a:t>setSOACurrent</a:t>
            </a:r>
            <a:r>
              <a:rPr lang="de-DE" sz="700" dirty="0"/>
              <a:t>();</a:t>
            </a:r>
          </a:p>
          <a:p>
            <a:pPr algn="ctr"/>
            <a:r>
              <a:rPr lang="de-DE" sz="700" dirty="0"/>
              <a:t>	</a:t>
            </a:r>
            <a:r>
              <a:rPr lang="de-DE" sz="700" dirty="0" err="1"/>
              <a:t>setVCtrl</a:t>
            </a:r>
            <a:r>
              <a:rPr lang="de-DE" sz="700" dirty="0"/>
              <a:t>();</a:t>
            </a:r>
          </a:p>
          <a:p>
            <a:pPr algn="ctr"/>
            <a:endParaRPr lang="de-DE" sz="6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C14AA31-B039-DFCE-982E-CB13E7F77EA2}"/>
              </a:ext>
            </a:extLst>
          </p:cNvPr>
          <p:cNvSpPr/>
          <p:nvPr/>
        </p:nvSpPr>
        <p:spPr>
          <a:xfrm>
            <a:off x="10571583" y="360784"/>
            <a:ext cx="1194319" cy="118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Timer</a:t>
            </a:r>
            <a:endParaRPr lang="de-DE" sz="1600" dirty="0"/>
          </a:p>
          <a:p>
            <a:pPr algn="ctr"/>
            <a:r>
              <a:rPr lang="de-DE" sz="800" dirty="0"/>
              <a:t>ADC </a:t>
            </a:r>
            <a:r>
              <a:rPr lang="de-DE" sz="800" dirty="0" err="1"/>
              <a:t>Filtering</a:t>
            </a:r>
            <a:r>
              <a:rPr lang="de-DE" sz="800" dirty="0"/>
              <a:t>, </a:t>
            </a:r>
            <a:r>
              <a:rPr lang="de-DE" sz="800" dirty="0" err="1"/>
              <a:t>powerHandler</a:t>
            </a:r>
            <a:r>
              <a:rPr lang="de-DE" sz="800" dirty="0"/>
              <a:t>,</a:t>
            </a:r>
          </a:p>
          <a:p>
            <a:pPr algn="ctr"/>
            <a:r>
              <a:rPr lang="de-DE" sz="800" dirty="0" err="1"/>
              <a:t>calculateExcessCurrent</a:t>
            </a:r>
            <a:r>
              <a:rPr lang="de-DE" sz="800" dirty="0"/>
              <a:t>,</a:t>
            </a:r>
          </a:p>
          <a:p>
            <a:pPr algn="ctr"/>
            <a:r>
              <a:rPr lang="de-DE" sz="800" dirty="0" err="1"/>
              <a:t>setCurrent</a:t>
            </a:r>
            <a:endParaRPr lang="de-DE" sz="800" dirty="0"/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113FE368-F6BA-FC1B-1565-38C1A2A7BE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62392" y="973160"/>
            <a:ext cx="12700" cy="844511"/>
          </a:xfrm>
          <a:prstGeom prst="curvedConnector3">
            <a:avLst>
              <a:gd name="adj1" fmla="val 4786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8935B83-80BE-5665-CF48-8A8748148FF0}"/>
              </a:ext>
            </a:extLst>
          </p:cNvPr>
          <p:cNvSpPr txBox="1"/>
          <p:nvPr/>
        </p:nvSpPr>
        <p:spPr>
          <a:xfrm>
            <a:off x="10896071" y="1718035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100Hz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920F2A8-E178-BA9A-7CBF-B1BCE308B5DA}"/>
              </a:ext>
            </a:extLst>
          </p:cNvPr>
          <p:cNvSpPr/>
          <p:nvPr/>
        </p:nvSpPr>
        <p:spPr>
          <a:xfrm>
            <a:off x="1820496" y="2094332"/>
            <a:ext cx="1156997" cy="329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F8205C3-24BE-F821-4BDC-92308C04BEBE}"/>
              </a:ext>
            </a:extLst>
          </p:cNvPr>
          <p:cNvSpPr/>
          <p:nvPr/>
        </p:nvSpPr>
        <p:spPr>
          <a:xfrm>
            <a:off x="6803043" y="2082280"/>
            <a:ext cx="1156997" cy="329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/>
              <a:t>setSOACurrent</a:t>
            </a:r>
            <a:r>
              <a:rPr lang="de-DE" sz="700" dirty="0"/>
              <a:t>();</a:t>
            </a:r>
          </a:p>
        </p:txBody>
      </p:sp>
      <p:sp>
        <p:nvSpPr>
          <p:cNvPr id="11" name="Flussdiagramm: Verzweigung 10">
            <a:extLst>
              <a:ext uri="{FF2B5EF4-FFF2-40B4-BE49-F238E27FC236}">
                <a16:creationId xmlns:a16="http://schemas.microsoft.com/office/drawing/2014/main" id="{A35DE5F4-C8A8-4E37-DF5C-16901D0D5FBE}"/>
              </a:ext>
            </a:extLst>
          </p:cNvPr>
          <p:cNvSpPr/>
          <p:nvPr/>
        </p:nvSpPr>
        <p:spPr>
          <a:xfrm>
            <a:off x="7988032" y="1336607"/>
            <a:ext cx="2142930" cy="19151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  <a:p>
            <a:pPr algn="ctr"/>
            <a:endParaRPr lang="de-DE" sz="800" dirty="0"/>
          </a:p>
          <a:p>
            <a:pPr algn="ctr"/>
            <a:r>
              <a:rPr lang="de-DE" sz="900" dirty="0" err="1"/>
              <a:t>Calculate</a:t>
            </a:r>
            <a:r>
              <a:rPr lang="de-DE" sz="900" dirty="0"/>
              <a:t> </a:t>
            </a:r>
            <a:r>
              <a:rPr lang="de-DE" sz="900" dirty="0" err="1">
                <a:solidFill>
                  <a:srgbClr val="92D050"/>
                </a:solidFill>
              </a:rPr>
              <a:t>dissipationCurrent</a:t>
            </a:r>
            <a:endParaRPr lang="de-DE" sz="900" dirty="0">
              <a:solidFill>
                <a:srgbClr val="92D050"/>
              </a:solidFill>
            </a:endParaRPr>
          </a:p>
          <a:p>
            <a:pPr algn="ctr"/>
            <a:r>
              <a:rPr lang="de-DE" sz="900" dirty="0" err="1">
                <a:solidFill>
                  <a:srgbClr val="FF0000"/>
                </a:solidFill>
              </a:rPr>
              <a:t>Adjusts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excess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current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0000"/>
                </a:solidFill>
              </a:rPr>
              <a:t>current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 err="1">
                <a:solidFill>
                  <a:srgbClr val="FF0000"/>
                </a:solidFill>
              </a:rPr>
              <a:t>if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 err="1">
                <a:solidFill>
                  <a:srgbClr val="FF0000"/>
                </a:solidFill>
              </a:rPr>
              <a:t>higher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 err="1">
                <a:solidFill>
                  <a:srgbClr val="FF0000"/>
                </a:solidFill>
              </a:rPr>
              <a:t>than</a:t>
            </a:r>
            <a:r>
              <a:rPr lang="de-DE" sz="900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de-DE" sz="600" dirty="0" err="1"/>
              <a:t>SOAPower</a:t>
            </a:r>
            <a:endParaRPr lang="de-DE" sz="600" dirty="0"/>
          </a:p>
          <a:p>
            <a:pPr algn="ctr"/>
            <a:r>
              <a:rPr lang="de-DE" sz="600" dirty="0" err="1"/>
              <a:t>MaxTempdependentPower</a:t>
            </a:r>
            <a:endParaRPr lang="de-DE" sz="600" dirty="0"/>
          </a:p>
          <a:p>
            <a:pPr algn="ctr"/>
            <a:r>
              <a:rPr lang="de-DE" sz="600" dirty="0" err="1"/>
              <a:t>Ptot</a:t>
            </a:r>
            <a:r>
              <a:rPr lang="de-DE" sz="600" dirty="0"/>
              <a:t> </a:t>
            </a:r>
            <a:r>
              <a:rPr lang="de-DE" sz="600" dirty="0" err="1"/>
              <a:t>Mosfet</a:t>
            </a:r>
            <a:endParaRPr lang="de-DE" sz="600" dirty="0"/>
          </a:p>
          <a:p>
            <a:pPr algn="ctr"/>
            <a:endParaRPr lang="de-DE" sz="1100" dirty="0"/>
          </a:p>
          <a:p>
            <a:pPr algn="ctr"/>
            <a:endParaRPr lang="de-DE" dirty="0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ABFA17B-4088-5A08-C203-7EA394F921BF}"/>
              </a:ext>
            </a:extLst>
          </p:cNvPr>
          <p:cNvSpPr/>
          <p:nvPr/>
        </p:nvSpPr>
        <p:spPr>
          <a:xfrm rot="5400000">
            <a:off x="8752661" y="3772014"/>
            <a:ext cx="1136186" cy="32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rgbClr val="92D050"/>
                </a:solidFill>
              </a:rPr>
              <a:t>dissipationCurrent</a:t>
            </a: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6A368ED-E503-C78A-0117-DBA24850D3C1}"/>
              </a:ext>
            </a:extLst>
          </p:cNvPr>
          <p:cNvSpPr txBox="1"/>
          <p:nvPr/>
        </p:nvSpPr>
        <p:spPr>
          <a:xfrm>
            <a:off x="4693298" y="478972"/>
            <a:ext cx="297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Ready State </a:t>
            </a:r>
            <a:r>
              <a:rPr lang="de-DE" dirty="0"/>
              <a:t>Housekeeping</a:t>
            </a:r>
          </a:p>
          <a:p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CA577DF-BC52-BB77-9D7A-09A984F51635}"/>
              </a:ext>
            </a:extLst>
          </p:cNvPr>
          <p:cNvSpPr/>
          <p:nvPr/>
        </p:nvSpPr>
        <p:spPr>
          <a:xfrm>
            <a:off x="750587" y="1468016"/>
            <a:ext cx="1542660" cy="1558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CAN Interrupt</a:t>
            </a:r>
          </a:p>
          <a:p>
            <a:pPr algn="ctr"/>
            <a:r>
              <a:rPr lang="de-DE" sz="800" dirty="0"/>
              <a:t>New </a:t>
            </a:r>
            <a:r>
              <a:rPr lang="de-DE" sz="800" dirty="0" err="1"/>
              <a:t>excess</a:t>
            </a:r>
            <a:r>
              <a:rPr lang="de-DE" sz="800" dirty="0"/>
              <a:t> </a:t>
            </a:r>
            <a:r>
              <a:rPr lang="de-DE" sz="800" dirty="0" err="1"/>
              <a:t>current</a:t>
            </a:r>
            <a:endParaRPr lang="de-DE" sz="800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3595C265-A50B-6015-84BB-7DBE9A738BAE}"/>
              </a:ext>
            </a:extLst>
          </p:cNvPr>
          <p:cNvSpPr/>
          <p:nvPr/>
        </p:nvSpPr>
        <p:spPr>
          <a:xfrm rot="5400000">
            <a:off x="8263284" y="3782420"/>
            <a:ext cx="1156997" cy="329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/>
              <a:t>setVCtrl</a:t>
            </a:r>
            <a:r>
              <a:rPr lang="de-DE" sz="700" dirty="0"/>
              <a:t>();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AFA1F4-9F71-58BA-E3A5-58109F73E42F}"/>
              </a:ext>
            </a:extLst>
          </p:cNvPr>
          <p:cNvSpPr/>
          <p:nvPr/>
        </p:nvSpPr>
        <p:spPr>
          <a:xfrm>
            <a:off x="8288166" y="4580370"/>
            <a:ext cx="1542660" cy="1558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setVCtrl</a:t>
            </a:r>
            <a:r>
              <a:rPr lang="de-DE" sz="1200" dirty="0"/>
              <a:t>()</a:t>
            </a:r>
          </a:p>
          <a:p>
            <a:pPr algn="ctr"/>
            <a:r>
              <a:rPr lang="de-DE" sz="700" dirty="0" err="1"/>
              <a:t>Adjusts</a:t>
            </a:r>
            <a:r>
              <a:rPr lang="de-DE" sz="700" dirty="0"/>
              <a:t> </a:t>
            </a:r>
            <a:r>
              <a:rPr lang="de-DE" sz="700" dirty="0" err="1"/>
              <a:t>the</a:t>
            </a:r>
            <a:r>
              <a:rPr lang="de-DE" sz="700" dirty="0"/>
              <a:t> DAC </a:t>
            </a:r>
            <a:r>
              <a:rPr lang="de-DE" sz="700" dirty="0" err="1"/>
              <a:t>to</a:t>
            </a:r>
            <a:r>
              <a:rPr lang="de-DE" sz="700" dirty="0"/>
              <a:t> </a:t>
            </a:r>
            <a:r>
              <a:rPr lang="de-DE" sz="700" dirty="0" err="1"/>
              <a:t>output</a:t>
            </a:r>
            <a:r>
              <a:rPr lang="de-DE" sz="700" dirty="0"/>
              <a:t> </a:t>
            </a:r>
            <a:r>
              <a:rPr lang="de-DE" sz="700" dirty="0" err="1"/>
              <a:t>the</a:t>
            </a:r>
            <a:r>
              <a:rPr lang="de-DE" sz="700" dirty="0"/>
              <a:t> </a:t>
            </a:r>
            <a:r>
              <a:rPr lang="de-DE" sz="700" dirty="0" err="1"/>
              <a:t>voltage</a:t>
            </a:r>
            <a:r>
              <a:rPr lang="de-DE" sz="700" dirty="0"/>
              <a:t> </a:t>
            </a:r>
            <a:r>
              <a:rPr lang="de-DE" sz="700" dirty="0" err="1"/>
              <a:t>representing</a:t>
            </a:r>
            <a:r>
              <a:rPr lang="de-DE" sz="700" dirty="0"/>
              <a:t> </a:t>
            </a:r>
            <a:r>
              <a:rPr lang="de-DE" sz="700" dirty="0" err="1"/>
              <a:t>the</a:t>
            </a:r>
            <a:r>
              <a:rPr lang="de-DE" sz="700" dirty="0"/>
              <a:t> </a:t>
            </a:r>
            <a:r>
              <a:rPr lang="de-DE" sz="700" dirty="0" err="1">
                <a:solidFill>
                  <a:srgbClr val="92D050"/>
                </a:solidFill>
              </a:rPr>
              <a:t>dissipationCurrent</a:t>
            </a:r>
            <a:endParaRPr lang="de-DE" sz="700" dirty="0">
              <a:solidFill>
                <a:srgbClr val="92D050"/>
              </a:solidFill>
            </a:endParaRPr>
          </a:p>
          <a:p>
            <a:pPr algn="ctr"/>
            <a:endParaRPr lang="de-DE" sz="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F16BFE-B2F1-91D2-C3A9-65CEE416F915}"/>
              </a:ext>
            </a:extLst>
          </p:cNvPr>
          <p:cNvSpPr/>
          <p:nvPr/>
        </p:nvSpPr>
        <p:spPr>
          <a:xfrm>
            <a:off x="2991489" y="1462091"/>
            <a:ext cx="1542660" cy="1558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Calculate</a:t>
            </a:r>
            <a:r>
              <a:rPr lang="de-DE" sz="1200" dirty="0"/>
              <a:t> </a:t>
            </a:r>
            <a:r>
              <a:rPr lang="de-DE" sz="1200" dirty="0" err="1">
                <a:solidFill>
                  <a:srgbClr val="FFC000"/>
                </a:solidFill>
              </a:rPr>
              <a:t>excess</a:t>
            </a:r>
            <a:r>
              <a:rPr lang="de-DE" sz="1200" dirty="0">
                <a:solidFill>
                  <a:srgbClr val="FFC000"/>
                </a:solidFill>
              </a:rPr>
              <a:t> </a:t>
            </a:r>
            <a:r>
              <a:rPr lang="de-DE" sz="1200" dirty="0" err="1">
                <a:solidFill>
                  <a:srgbClr val="FFC000"/>
                </a:solidFill>
              </a:rPr>
              <a:t>current</a:t>
            </a:r>
            <a:endParaRPr lang="de-DE" sz="1200" dirty="0">
              <a:solidFill>
                <a:srgbClr val="FFC000"/>
              </a:solidFill>
            </a:endParaRPr>
          </a:p>
          <a:p>
            <a:pPr algn="ctr"/>
            <a:r>
              <a:rPr lang="de-DE" sz="600" dirty="0"/>
              <a:t>= -</a:t>
            </a:r>
            <a:r>
              <a:rPr lang="de-DE" sz="600" dirty="0" err="1"/>
              <a:t>motorLinkCurrent</a:t>
            </a:r>
            <a:endParaRPr lang="de-DE" sz="600" dirty="0"/>
          </a:p>
          <a:p>
            <a:pPr algn="ctr"/>
            <a:r>
              <a:rPr lang="de-DE" sz="600" dirty="0"/>
              <a:t>-</a:t>
            </a:r>
            <a:r>
              <a:rPr lang="de-DE" sz="600" dirty="0" err="1"/>
              <a:t>generatorPower</a:t>
            </a:r>
            <a:r>
              <a:rPr lang="de-DE" sz="600" dirty="0"/>
              <a:t>/</a:t>
            </a:r>
            <a:r>
              <a:rPr lang="de-DE" sz="600" dirty="0" err="1"/>
              <a:t>Voltage</a:t>
            </a:r>
            <a:endParaRPr lang="de-DE" sz="600" dirty="0"/>
          </a:p>
          <a:p>
            <a:pPr algn="ctr"/>
            <a:r>
              <a:rPr lang="de-DE" sz="600" dirty="0"/>
              <a:t>-</a:t>
            </a:r>
            <a:r>
              <a:rPr lang="de-DE" sz="600" dirty="0" err="1"/>
              <a:t>Battery</a:t>
            </a:r>
            <a:r>
              <a:rPr lang="de-DE" sz="600" dirty="0"/>
              <a:t> </a:t>
            </a:r>
            <a:r>
              <a:rPr lang="de-DE" sz="600" dirty="0" err="1"/>
              <a:t>chargeCurrent</a:t>
            </a:r>
            <a:r>
              <a:rPr lang="de-DE" sz="600" dirty="0"/>
              <a:t> 2S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B525134-9865-2ABA-3F96-F8396816B650}"/>
              </a:ext>
            </a:extLst>
          </p:cNvPr>
          <p:cNvSpPr/>
          <p:nvPr/>
        </p:nvSpPr>
        <p:spPr>
          <a:xfrm flipH="1">
            <a:off x="7187930" y="5204151"/>
            <a:ext cx="1071464" cy="329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/>
              <a:t>setCurrent</a:t>
            </a:r>
            <a:r>
              <a:rPr lang="de-DE" sz="700" dirty="0"/>
              <a:t>();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1DA830F-7790-578F-9F12-9A9987E39EA1}"/>
              </a:ext>
            </a:extLst>
          </p:cNvPr>
          <p:cNvSpPr/>
          <p:nvPr/>
        </p:nvSpPr>
        <p:spPr>
          <a:xfrm>
            <a:off x="5616498" y="4580369"/>
            <a:ext cx="1542660" cy="1558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setCurrent</a:t>
            </a:r>
            <a:endParaRPr lang="de-DE" sz="1200" dirty="0"/>
          </a:p>
          <a:p>
            <a:pPr algn="ctr"/>
            <a:r>
              <a:rPr lang="de-DE" sz="800" dirty="0" err="1">
                <a:solidFill>
                  <a:srgbClr val="92D050"/>
                </a:solidFill>
              </a:rPr>
              <a:t>dissipationCurrent</a:t>
            </a:r>
            <a:endParaRPr lang="de-DE" sz="800" dirty="0">
              <a:solidFill>
                <a:srgbClr val="92D050"/>
              </a:solidFill>
            </a:endParaRPr>
          </a:p>
          <a:p>
            <a:pPr algn="ctr"/>
            <a:r>
              <a:rPr lang="de-DE" sz="800" dirty="0" err="1">
                <a:solidFill>
                  <a:schemeClr val="bg1"/>
                </a:solidFill>
              </a:rPr>
              <a:t>Activates</a:t>
            </a:r>
            <a:r>
              <a:rPr lang="de-DE" sz="800" dirty="0">
                <a:solidFill>
                  <a:schemeClr val="bg1"/>
                </a:solidFill>
              </a:rPr>
              <a:t> Powerstages </a:t>
            </a:r>
            <a:r>
              <a:rPr lang="de-DE" sz="800" dirty="0" err="1">
                <a:solidFill>
                  <a:schemeClr val="bg1"/>
                </a:solidFill>
              </a:rPr>
              <a:t>depending</a:t>
            </a:r>
            <a:r>
              <a:rPr lang="de-DE" sz="800" dirty="0">
                <a:solidFill>
                  <a:schemeClr val="bg1"/>
                </a:solidFill>
              </a:rPr>
              <a:t> on </a:t>
            </a:r>
            <a:r>
              <a:rPr lang="de-DE" sz="800" dirty="0" err="1">
                <a:solidFill>
                  <a:schemeClr val="bg1"/>
                </a:solidFill>
              </a:rPr>
              <a:t>current</a:t>
            </a:r>
            <a:r>
              <a:rPr lang="de-DE" sz="800" dirty="0">
                <a:solidFill>
                  <a:schemeClr val="bg1"/>
                </a:solidFill>
              </a:rPr>
              <a:t> and </a:t>
            </a:r>
            <a:r>
              <a:rPr lang="de-DE" sz="800" dirty="0" err="1">
                <a:solidFill>
                  <a:schemeClr val="bg1"/>
                </a:solidFill>
              </a:rPr>
              <a:t>calibration</a:t>
            </a:r>
            <a:endParaRPr lang="de-D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5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55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Vincent</dc:creator>
  <cp:lastModifiedBy>Vincent</cp:lastModifiedBy>
  <cp:revision>15</cp:revision>
  <dcterms:created xsi:type="dcterms:W3CDTF">2023-02-03T15:50:51Z</dcterms:created>
  <dcterms:modified xsi:type="dcterms:W3CDTF">2023-02-24T08:56:31Z</dcterms:modified>
</cp:coreProperties>
</file>