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8/11/2022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MANUFACTURING APP</a:t>
            </a:r>
            <a:endParaRPr lang="en-US" dirty="0"/>
          </a:p>
        </p:txBody>
      </p:sp>
      <p:sp>
        <p:nvSpPr>
          <p:cNvPr id="3" name="Subtitle 2"/>
          <p:cNvSpPr>
            <a:spLocks noGrp="1"/>
          </p:cNvSpPr>
          <p:nvPr>
            <p:ph type="subTitle" idx="1"/>
          </p:nvPr>
        </p:nvSpPr>
        <p:spPr/>
        <p:txBody>
          <a:bodyPr/>
          <a:lstStyle/>
          <a:p>
            <a:r>
              <a:rPr lang="en-US" dirty="0" smtClean="0"/>
              <a:t>(Lightning Web Component)</a:t>
            </a:r>
          </a:p>
          <a:p>
            <a:r>
              <a:rPr lang="en-US" sz="2400" dirty="0" smtClean="0"/>
              <a:t>CAPSTONE PROJECT</a:t>
            </a:r>
          </a:p>
          <a:p>
            <a:endParaRPr lang="en-US" dirty="0"/>
          </a:p>
          <a:p>
            <a:r>
              <a:rPr lang="en-US" dirty="0" smtClean="0"/>
              <a:t>Vincent Michael M. </a:t>
            </a:r>
            <a:r>
              <a:rPr lang="en-US" dirty="0" err="1" smtClean="0"/>
              <a:t>Berdera</a:t>
            </a:r>
            <a:endParaRPr lang="en-US" dirty="0" smtClean="0"/>
          </a:p>
        </p:txBody>
      </p:sp>
    </p:spTree>
    <p:extLst>
      <p:ext uri="{BB962C8B-B14F-4D97-AF65-F5344CB8AC3E}">
        <p14:creationId xmlns:p14="http://schemas.microsoft.com/office/powerpoint/2010/main" val="12762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86" y="1652426"/>
            <a:ext cx="3059651" cy="4733773"/>
          </a:xfrm>
          <a:ln w="19050">
            <a:solidFill>
              <a:srgbClr val="FF0000"/>
            </a:solidFill>
          </a:ln>
        </p:spPr>
        <p:txBody>
          <a:bodyPr>
            <a:noAutofit/>
          </a:bodyPr>
          <a:lstStyle/>
          <a:p>
            <a:r>
              <a:rPr lang="en-US" sz="2400" cap="none" dirty="0" smtClean="0"/>
              <a:t>Special UI that is accessible to customers to browse on all the car models available in our App. It features the picture of the car model and also the relevant record of the model.</a:t>
            </a:r>
            <a:endParaRPr lang="en-US" sz="2400" cap="none" dirty="0"/>
          </a:p>
        </p:txBody>
      </p:sp>
      <p:pic>
        <p:nvPicPr>
          <p:cNvPr id="3" name="Picture 2"/>
          <p:cNvPicPr>
            <a:picLocks noChangeAspect="1"/>
          </p:cNvPicPr>
          <p:nvPr/>
        </p:nvPicPr>
        <p:blipFill>
          <a:blip r:embed="rId2"/>
          <a:stretch>
            <a:fillRect/>
          </a:stretch>
        </p:blipFill>
        <p:spPr>
          <a:xfrm>
            <a:off x="2924354" y="255536"/>
            <a:ext cx="6303091" cy="6203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698" y="2089385"/>
            <a:ext cx="7909809" cy="3859853"/>
          </a:xfrm>
          <a:prstGeom prst="rect">
            <a:avLst/>
          </a:prstGeom>
        </p:spPr>
      </p:pic>
      <p:sp>
        <p:nvSpPr>
          <p:cNvPr id="12" name="Title 1"/>
          <p:cNvSpPr txBox="1">
            <a:spLocks/>
          </p:cNvSpPr>
          <p:nvPr/>
        </p:nvSpPr>
        <p:spPr>
          <a:xfrm>
            <a:off x="4770973" y="2259634"/>
            <a:ext cx="560151" cy="233400"/>
          </a:xfrm>
          <a:prstGeom prst="rect">
            <a:avLst/>
          </a:prstGeom>
          <a:ln w="19050">
            <a:solidFill>
              <a:srgbClr val="FF0000"/>
            </a:solidFill>
          </a:ln>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cap="none" dirty="0"/>
          </a:p>
        </p:txBody>
      </p:sp>
      <p:sp>
        <p:nvSpPr>
          <p:cNvPr id="13" name="Title 1"/>
          <p:cNvSpPr txBox="1">
            <a:spLocks/>
          </p:cNvSpPr>
          <p:nvPr/>
        </p:nvSpPr>
        <p:spPr>
          <a:xfrm>
            <a:off x="3763576" y="2800221"/>
            <a:ext cx="7883931" cy="2953597"/>
          </a:xfrm>
          <a:prstGeom prst="rect">
            <a:avLst/>
          </a:prstGeom>
          <a:ln w="19050">
            <a:solidFill>
              <a:srgbClr val="FF0000"/>
            </a:solidFill>
          </a:ln>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cap="none" dirty="0"/>
          </a:p>
        </p:txBody>
      </p:sp>
    </p:spTree>
    <p:extLst>
      <p:ext uri="{BB962C8B-B14F-4D97-AF65-F5344CB8AC3E}">
        <p14:creationId xmlns:p14="http://schemas.microsoft.com/office/powerpoint/2010/main" val="271547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725063" y="5123158"/>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21918" y="245649"/>
            <a:ext cx="6423023" cy="630234"/>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27262" t="3879" r="27530" b="6531"/>
          <a:stretch/>
        </p:blipFill>
        <p:spPr>
          <a:xfrm>
            <a:off x="8645029" y="3507308"/>
            <a:ext cx="3239051" cy="3122528"/>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27497" t="3972" r="27477" b="6900"/>
          <a:stretch/>
        </p:blipFill>
        <p:spPr>
          <a:xfrm>
            <a:off x="8658075" y="245649"/>
            <a:ext cx="3226005" cy="3103110"/>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131" y="2792743"/>
            <a:ext cx="7921852" cy="3828895"/>
          </a:xfrm>
          <a:prstGeom prst="rect">
            <a:avLst/>
          </a:prstGeom>
        </p:spPr>
      </p:pic>
      <p:sp>
        <p:nvSpPr>
          <p:cNvPr id="22" name="Title 1"/>
          <p:cNvSpPr txBox="1">
            <a:spLocks/>
          </p:cNvSpPr>
          <p:nvPr/>
        </p:nvSpPr>
        <p:spPr>
          <a:xfrm>
            <a:off x="181282" y="1164566"/>
            <a:ext cx="7921701" cy="1328236"/>
          </a:xfrm>
          <a:prstGeom prst="rect">
            <a:avLst/>
          </a:prstGeom>
          <a:ln w="19050">
            <a:solidFill>
              <a:srgbClr val="FF0000"/>
            </a:solidFill>
          </a:ln>
        </p:spPr>
        <p:txBody>
          <a:bodyPr vert="horz" lIns="91440" tIns="45720" rIns="91440" bIns="45720" rtlCol="0" anchor="ctr">
            <a:normAutofit fontScale="92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dirty="0" smtClean="0"/>
              <a:t>Sales Executives and Car Dealers can view, edit, and the only users who can create leads, accounts, and contacts for potential customers.</a:t>
            </a:r>
            <a:endParaRPr lang="en-US" sz="2800" cap="none" dirty="0"/>
          </a:p>
        </p:txBody>
      </p:sp>
      <p:sp>
        <p:nvSpPr>
          <p:cNvPr id="23" name="Rectangle 22"/>
          <p:cNvSpPr/>
          <p:nvPr/>
        </p:nvSpPr>
        <p:spPr>
          <a:xfrm>
            <a:off x="239454" y="3715676"/>
            <a:ext cx="7787953" cy="273688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Rectangle 23"/>
          <p:cNvSpPr/>
          <p:nvPr/>
        </p:nvSpPr>
        <p:spPr>
          <a:xfrm>
            <a:off x="1248184" y="3554293"/>
            <a:ext cx="330450" cy="16138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79878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7496" t="3504" r="27307" b="6934"/>
          <a:stretch/>
        </p:blipFill>
        <p:spPr>
          <a:xfrm>
            <a:off x="223408" y="265684"/>
            <a:ext cx="3131164" cy="3018277"/>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7464" t="3720" r="27425" b="6511"/>
          <a:stretch/>
        </p:blipFill>
        <p:spPr>
          <a:xfrm>
            <a:off x="259165" y="3599078"/>
            <a:ext cx="3131388" cy="3018277"/>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569" t="3827" r="27491" b="6964"/>
          <a:stretch/>
        </p:blipFill>
        <p:spPr>
          <a:xfrm>
            <a:off x="170692" y="242576"/>
            <a:ext cx="3219861" cy="3109255"/>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27534" t="3637" r="27440" b="6786"/>
          <a:stretch/>
        </p:blipFill>
        <p:spPr>
          <a:xfrm>
            <a:off x="175987" y="3514436"/>
            <a:ext cx="3226006" cy="3115400"/>
          </a:xfrm>
          <a:prstGeom prst="rect">
            <a:avLst/>
          </a:prstGeom>
        </p:spPr>
      </p:pic>
      <p:pic>
        <p:nvPicPr>
          <p:cNvPr id="13" name="Picture 12"/>
          <p:cNvPicPr>
            <a:picLocks noChangeAspect="1"/>
          </p:cNvPicPr>
          <p:nvPr/>
        </p:nvPicPr>
        <p:blipFill>
          <a:blip r:embed="rId6"/>
          <a:stretch>
            <a:fillRect/>
          </a:stretch>
        </p:blipFill>
        <p:spPr>
          <a:xfrm>
            <a:off x="4718968" y="242576"/>
            <a:ext cx="6423023" cy="63023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997" y="2849282"/>
            <a:ext cx="7932967" cy="3780554"/>
          </a:xfrm>
          <a:prstGeom prst="rect">
            <a:avLst/>
          </a:prstGeom>
        </p:spPr>
      </p:pic>
      <p:sp>
        <p:nvSpPr>
          <p:cNvPr id="19" name="Rectangle 18"/>
          <p:cNvSpPr/>
          <p:nvPr/>
        </p:nvSpPr>
        <p:spPr>
          <a:xfrm>
            <a:off x="4057414" y="3784967"/>
            <a:ext cx="7683138" cy="283238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1" name="Rectangle 20"/>
          <p:cNvSpPr/>
          <p:nvPr/>
        </p:nvSpPr>
        <p:spPr>
          <a:xfrm>
            <a:off x="5408922" y="3590452"/>
            <a:ext cx="267259"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2" name="Title 1"/>
          <p:cNvSpPr txBox="1">
            <a:spLocks/>
          </p:cNvSpPr>
          <p:nvPr/>
        </p:nvSpPr>
        <p:spPr>
          <a:xfrm>
            <a:off x="3938132" y="1227513"/>
            <a:ext cx="7921701" cy="1328236"/>
          </a:xfrm>
          <a:prstGeom prst="rect">
            <a:avLst/>
          </a:prstGeom>
          <a:ln w="19050">
            <a:solidFill>
              <a:srgbClr val="FF0000"/>
            </a:solidFill>
          </a:ln>
        </p:spPr>
        <p:txBody>
          <a:bodyPr vert="horz" lIns="91440" tIns="45720" rIns="91440" bIns="45720" rtlCol="0" anchor="ctr">
            <a:normAutofit fontScale="92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dirty="0" smtClean="0"/>
              <a:t>Sales Executives and Car Dealers can view, edit, and the only users who can create leads, accounts, and contacts for potential customers.</a:t>
            </a:r>
            <a:endParaRPr lang="en-US" sz="2800" cap="none" dirty="0"/>
          </a:p>
        </p:txBody>
      </p:sp>
    </p:spTree>
    <p:extLst>
      <p:ext uri="{BB962C8B-B14F-4D97-AF65-F5344CB8AC3E}">
        <p14:creationId xmlns:p14="http://schemas.microsoft.com/office/powerpoint/2010/main" val="225487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369" y="1652424"/>
            <a:ext cx="3059651" cy="4733773"/>
          </a:xfrm>
          <a:ln w="19050">
            <a:solidFill>
              <a:srgbClr val="FF0000"/>
            </a:solidFill>
          </a:ln>
        </p:spPr>
        <p:txBody>
          <a:bodyPr>
            <a:noAutofit/>
          </a:bodyPr>
          <a:lstStyle/>
          <a:p>
            <a:r>
              <a:rPr lang="en-US" cap="none" dirty="0" smtClean="0"/>
              <a:t>Special UI to customize the records for the car models that they want to book.</a:t>
            </a:r>
            <a:endParaRPr lang="en-US" cap="none" dirty="0"/>
          </a:p>
        </p:txBody>
      </p:sp>
      <p:pic>
        <p:nvPicPr>
          <p:cNvPr id="5" name="Picture 4"/>
          <p:cNvPicPr>
            <a:picLocks noChangeAspect="1"/>
          </p:cNvPicPr>
          <p:nvPr/>
        </p:nvPicPr>
        <p:blipFill>
          <a:blip r:embed="rId2"/>
          <a:stretch>
            <a:fillRect/>
          </a:stretch>
        </p:blipFill>
        <p:spPr>
          <a:xfrm>
            <a:off x="3660060" y="250503"/>
            <a:ext cx="4867275" cy="647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62" y="2089383"/>
            <a:ext cx="8003152" cy="3859853"/>
          </a:xfrm>
          <a:prstGeom prst="rect">
            <a:avLst/>
          </a:prstGeom>
        </p:spPr>
      </p:pic>
    </p:spTree>
    <p:extLst>
      <p:ext uri="{BB962C8B-B14F-4D97-AF65-F5344CB8AC3E}">
        <p14:creationId xmlns:p14="http://schemas.microsoft.com/office/powerpoint/2010/main" val="75690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86" y="1652426"/>
            <a:ext cx="3059651" cy="4733773"/>
          </a:xfrm>
          <a:ln w="19050">
            <a:solidFill>
              <a:srgbClr val="FF0000"/>
            </a:solidFill>
          </a:ln>
        </p:spPr>
        <p:txBody>
          <a:bodyPr>
            <a:noAutofit/>
          </a:bodyPr>
          <a:lstStyle/>
          <a:p>
            <a:r>
              <a:rPr lang="en-US" sz="2400" cap="none" dirty="0" smtClean="0"/>
              <a:t>The car booking record for the customer will be automatically created, but not the designation of car dealers as sir Kumar instructed. </a:t>
            </a:r>
            <a:endParaRPr lang="en-US" sz="2400" cap="none" dirty="0"/>
          </a:p>
        </p:txBody>
      </p:sp>
      <p:pic>
        <p:nvPicPr>
          <p:cNvPr id="5" name="Picture 4"/>
          <p:cNvPicPr>
            <a:picLocks noChangeAspect="1"/>
          </p:cNvPicPr>
          <p:nvPr/>
        </p:nvPicPr>
        <p:blipFill>
          <a:blip r:embed="rId2"/>
          <a:stretch>
            <a:fillRect/>
          </a:stretch>
        </p:blipFill>
        <p:spPr>
          <a:xfrm>
            <a:off x="3737698" y="235946"/>
            <a:ext cx="4714875" cy="6572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337" y="2089384"/>
            <a:ext cx="7960170" cy="3859853"/>
          </a:xfrm>
          <a:prstGeom prst="rect">
            <a:avLst/>
          </a:prstGeom>
        </p:spPr>
      </p:pic>
      <p:sp>
        <p:nvSpPr>
          <p:cNvPr id="8" name="Title 1"/>
          <p:cNvSpPr txBox="1">
            <a:spLocks/>
          </p:cNvSpPr>
          <p:nvPr/>
        </p:nvSpPr>
        <p:spPr>
          <a:xfrm>
            <a:off x="3812877" y="3286665"/>
            <a:ext cx="6927010" cy="767751"/>
          </a:xfrm>
          <a:prstGeom prst="rect">
            <a:avLst/>
          </a:prstGeom>
          <a:ln w="19050">
            <a:solidFill>
              <a:srgbClr val="FF0000"/>
            </a:solidFill>
          </a:ln>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cap="none" dirty="0"/>
          </a:p>
        </p:txBody>
      </p:sp>
    </p:spTree>
    <p:extLst>
      <p:ext uri="{BB962C8B-B14F-4D97-AF65-F5344CB8AC3E}">
        <p14:creationId xmlns:p14="http://schemas.microsoft.com/office/powerpoint/2010/main" val="362897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369" y="1652424"/>
            <a:ext cx="3059651" cy="4733773"/>
          </a:xfrm>
          <a:ln w="19050">
            <a:solidFill>
              <a:srgbClr val="FF0000"/>
            </a:solidFill>
          </a:ln>
        </p:spPr>
        <p:txBody>
          <a:bodyPr>
            <a:noAutofit/>
          </a:bodyPr>
          <a:lstStyle/>
          <a:p>
            <a:r>
              <a:rPr lang="en-US" sz="2400" cap="none" dirty="0" smtClean="0"/>
              <a:t>Once the car booking record is created it will be sent to approver and once the record is updated to paid it will be approved by the approver.</a:t>
            </a:r>
            <a:endParaRPr lang="en-US" sz="2400" cap="none" dirty="0"/>
          </a:p>
        </p:txBody>
      </p:sp>
      <p:pic>
        <p:nvPicPr>
          <p:cNvPr id="3" name="Picture 2"/>
          <p:cNvPicPr>
            <a:picLocks noChangeAspect="1"/>
          </p:cNvPicPr>
          <p:nvPr/>
        </p:nvPicPr>
        <p:blipFill>
          <a:blip r:embed="rId2"/>
          <a:stretch>
            <a:fillRect/>
          </a:stretch>
        </p:blipFill>
        <p:spPr>
          <a:xfrm>
            <a:off x="2876119" y="267755"/>
            <a:ext cx="6396038" cy="647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62" y="2089383"/>
            <a:ext cx="7960170" cy="3859853"/>
          </a:xfrm>
          <a:prstGeom prst="rect">
            <a:avLst/>
          </a:prstGeom>
        </p:spPr>
      </p:pic>
      <p:sp>
        <p:nvSpPr>
          <p:cNvPr id="9" name="Title 1"/>
          <p:cNvSpPr txBox="1">
            <a:spLocks/>
          </p:cNvSpPr>
          <p:nvPr/>
        </p:nvSpPr>
        <p:spPr>
          <a:xfrm>
            <a:off x="5909095" y="3795623"/>
            <a:ext cx="508958" cy="163902"/>
          </a:xfrm>
          <a:prstGeom prst="rect">
            <a:avLst/>
          </a:prstGeom>
          <a:ln w="19050">
            <a:solidFill>
              <a:srgbClr val="FF0000"/>
            </a:solidFill>
          </a:ln>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cap="none" dirty="0"/>
          </a:p>
        </p:txBody>
      </p:sp>
    </p:spTree>
    <p:extLst>
      <p:ext uri="{BB962C8B-B14F-4D97-AF65-F5344CB8AC3E}">
        <p14:creationId xmlns:p14="http://schemas.microsoft.com/office/powerpoint/2010/main" val="4525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86" y="1652426"/>
            <a:ext cx="3059651" cy="4733773"/>
          </a:xfrm>
          <a:ln w="19050">
            <a:solidFill>
              <a:srgbClr val="FF0000"/>
            </a:solidFill>
          </a:ln>
        </p:spPr>
        <p:txBody>
          <a:bodyPr>
            <a:noAutofit/>
          </a:bodyPr>
          <a:lstStyle/>
          <a:p>
            <a:r>
              <a:rPr lang="en-US" sz="2400" cap="none" dirty="0" smtClean="0"/>
              <a:t>As per sir Kumar instructed we will send an email to customer for every update of delivery stage.</a:t>
            </a:r>
            <a:endParaRPr lang="en-US" sz="2400" cap="none"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03" y="2089384"/>
            <a:ext cx="7985903" cy="3859853"/>
          </a:xfrm>
          <a:prstGeom prst="rect">
            <a:avLst/>
          </a:prstGeom>
        </p:spPr>
      </p:pic>
      <p:sp>
        <p:nvSpPr>
          <p:cNvPr id="11" name="Title 1"/>
          <p:cNvSpPr txBox="1">
            <a:spLocks/>
          </p:cNvSpPr>
          <p:nvPr/>
        </p:nvSpPr>
        <p:spPr>
          <a:xfrm>
            <a:off x="4684143" y="2493035"/>
            <a:ext cx="6711351" cy="2311878"/>
          </a:xfrm>
          <a:prstGeom prst="rect">
            <a:avLst/>
          </a:prstGeom>
          <a:ln w="19050">
            <a:solidFill>
              <a:srgbClr val="FF0000"/>
            </a:solidFill>
          </a:ln>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cap="none" dirty="0"/>
          </a:p>
        </p:txBody>
      </p:sp>
      <p:pic>
        <p:nvPicPr>
          <p:cNvPr id="4" name="Picture 3"/>
          <p:cNvPicPr>
            <a:picLocks noChangeAspect="1"/>
          </p:cNvPicPr>
          <p:nvPr/>
        </p:nvPicPr>
        <p:blipFill>
          <a:blip r:embed="rId3"/>
          <a:stretch>
            <a:fillRect/>
          </a:stretch>
        </p:blipFill>
        <p:spPr>
          <a:xfrm>
            <a:off x="3661603" y="287835"/>
            <a:ext cx="4867275" cy="657225"/>
          </a:xfrm>
          <a:prstGeom prst="rect">
            <a:avLst/>
          </a:prstGeom>
        </p:spPr>
      </p:pic>
    </p:spTree>
    <p:extLst>
      <p:ext uri="{BB962C8B-B14F-4D97-AF65-F5344CB8AC3E}">
        <p14:creationId xmlns:p14="http://schemas.microsoft.com/office/powerpoint/2010/main" val="253001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3938132" y="1227513"/>
            <a:ext cx="7921701" cy="1328236"/>
          </a:xfrm>
          <a:prstGeom prst="rect">
            <a:avLst/>
          </a:prstGeom>
          <a:ln w="19050">
            <a:solidFill>
              <a:srgbClr val="FF0000"/>
            </a:solidFill>
          </a:ln>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dirty="0" smtClean="0"/>
              <a:t>Cases are accessible to all users, but customer service representatives are the only users who are allowed to create cases.</a:t>
            </a:r>
            <a:endParaRPr lang="en-US" sz="2800" cap="none" dirty="0"/>
          </a:p>
        </p:txBody>
      </p:sp>
      <p:pic>
        <p:nvPicPr>
          <p:cNvPr id="14" name="Picture 13"/>
          <p:cNvPicPr>
            <a:picLocks noChangeAspect="1"/>
          </p:cNvPicPr>
          <p:nvPr/>
        </p:nvPicPr>
        <p:blipFill>
          <a:blip r:embed="rId2"/>
          <a:stretch>
            <a:fillRect/>
          </a:stretch>
        </p:blipFill>
        <p:spPr>
          <a:xfrm>
            <a:off x="4718968" y="242576"/>
            <a:ext cx="6473028" cy="63023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497" t="3741" r="27564" b="6970"/>
          <a:stretch/>
        </p:blipFill>
        <p:spPr>
          <a:xfrm>
            <a:off x="168750" y="242576"/>
            <a:ext cx="3252760" cy="314723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7549" t="4252" r="27511" b="6687"/>
          <a:stretch/>
        </p:blipFill>
        <p:spPr>
          <a:xfrm>
            <a:off x="168752" y="3507434"/>
            <a:ext cx="3252758" cy="3122402"/>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6866" y="2781169"/>
            <a:ext cx="7932967" cy="3848667"/>
          </a:xfrm>
          <a:prstGeom prst="rect">
            <a:avLst/>
          </a:prstGeom>
        </p:spPr>
      </p:pic>
      <p:sp>
        <p:nvSpPr>
          <p:cNvPr id="23" name="Rectangle 22"/>
          <p:cNvSpPr/>
          <p:nvPr/>
        </p:nvSpPr>
        <p:spPr>
          <a:xfrm>
            <a:off x="4011284" y="3683479"/>
            <a:ext cx="7706382" cy="29549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Rectangle 23"/>
          <p:cNvSpPr/>
          <p:nvPr/>
        </p:nvSpPr>
        <p:spPr>
          <a:xfrm>
            <a:off x="6016340" y="3507434"/>
            <a:ext cx="298196" cy="17604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00920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16989" y="276763"/>
            <a:ext cx="7092106" cy="620383"/>
          </a:xfrm>
          <a:prstGeom prst="rect">
            <a:avLst/>
          </a:prstGeom>
        </p:spPr>
      </p:pic>
      <p:sp>
        <p:nvSpPr>
          <p:cNvPr id="2" name="Title 1"/>
          <p:cNvSpPr>
            <a:spLocks noGrp="1"/>
          </p:cNvSpPr>
          <p:nvPr>
            <p:ph type="title"/>
          </p:nvPr>
        </p:nvSpPr>
        <p:spPr>
          <a:xfrm>
            <a:off x="218386" y="1652426"/>
            <a:ext cx="3059651" cy="4733773"/>
          </a:xfrm>
          <a:ln w="19050">
            <a:solidFill>
              <a:srgbClr val="FF0000"/>
            </a:solidFill>
          </a:ln>
        </p:spPr>
        <p:txBody>
          <a:bodyPr>
            <a:normAutofit/>
          </a:bodyPr>
          <a:lstStyle/>
          <a:p>
            <a:r>
              <a:rPr lang="en-US" cap="none" dirty="0" smtClean="0"/>
              <a:t>The Car and Car Model Object is accessible to all users.</a:t>
            </a:r>
            <a:endParaRPr lang="en-US" cap="none"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7494"/>
          <a:stretch/>
        </p:blipFill>
        <p:spPr>
          <a:xfrm>
            <a:off x="3579662" y="1652426"/>
            <a:ext cx="8065998" cy="204028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47476"/>
          <a:stretch/>
        </p:blipFill>
        <p:spPr>
          <a:xfrm>
            <a:off x="3579662" y="4340731"/>
            <a:ext cx="8065998" cy="2045468"/>
          </a:xfrm>
          <a:prstGeom prst="rect">
            <a:avLst/>
          </a:prstGeom>
        </p:spPr>
      </p:pic>
      <p:sp>
        <p:nvSpPr>
          <p:cNvPr id="7" name="Rectangle 6"/>
          <p:cNvSpPr/>
          <p:nvPr/>
        </p:nvSpPr>
        <p:spPr>
          <a:xfrm>
            <a:off x="3614166" y="2398143"/>
            <a:ext cx="276346" cy="19840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p:cNvSpPr/>
          <p:nvPr/>
        </p:nvSpPr>
        <p:spPr>
          <a:xfrm>
            <a:off x="3890511" y="5086708"/>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Rectangle 10"/>
          <p:cNvSpPr/>
          <p:nvPr/>
        </p:nvSpPr>
        <p:spPr>
          <a:xfrm>
            <a:off x="3670539" y="2620807"/>
            <a:ext cx="7888857" cy="101091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2" name="Rectangle 11"/>
          <p:cNvSpPr/>
          <p:nvPr/>
        </p:nvSpPr>
        <p:spPr>
          <a:xfrm>
            <a:off x="3670539" y="5331638"/>
            <a:ext cx="7888857" cy="101091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62513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594" y="1652426"/>
            <a:ext cx="3059651" cy="4733773"/>
          </a:xfrm>
          <a:ln w="19050">
            <a:solidFill>
              <a:srgbClr val="FF0000"/>
            </a:solidFill>
          </a:ln>
        </p:spPr>
        <p:txBody>
          <a:bodyPr>
            <a:normAutofit/>
          </a:bodyPr>
          <a:lstStyle/>
          <a:p>
            <a:r>
              <a:rPr lang="en-US" cap="none" dirty="0" smtClean="0"/>
              <a:t>Company executives has the highest access level for car related information.</a:t>
            </a:r>
            <a:endParaRPr lang="en-US" cap="none"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7494"/>
          <a:stretch/>
        </p:blipFill>
        <p:spPr>
          <a:xfrm>
            <a:off x="439647" y="1652426"/>
            <a:ext cx="8065998" cy="204028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47476"/>
          <a:stretch/>
        </p:blipFill>
        <p:spPr>
          <a:xfrm>
            <a:off x="439647" y="4340731"/>
            <a:ext cx="8065998" cy="2045468"/>
          </a:xfrm>
          <a:prstGeom prst="rect">
            <a:avLst/>
          </a:prstGeom>
        </p:spPr>
      </p:pic>
      <p:sp>
        <p:nvSpPr>
          <p:cNvPr id="7" name="Rectangle 6"/>
          <p:cNvSpPr/>
          <p:nvPr/>
        </p:nvSpPr>
        <p:spPr>
          <a:xfrm>
            <a:off x="474151" y="2398143"/>
            <a:ext cx="276346" cy="19840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p:cNvSpPr/>
          <p:nvPr/>
        </p:nvSpPr>
        <p:spPr>
          <a:xfrm>
            <a:off x="750496" y="5086708"/>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Rectangle 10"/>
          <p:cNvSpPr/>
          <p:nvPr/>
        </p:nvSpPr>
        <p:spPr>
          <a:xfrm>
            <a:off x="530524" y="2620807"/>
            <a:ext cx="7888857" cy="101091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2" name="Rectangle 11"/>
          <p:cNvSpPr/>
          <p:nvPr/>
        </p:nvSpPr>
        <p:spPr>
          <a:xfrm>
            <a:off x="530524" y="5331638"/>
            <a:ext cx="7888857" cy="101091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34242" y="251103"/>
            <a:ext cx="7416397" cy="620383"/>
          </a:xfrm>
          <a:prstGeom prst="rect">
            <a:avLst/>
          </a:prstGeom>
        </p:spPr>
      </p:pic>
    </p:spTree>
    <p:extLst>
      <p:ext uri="{BB962C8B-B14F-4D97-AF65-F5344CB8AC3E}">
        <p14:creationId xmlns:p14="http://schemas.microsoft.com/office/powerpoint/2010/main" val="402369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529" y="1150003"/>
            <a:ext cx="7643003" cy="2744806"/>
          </a:xfrm>
          <a:ln w="19050">
            <a:solidFill>
              <a:srgbClr val="FF0000"/>
            </a:solidFill>
          </a:ln>
        </p:spPr>
        <p:txBody>
          <a:bodyPr>
            <a:normAutofit/>
          </a:bodyPr>
          <a:lstStyle/>
          <a:p>
            <a:r>
              <a:rPr lang="en-US" cap="none" dirty="0" smtClean="0"/>
              <a:t>Factory Executives’ creation of  car models requires a car to be related with and can only update data that is on “manufacturing stage” or “manufactured stage”.</a:t>
            </a:r>
            <a:endParaRPr lang="en-US" cap="none" dirty="0"/>
          </a:p>
        </p:txBody>
      </p:sp>
      <p:pic>
        <p:nvPicPr>
          <p:cNvPr id="5" name="Picture 4"/>
          <p:cNvPicPr>
            <a:picLocks noChangeAspect="1"/>
          </p:cNvPicPr>
          <p:nvPr/>
        </p:nvPicPr>
        <p:blipFill>
          <a:blip r:embed="rId2"/>
          <a:stretch>
            <a:fillRect/>
          </a:stretch>
        </p:blipFill>
        <p:spPr>
          <a:xfrm>
            <a:off x="2639681" y="284702"/>
            <a:ext cx="6600785" cy="612444"/>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0245" t="47" r="22451" b="2390"/>
          <a:stretch/>
        </p:blipFill>
        <p:spPr>
          <a:xfrm>
            <a:off x="169876" y="2078337"/>
            <a:ext cx="4119113" cy="3411567"/>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829" t="15914" r="2744" b="18325"/>
          <a:stretch/>
        </p:blipFill>
        <p:spPr>
          <a:xfrm>
            <a:off x="4386529" y="4036978"/>
            <a:ext cx="7643003" cy="2589319"/>
          </a:xfrm>
          <a:prstGeom prst="rect">
            <a:avLst/>
          </a:prstGeom>
        </p:spPr>
      </p:pic>
      <p:sp>
        <p:nvSpPr>
          <p:cNvPr id="14" name="Rectangle 13"/>
          <p:cNvSpPr/>
          <p:nvPr/>
        </p:nvSpPr>
        <p:spPr>
          <a:xfrm>
            <a:off x="4461294" y="4092862"/>
            <a:ext cx="7494918" cy="248046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Rectangle 14"/>
          <p:cNvSpPr/>
          <p:nvPr/>
        </p:nvSpPr>
        <p:spPr>
          <a:xfrm>
            <a:off x="639070" y="2192176"/>
            <a:ext cx="3346334" cy="316482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44517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594" y="1652426"/>
            <a:ext cx="3059651" cy="4733773"/>
          </a:xfrm>
          <a:ln w="19050">
            <a:solidFill>
              <a:srgbClr val="FF0000"/>
            </a:solidFill>
          </a:ln>
        </p:spPr>
        <p:txBody>
          <a:bodyPr>
            <a:normAutofit/>
          </a:bodyPr>
          <a:lstStyle/>
          <a:p>
            <a:r>
              <a:rPr lang="en-US" sz="2800" cap="none" dirty="0" smtClean="0"/>
              <a:t>If the user is the “Quality Analyst”, </a:t>
            </a:r>
            <a:r>
              <a:rPr lang="en-US" sz="2800" cap="none" dirty="0" smtClean="0"/>
              <a:t>access on car models are only limited to car models that are in manufactured stage.</a:t>
            </a:r>
            <a:endParaRPr lang="en-US" sz="2800" cap="none" dirty="0"/>
          </a:p>
        </p:txBody>
      </p:sp>
      <p:pic>
        <p:nvPicPr>
          <p:cNvPr id="3" name="Picture 2"/>
          <p:cNvPicPr>
            <a:picLocks noChangeAspect="1"/>
          </p:cNvPicPr>
          <p:nvPr/>
        </p:nvPicPr>
        <p:blipFill>
          <a:blip r:embed="rId2"/>
          <a:stretch>
            <a:fillRect/>
          </a:stretch>
        </p:blipFill>
        <p:spPr>
          <a:xfrm>
            <a:off x="2717321" y="262008"/>
            <a:ext cx="6576352" cy="63023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11" y="2114892"/>
            <a:ext cx="7888857" cy="3808839"/>
          </a:xfrm>
          <a:prstGeom prst="rect">
            <a:avLst/>
          </a:prstGeom>
        </p:spPr>
      </p:pic>
      <p:sp>
        <p:nvSpPr>
          <p:cNvPr id="13" name="Rectangle 12"/>
          <p:cNvSpPr/>
          <p:nvPr/>
        </p:nvSpPr>
        <p:spPr>
          <a:xfrm>
            <a:off x="721742" y="2807114"/>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4" name="Rectangle 13"/>
          <p:cNvSpPr/>
          <p:nvPr/>
        </p:nvSpPr>
        <p:spPr>
          <a:xfrm>
            <a:off x="345058" y="3008397"/>
            <a:ext cx="8091576" cy="120992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56283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86" y="1652426"/>
            <a:ext cx="3059651" cy="4733773"/>
          </a:xfrm>
          <a:ln w="19050">
            <a:solidFill>
              <a:srgbClr val="FF0000"/>
            </a:solidFill>
          </a:ln>
        </p:spPr>
        <p:txBody>
          <a:bodyPr>
            <a:noAutofit/>
          </a:bodyPr>
          <a:lstStyle/>
          <a:p>
            <a:r>
              <a:rPr lang="en-US" sz="2400" cap="none" dirty="0" smtClean="0"/>
              <a:t>Quality analysts can only update the stage of the car model to “Ready for Launch“ and only after he put the URL of the Quality and Safety Check Documents</a:t>
            </a:r>
            <a:endParaRPr lang="en-US" sz="2400" cap="none" dirty="0"/>
          </a:p>
        </p:txBody>
      </p:sp>
      <p:pic>
        <p:nvPicPr>
          <p:cNvPr id="5" name="Picture 4"/>
          <p:cNvPicPr>
            <a:picLocks noChangeAspect="1"/>
          </p:cNvPicPr>
          <p:nvPr/>
        </p:nvPicPr>
        <p:blipFill>
          <a:blip r:embed="rId2"/>
          <a:stretch>
            <a:fillRect/>
          </a:stretch>
        </p:blipFill>
        <p:spPr>
          <a:xfrm>
            <a:off x="3140014" y="268135"/>
            <a:ext cx="6077221" cy="6203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539" y="2100512"/>
            <a:ext cx="7888857" cy="3837599"/>
          </a:xfrm>
          <a:prstGeom prst="rect">
            <a:avLst/>
          </a:prstGeom>
        </p:spPr>
      </p:pic>
      <p:sp>
        <p:nvSpPr>
          <p:cNvPr id="14" name="Rectangle 13"/>
          <p:cNvSpPr/>
          <p:nvPr/>
        </p:nvSpPr>
        <p:spPr>
          <a:xfrm>
            <a:off x="3945790" y="2700064"/>
            <a:ext cx="7338353" cy="252754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Rectangle 14"/>
          <p:cNvSpPr/>
          <p:nvPr/>
        </p:nvSpPr>
        <p:spPr>
          <a:xfrm>
            <a:off x="7651630" y="4528868"/>
            <a:ext cx="3321170" cy="301926"/>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53477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594" y="1652426"/>
            <a:ext cx="3059651" cy="4733773"/>
          </a:xfrm>
          <a:ln w="19050">
            <a:solidFill>
              <a:srgbClr val="FF0000"/>
            </a:solidFill>
          </a:ln>
        </p:spPr>
        <p:txBody>
          <a:bodyPr>
            <a:noAutofit/>
          </a:bodyPr>
          <a:lstStyle/>
          <a:p>
            <a:r>
              <a:rPr lang="en-US" sz="2800" cap="none" dirty="0" smtClean="0"/>
              <a:t>Digital </a:t>
            </a:r>
            <a:r>
              <a:rPr lang="en-US" sz="2800" cap="none" dirty="0" smtClean="0"/>
              <a:t>Marketers has access to view all car model records except the records of those in manufacturing stage.</a:t>
            </a:r>
            <a:endParaRPr lang="en-US" sz="2800" cap="none"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11" y="2114892"/>
            <a:ext cx="7888857" cy="3808839"/>
          </a:xfrm>
          <a:prstGeom prst="rect">
            <a:avLst/>
          </a:prstGeom>
        </p:spPr>
      </p:pic>
      <p:sp>
        <p:nvSpPr>
          <p:cNvPr id="13" name="Rectangle 12"/>
          <p:cNvSpPr/>
          <p:nvPr/>
        </p:nvSpPr>
        <p:spPr>
          <a:xfrm>
            <a:off x="721742" y="2807114"/>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4" name="Rectangle 13"/>
          <p:cNvSpPr/>
          <p:nvPr/>
        </p:nvSpPr>
        <p:spPr>
          <a:xfrm>
            <a:off x="345058" y="3008397"/>
            <a:ext cx="8091576" cy="120992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416061" y="260323"/>
            <a:ext cx="5517763" cy="630234"/>
          </a:xfrm>
          <a:prstGeom prst="rect">
            <a:avLst/>
          </a:prstGeom>
        </p:spPr>
      </p:pic>
    </p:spTree>
    <p:extLst>
      <p:ext uri="{BB962C8B-B14F-4D97-AF65-F5344CB8AC3E}">
        <p14:creationId xmlns:p14="http://schemas.microsoft.com/office/powerpoint/2010/main" val="323861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65" y="1188467"/>
            <a:ext cx="7921701" cy="2865017"/>
          </a:xfrm>
          <a:ln w="19050">
            <a:solidFill>
              <a:srgbClr val="FF0000"/>
            </a:solidFill>
          </a:ln>
        </p:spPr>
        <p:txBody>
          <a:bodyPr>
            <a:normAutofit/>
          </a:bodyPr>
          <a:lstStyle/>
          <a:p>
            <a:r>
              <a:rPr lang="en-US" sz="2800" cap="none" dirty="0" smtClean="0"/>
              <a:t>The Campaign tab is visible to customer support to view, but only Digital Marketers has the full access on this object. Digital Marketers can view, create, and edit a campaign. </a:t>
            </a:r>
            <a:endParaRPr lang="en-US" sz="2800" cap="none" dirty="0"/>
          </a:p>
        </p:txBody>
      </p:sp>
      <p:pic>
        <p:nvPicPr>
          <p:cNvPr id="3" name="Picture 2"/>
          <p:cNvPicPr>
            <a:picLocks noChangeAspect="1"/>
          </p:cNvPicPr>
          <p:nvPr/>
        </p:nvPicPr>
        <p:blipFill>
          <a:blip r:embed="rId2"/>
          <a:stretch>
            <a:fillRect/>
          </a:stretch>
        </p:blipFill>
        <p:spPr>
          <a:xfrm>
            <a:off x="766859" y="265684"/>
            <a:ext cx="6906314" cy="63023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42659"/>
          <a:stretch/>
        </p:blipFill>
        <p:spPr>
          <a:xfrm>
            <a:off x="259166" y="4410042"/>
            <a:ext cx="7921701" cy="220731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7496" t="3504" r="27307" b="6934"/>
          <a:stretch/>
        </p:blipFill>
        <p:spPr>
          <a:xfrm>
            <a:off x="8800717" y="265684"/>
            <a:ext cx="3131164" cy="3018277"/>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7464" t="3720" r="27425" b="6511"/>
          <a:stretch/>
        </p:blipFill>
        <p:spPr>
          <a:xfrm>
            <a:off x="8836474" y="3599078"/>
            <a:ext cx="3131388" cy="3018277"/>
          </a:xfrm>
          <a:prstGeom prst="rect">
            <a:avLst/>
          </a:prstGeom>
        </p:spPr>
      </p:pic>
      <p:sp>
        <p:nvSpPr>
          <p:cNvPr id="15" name="Rectangle 14"/>
          <p:cNvSpPr/>
          <p:nvPr/>
        </p:nvSpPr>
        <p:spPr>
          <a:xfrm>
            <a:off x="329504" y="5324441"/>
            <a:ext cx="7787953" cy="123163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6" name="Rectangle 15"/>
          <p:cNvSpPr/>
          <p:nvPr/>
        </p:nvSpPr>
        <p:spPr>
          <a:xfrm>
            <a:off x="2015704" y="5123158"/>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2139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8838" y="1652426"/>
            <a:ext cx="3059651" cy="4733773"/>
          </a:xfrm>
          <a:ln w="19050">
            <a:solidFill>
              <a:srgbClr val="FF0000"/>
            </a:solidFill>
          </a:ln>
        </p:spPr>
        <p:txBody>
          <a:bodyPr>
            <a:normAutofit/>
          </a:bodyPr>
          <a:lstStyle/>
          <a:p>
            <a:r>
              <a:rPr lang="en-US" sz="2000" cap="none" dirty="0" smtClean="0"/>
              <a:t>Sales executives has access to view the records of car models that are in “Ready for Launch Stage” and “Launched Stage”, it also set to display in descending order depending on the day they are launched. Sales Executives also has the access to edit the stage from “Ready for Launch” to “Launched”.</a:t>
            </a:r>
            <a:endParaRPr lang="en-US" sz="2000" cap="none"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46587"/>
          <a:stretch/>
        </p:blipFill>
        <p:spPr>
          <a:xfrm>
            <a:off x="444110" y="1652426"/>
            <a:ext cx="7888857" cy="2034414"/>
          </a:xfrm>
          <a:prstGeom prst="rect">
            <a:avLst/>
          </a:prstGeom>
        </p:spPr>
      </p:pic>
      <p:sp>
        <p:nvSpPr>
          <p:cNvPr id="13" name="Rectangle 12"/>
          <p:cNvSpPr/>
          <p:nvPr/>
        </p:nvSpPr>
        <p:spPr>
          <a:xfrm>
            <a:off x="721741" y="2344647"/>
            <a:ext cx="336431" cy="20128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4" name="Rectangle 13"/>
          <p:cNvSpPr/>
          <p:nvPr/>
        </p:nvSpPr>
        <p:spPr>
          <a:xfrm>
            <a:off x="517585" y="2545930"/>
            <a:ext cx="7720641" cy="105128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2536070" y="260323"/>
            <a:ext cx="7096983" cy="630234"/>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15860" b="18951"/>
          <a:stretch/>
        </p:blipFill>
        <p:spPr>
          <a:xfrm>
            <a:off x="444111" y="3884539"/>
            <a:ext cx="7888857" cy="2501660"/>
          </a:xfrm>
          <a:prstGeom prst="rect">
            <a:avLst/>
          </a:prstGeom>
        </p:spPr>
      </p:pic>
      <p:sp>
        <p:nvSpPr>
          <p:cNvPr id="10" name="Rectangle 9"/>
          <p:cNvSpPr/>
          <p:nvPr/>
        </p:nvSpPr>
        <p:spPr>
          <a:xfrm>
            <a:off x="764877" y="3931682"/>
            <a:ext cx="7240436" cy="240010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468623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530</TotalTime>
  <Words>441</Words>
  <Application>Microsoft Office PowerPoint</Application>
  <PresentationFormat>Widescreen</PresentationFormat>
  <Paragraphs>21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Mesh</vt:lpstr>
      <vt:lpstr>Car MANUFACTURING APP</vt:lpstr>
      <vt:lpstr>The Car and Car Model Object is accessible to all users.</vt:lpstr>
      <vt:lpstr>Company executives has the highest access level for car related information.</vt:lpstr>
      <vt:lpstr>Factory Executives’ creation of  car models requires a car to be related with and can only update data that is on “manufacturing stage” or “manufactured stage”.</vt:lpstr>
      <vt:lpstr>If the user is the “Quality Analyst”, access on car models are only limited to car models that are in manufactured stage.</vt:lpstr>
      <vt:lpstr>Quality analysts can only update the stage of the car model to “Ready for Launch“ and only after he put the URL of the Quality and Safety Check Documents</vt:lpstr>
      <vt:lpstr>Digital Marketers has access to view all car model records except the records of those in manufacturing stage.</vt:lpstr>
      <vt:lpstr>The Campaign tab is visible to customer support to view, but only Digital Marketers has the full access on this object. Digital Marketers can view, create, and edit a campaign. </vt:lpstr>
      <vt:lpstr>Sales executives has access to view the records of car models that are in “Ready for Launch Stage” and “Launched Stage”, it also set to display in descending order depending on the day they are launched. Sales Executives also has the access to edit the stage from “Ready for Launch” to “Launched”.</vt:lpstr>
      <vt:lpstr>Special UI that is accessible to customers to browse on all the car models available in our App. It features the picture of the car model and also the relevant record of the model.</vt:lpstr>
      <vt:lpstr>PowerPoint Presentation</vt:lpstr>
      <vt:lpstr>PowerPoint Presentation</vt:lpstr>
      <vt:lpstr>Special UI to customize the records for the car models that they want to book.</vt:lpstr>
      <vt:lpstr>The car booking record for the customer will be automatically created, but not the designation of car dealers as sir Kumar instructed. </vt:lpstr>
      <vt:lpstr>Once the car booking record is created it will be sent to approver and once the record is updated to paid it will be approved by the approver.</vt:lpstr>
      <vt:lpstr>As per sir Kumar instructed we will send an email to customer for every update of delivery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MANUFACTURING APP</dc:title>
  <dc:creator>Vincent</dc:creator>
  <cp:lastModifiedBy>Vincent</cp:lastModifiedBy>
  <cp:revision>21</cp:revision>
  <dcterms:created xsi:type="dcterms:W3CDTF">2022-08-05T01:27:18Z</dcterms:created>
  <dcterms:modified xsi:type="dcterms:W3CDTF">2022-08-11T10:07:27Z</dcterms:modified>
</cp:coreProperties>
</file>