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notesMasterIdLst>
    <p:notesMasterId r:id="rId19"/>
  </p:notesMasterIdLst>
  <p:sldIdLst>
    <p:sldId id="256" r:id="rId2"/>
    <p:sldId id="265" r:id="rId3"/>
    <p:sldId id="257" r:id="rId4"/>
    <p:sldId id="259" r:id="rId5"/>
    <p:sldId id="260" r:id="rId6"/>
    <p:sldId id="262" r:id="rId7"/>
    <p:sldId id="273" r:id="rId8"/>
    <p:sldId id="272" r:id="rId9"/>
    <p:sldId id="263" r:id="rId10"/>
    <p:sldId id="274" r:id="rId11"/>
    <p:sldId id="264" r:id="rId12"/>
    <p:sldId id="266" r:id="rId13"/>
    <p:sldId id="267" r:id="rId14"/>
    <p:sldId id="269" r:id="rId15"/>
    <p:sldId id="270" r:id="rId16"/>
    <p:sldId id="271" r:id="rId17"/>
    <p:sldId id="268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61"/>
  </p:normalViewPr>
  <p:slideViewPr>
    <p:cSldViewPr snapToGrid="0" snapToObjects="1">
      <p:cViewPr>
        <p:scale>
          <a:sx n="88" d="100"/>
          <a:sy n="88" d="100"/>
        </p:scale>
        <p:origin x="28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FA9BFB-C8CC-4009-A20A-349268958B2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CB7D685-D13D-44BE-A3B3-A31EA65BFA8A}">
      <dgm:prSet/>
      <dgm:spPr/>
      <dgm:t>
        <a:bodyPr/>
        <a:lstStyle/>
        <a:p>
          <a:r>
            <a:rPr lang="en-US"/>
            <a:t>Analyze </a:t>
          </a:r>
          <a:r>
            <a:rPr lang="de-DE"/>
            <a:t>satellite images from different cities to obtain the tree share</a:t>
          </a:r>
          <a:endParaRPr lang="en-US"/>
        </a:p>
      </dgm:t>
    </dgm:pt>
    <dgm:pt modelId="{AB48274A-75C6-42B7-A349-EC03F6D1D63A}" type="parTrans" cxnId="{5D916775-2657-4BAC-95EA-917E3DF8A532}">
      <dgm:prSet/>
      <dgm:spPr/>
      <dgm:t>
        <a:bodyPr/>
        <a:lstStyle/>
        <a:p>
          <a:endParaRPr lang="en-US"/>
        </a:p>
      </dgm:t>
    </dgm:pt>
    <dgm:pt modelId="{8DD656AF-F83D-4D6A-A2D1-933C42D3F7FC}" type="sibTrans" cxnId="{5D916775-2657-4BAC-95EA-917E3DF8A532}">
      <dgm:prSet/>
      <dgm:spPr/>
      <dgm:t>
        <a:bodyPr/>
        <a:lstStyle/>
        <a:p>
          <a:endParaRPr lang="en-US"/>
        </a:p>
      </dgm:t>
    </dgm:pt>
    <dgm:pt modelId="{88B19AC8-0B78-4110-BCFC-85E13E1DCD3C}">
      <dgm:prSet/>
      <dgm:spPr/>
      <dgm:t>
        <a:bodyPr/>
        <a:lstStyle/>
        <a:p>
          <a:r>
            <a:rPr lang="de-DE"/>
            <a:t>Match this variable to different life factors (environment, satisfaction, health, …)</a:t>
          </a:r>
          <a:endParaRPr lang="en-US"/>
        </a:p>
      </dgm:t>
    </dgm:pt>
    <dgm:pt modelId="{D1C1855E-301D-47F2-B6EE-F42E7A539EE3}" type="parTrans" cxnId="{7FFE4CB4-BDB4-4A20-902D-EE587B87BA17}">
      <dgm:prSet/>
      <dgm:spPr/>
      <dgm:t>
        <a:bodyPr/>
        <a:lstStyle/>
        <a:p>
          <a:endParaRPr lang="en-US"/>
        </a:p>
      </dgm:t>
    </dgm:pt>
    <dgm:pt modelId="{6F120903-3C8C-4ED8-979A-6A024C4BCFF2}" type="sibTrans" cxnId="{7FFE4CB4-BDB4-4A20-902D-EE587B87BA17}">
      <dgm:prSet/>
      <dgm:spPr/>
      <dgm:t>
        <a:bodyPr/>
        <a:lstStyle/>
        <a:p>
          <a:endParaRPr lang="en-US"/>
        </a:p>
      </dgm:t>
    </dgm:pt>
    <dgm:pt modelId="{FCB271D4-CBF0-48B1-8C2F-0687D9C2EB22}">
      <dgm:prSet/>
      <dgm:spPr/>
      <dgm:t>
        <a:bodyPr/>
        <a:lstStyle/>
        <a:p>
          <a:r>
            <a:rPr lang="en-US"/>
            <a:t>Correlation between variables and importance of trees in cities </a:t>
          </a:r>
        </a:p>
      </dgm:t>
    </dgm:pt>
    <dgm:pt modelId="{FC295CFD-F431-454F-9469-85DFA135EDE1}" type="parTrans" cxnId="{E38B3272-4561-4FE1-B95E-9E4EBC7D3D64}">
      <dgm:prSet/>
      <dgm:spPr/>
      <dgm:t>
        <a:bodyPr/>
        <a:lstStyle/>
        <a:p>
          <a:endParaRPr lang="en-US"/>
        </a:p>
      </dgm:t>
    </dgm:pt>
    <dgm:pt modelId="{D079287B-B817-4172-87F8-8243100AE5A2}" type="sibTrans" cxnId="{E38B3272-4561-4FE1-B95E-9E4EBC7D3D64}">
      <dgm:prSet/>
      <dgm:spPr/>
      <dgm:t>
        <a:bodyPr/>
        <a:lstStyle/>
        <a:p>
          <a:endParaRPr lang="en-US"/>
        </a:p>
      </dgm:t>
    </dgm:pt>
    <dgm:pt modelId="{F8B309AE-A9E1-4F2E-9457-53E7DD30F99E}" type="pres">
      <dgm:prSet presAssocID="{47FA9BFB-C8CC-4009-A20A-349268958B27}" presName="root" presStyleCnt="0">
        <dgm:presLayoutVars>
          <dgm:dir/>
          <dgm:resizeHandles val="exact"/>
        </dgm:presLayoutVars>
      </dgm:prSet>
      <dgm:spPr/>
    </dgm:pt>
    <dgm:pt modelId="{4EA62DF2-AD1A-4B79-BD6B-1C6CC7484A67}" type="pres">
      <dgm:prSet presAssocID="{DCB7D685-D13D-44BE-A3B3-A31EA65BFA8A}" presName="compNode" presStyleCnt="0"/>
      <dgm:spPr/>
    </dgm:pt>
    <dgm:pt modelId="{67F0B785-813F-4349-B8BF-91377F266E6E}" type="pres">
      <dgm:prSet presAssocID="{DCB7D685-D13D-44BE-A3B3-A31EA65BFA8A}" presName="bgRect" presStyleLbl="bgShp" presStyleIdx="0" presStyleCnt="3"/>
      <dgm:spPr/>
    </dgm:pt>
    <dgm:pt modelId="{75C66259-F543-4E08-9C60-CDCE82C9395C}" type="pres">
      <dgm:prSet presAssocID="{DCB7D685-D13D-44BE-A3B3-A31EA65BFA8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AF0EFF97-6B10-4299-8F62-52BE25B6DE82}" type="pres">
      <dgm:prSet presAssocID="{DCB7D685-D13D-44BE-A3B3-A31EA65BFA8A}" presName="spaceRect" presStyleCnt="0"/>
      <dgm:spPr/>
    </dgm:pt>
    <dgm:pt modelId="{CF60F7D9-0B9C-42F3-B118-7D39D8619D4A}" type="pres">
      <dgm:prSet presAssocID="{DCB7D685-D13D-44BE-A3B3-A31EA65BFA8A}" presName="parTx" presStyleLbl="revTx" presStyleIdx="0" presStyleCnt="3">
        <dgm:presLayoutVars>
          <dgm:chMax val="0"/>
          <dgm:chPref val="0"/>
        </dgm:presLayoutVars>
      </dgm:prSet>
      <dgm:spPr/>
    </dgm:pt>
    <dgm:pt modelId="{9DFC88DC-CA95-4CB5-B744-85357F0EBAAB}" type="pres">
      <dgm:prSet presAssocID="{8DD656AF-F83D-4D6A-A2D1-933C42D3F7FC}" presName="sibTrans" presStyleCnt="0"/>
      <dgm:spPr/>
    </dgm:pt>
    <dgm:pt modelId="{BBF84A90-DAB3-4D4B-A5E8-DC560250701C}" type="pres">
      <dgm:prSet presAssocID="{88B19AC8-0B78-4110-BCFC-85E13E1DCD3C}" presName="compNode" presStyleCnt="0"/>
      <dgm:spPr/>
    </dgm:pt>
    <dgm:pt modelId="{26DC21B8-70A5-4288-A17A-A34E778085C8}" type="pres">
      <dgm:prSet presAssocID="{88B19AC8-0B78-4110-BCFC-85E13E1DCD3C}" presName="bgRect" presStyleLbl="bgShp" presStyleIdx="1" presStyleCnt="3"/>
      <dgm:spPr/>
    </dgm:pt>
    <dgm:pt modelId="{8F7D8F30-D9AF-4C85-9925-9843CF97AF1D}" type="pres">
      <dgm:prSet presAssocID="{88B19AC8-0B78-4110-BCFC-85E13E1DCD3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nnis"/>
        </a:ext>
      </dgm:extLst>
    </dgm:pt>
    <dgm:pt modelId="{C7947A8C-AE93-4934-8AB3-D6B6DF3DAAD6}" type="pres">
      <dgm:prSet presAssocID="{88B19AC8-0B78-4110-BCFC-85E13E1DCD3C}" presName="spaceRect" presStyleCnt="0"/>
      <dgm:spPr/>
    </dgm:pt>
    <dgm:pt modelId="{D257D0E2-996E-4B75-BB08-0B98A7A749B7}" type="pres">
      <dgm:prSet presAssocID="{88B19AC8-0B78-4110-BCFC-85E13E1DCD3C}" presName="parTx" presStyleLbl="revTx" presStyleIdx="1" presStyleCnt="3">
        <dgm:presLayoutVars>
          <dgm:chMax val="0"/>
          <dgm:chPref val="0"/>
        </dgm:presLayoutVars>
      </dgm:prSet>
      <dgm:spPr/>
    </dgm:pt>
    <dgm:pt modelId="{BDC9AD29-F806-444B-AB0E-C118EEA7E0BB}" type="pres">
      <dgm:prSet presAssocID="{6F120903-3C8C-4ED8-979A-6A024C4BCFF2}" presName="sibTrans" presStyleCnt="0"/>
      <dgm:spPr/>
    </dgm:pt>
    <dgm:pt modelId="{B49B4209-EEBF-471F-8A66-0E06382763C3}" type="pres">
      <dgm:prSet presAssocID="{FCB271D4-CBF0-48B1-8C2F-0687D9C2EB22}" presName="compNode" presStyleCnt="0"/>
      <dgm:spPr/>
    </dgm:pt>
    <dgm:pt modelId="{818620A0-537E-4C99-824E-BA498C9A2273}" type="pres">
      <dgm:prSet presAssocID="{FCB271D4-CBF0-48B1-8C2F-0687D9C2EB22}" presName="bgRect" presStyleLbl="bgShp" presStyleIdx="2" presStyleCnt="3"/>
      <dgm:spPr/>
    </dgm:pt>
    <dgm:pt modelId="{10BE717B-C5A0-48EF-B922-6AA5FD83BACD}" type="pres">
      <dgm:prSet presAssocID="{FCB271D4-CBF0-48B1-8C2F-0687D9C2EB2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F5D1F867-09DA-456E-98EB-44498070B83D}" type="pres">
      <dgm:prSet presAssocID="{FCB271D4-CBF0-48B1-8C2F-0687D9C2EB22}" presName="spaceRect" presStyleCnt="0"/>
      <dgm:spPr/>
    </dgm:pt>
    <dgm:pt modelId="{24FFB5E5-ACA2-48CB-81D2-BFB820224CBB}" type="pres">
      <dgm:prSet presAssocID="{FCB271D4-CBF0-48B1-8C2F-0687D9C2EB2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19BD262-3857-4B70-ADDE-68D8F65BDEC1}" type="presOf" srcId="{FCB271D4-CBF0-48B1-8C2F-0687D9C2EB22}" destId="{24FFB5E5-ACA2-48CB-81D2-BFB820224CBB}" srcOrd="0" destOrd="0" presId="urn:microsoft.com/office/officeart/2018/2/layout/IconVerticalSolidList"/>
    <dgm:cxn modelId="{E38B3272-4561-4FE1-B95E-9E4EBC7D3D64}" srcId="{47FA9BFB-C8CC-4009-A20A-349268958B27}" destId="{FCB271D4-CBF0-48B1-8C2F-0687D9C2EB22}" srcOrd="2" destOrd="0" parTransId="{FC295CFD-F431-454F-9469-85DFA135EDE1}" sibTransId="{D079287B-B817-4172-87F8-8243100AE5A2}"/>
    <dgm:cxn modelId="{5D916775-2657-4BAC-95EA-917E3DF8A532}" srcId="{47FA9BFB-C8CC-4009-A20A-349268958B27}" destId="{DCB7D685-D13D-44BE-A3B3-A31EA65BFA8A}" srcOrd="0" destOrd="0" parTransId="{AB48274A-75C6-42B7-A349-EC03F6D1D63A}" sibTransId="{8DD656AF-F83D-4D6A-A2D1-933C42D3F7FC}"/>
    <dgm:cxn modelId="{11DD4279-0263-430E-973D-F28C5C0795C0}" type="presOf" srcId="{47FA9BFB-C8CC-4009-A20A-349268958B27}" destId="{F8B309AE-A9E1-4F2E-9457-53E7DD30F99E}" srcOrd="0" destOrd="0" presId="urn:microsoft.com/office/officeart/2018/2/layout/IconVerticalSolidList"/>
    <dgm:cxn modelId="{7FFE4CB4-BDB4-4A20-902D-EE587B87BA17}" srcId="{47FA9BFB-C8CC-4009-A20A-349268958B27}" destId="{88B19AC8-0B78-4110-BCFC-85E13E1DCD3C}" srcOrd="1" destOrd="0" parTransId="{D1C1855E-301D-47F2-B6EE-F42E7A539EE3}" sibTransId="{6F120903-3C8C-4ED8-979A-6A024C4BCFF2}"/>
    <dgm:cxn modelId="{38E448B5-11DC-45AC-AF01-93D4B61B76D4}" type="presOf" srcId="{88B19AC8-0B78-4110-BCFC-85E13E1DCD3C}" destId="{D257D0E2-996E-4B75-BB08-0B98A7A749B7}" srcOrd="0" destOrd="0" presId="urn:microsoft.com/office/officeart/2018/2/layout/IconVerticalSolidList"/>
    <dgm:cxn modelId="{01F5F6E0-9B2C-4EFD-A424-1C0A540C62D2}" type="presOf" srcId="{DCB7D685-D13D-44BE-A3B3-A31EA65BFA8A}" destId="{CF60F7D9-0B9C-42F3-B118-7D39D8619D4A}" srcOrd="0" destOrd="0" presId="urn:microsoft.com/office/officeart/2018/2/layout/IconVerticalSolidList"/>
    <dgm:cxn modelId="{C0BECA6C-B6BF-4A5C-B35E-2F8E57F68422}" type="presParOf" srcId="{F8B309AE-A9E1-4F2E-9457-53E7DD30F99E}" destId="{4EA62DF2-AD1A-4B79-BD6B-1C6CC7484A67}" srcOrd="0" destOrd="0" presId="urn:microsoft.com/office/officeart/2018/2/layout/IconVerticalSolidList"/>
    <dgm:cxn modelId="{9A97676D-D799-4C9C-AC0F-EEC952C8D785}" type="presParOf" srcId="{4EA62DF2-AD1A-4B79-BD6B-1C6CC7484A67}" destId="{67F0B785-813F-4349-B8BF-91377F266E6E}" srcOrd="0" destOrd="0" presId="urn:microsoft.com/office/officeart/2018/2/layout/IconVerticalSolidList"/>
    <dgm:cxn modelId="{54FE64C0-BEF0-48FC-BCB4-81372E22DBE9}" type="presParOf" srcId="{4EA62DF2-AD1A-4B79-BD6B-1C6CC7484A67}" destId="{75C66259-F543-4E08-9C60-CDCE82C9395C}" srcOrd="1" destOrd="0" presId="urn:microsoft.com/office/officeart/2018/2/layout/IconVerticalSolidList"/>
    <dgm:cxn modelId="{9C00212F-48F1-443E-9AAF-B273B59B10A3}" type="presParOf" srcId="{4EA62DF2-AD1A-4B79-BD6B-1C6CC7484A67}" destId="{AF0EFF97-6B10-4299-8F62-52BE25B6DE82}" srcOrd="2" destOrd="0" presId="urn:microsoft.com/office/officeart/2018/2/layout/IconVerticalSolidList"/>
    <dgm:cxn modelId="{0A40C747-B7DF-4328-8F61-5DBA41D3A4E0}" type="presParOf" srcId="{4EA62DF2-AD1A-4B79-BD6B-1C6CC7484A67}" destId="{CF60F7D9-0B9C-42F3-B118-7D39D8619D4A}" srcOrd="3" destOrd="0" presId="urn:microsoft.com/office/officeart/2018/2/layout/IconVerticalSolidList"/>
    <dgm:cxn modelId="{A8821DE2-541A-439F-9C41-E545418C4B98}" type="presParOf" srcId="{F8B309AE-A9E1-4F2E-9457-53E7DD30F99E}" destId="{9DFC88DC-CA95-4CB5-B744-85357F0EBAAB}" srcOrd="1" destOrd="0" presId="urn:microsoft.com/office/officeart/2018/2/layout/IconVerticalSolidList"/>
    <dgm:cxn modelId="{475B798E-00BF-450D-B615-1A8238470284}" type="presParOf" srcId="{F8B309AE-A9E1-4F2E-9457-53E7DD30F99E}" destId="{BBF84A90-DAB3-4D4B-A5E8-DC560250701C}" srcOrd="2" destOrd="0" presId="urn:microsoft.com/office/officeart/2018/2/layout/IconVerticalSolidList"/>
    <dgm:cxn modelId="{04064103-F78A-4B3F-98A3-6A3D1B992CAB}" type="presParOf" srcId="{BBF84A90-DAB3-4D4B-A5E8-DC560250701C}" destId="{26DC21B8-70A5-4288-A17A-A34E778085C8}" srcOrd="0" destOrd="0" presId="urn:microsoft.com/office/officeart/2018/2/layout/IconVerticalSolidList"/>
    <dgm:cxn modelId="{0B39ACA8-EA22-40E6-B564-243A41711C6C}" type="presParOf" srcId="{BBF84A90-DAB3-4D4B-A5E8-DC560250701C}" destId="{8F7D8F30-D9AF-4C85-9925-9843CF97AF1D}" srcOrd="1" destOrd="0" presId="urn:microsoft.com/office/officeart/2018/2/layout/IconVerticalSolidList"/>
    <dgm:cxn modelId="{BAD2A1A0-48B1-4051-B75D-0687D095D0F7}" type="presParOf" srcId="{BBF84A90-DAB3-4D4B-A5E8-DC560250701C}" destId="{C7947A8C-AE93-4934-8AB3-D6B6DF3DAAD6}" srcOrd="2" destOrd="0" presId="urn:microsoft.com/office/officeart/2018/2/layout/IconVerticalSolidList"/>
    <dgm:cxn modelId="{62B53A87-AC4A-4042-96C0-2D9068CA6306}" type="presParOf" srcId="{BBF84A90-DAB3-4D4B-A5E8-DC560250701C}" destId="{D257D0E2-996E-4B75-BB08-0B98A7A749B7}" srcOrd="3" destOrd="0" presId="urn:microsoft.com/office/officeart/2018/2/layout/IconVerticalSolidList"/>
    <dgm:cxn modelId="{140D1AD5-D2F4-44C0-A3D5-7719200D51E8}" type="presParOf" srcId="{F8B309AE-A9E1-4F2E-9457-53E7DD30F99E}" destId="{BDC9AD29-F806-444B-AB0E-C118EEA7E0BB}" srcOrd="3" destOrd="0" presId="urn:microsoft.com/office/officeart/2018/2/layout/IconVerticalSolidList"/>
    <dgm:cxn modelId="{54633B36-562A-4D55-9DA4-3DF198DAD0EE}" type="presParOf" srcId="{F8B309AE-A9E1-4F2E-9457-53E7DD30F99E}" destId="{B49B4209-EEBF-471F-8A66-0E06382763C3}" srcOrd="4" destOrd="0" presId="urn:microsoft.com/office/officeart/2018/2/layout/IconVerticalSolidList"/>
    <dgm:cxn modelId="{CE86931C-9EE3-40B8-B897-200DEF93F096}" type="presParOf" srcId="{B49B4209-EEBF-471F-8A66-0E06382763C3}" destId="{818620A0-537E-4C99-824E-BA498C9A2273}" srcOrd="0" destOrd="0" presId="urn:microsoft.com/office/officeart/2018/2/layout/IconVerticalSolidList"/>
    <dgm:cxn modelId="{DCFB78DE-F608-45CB-99BF-2647187FDE4C}" type="presParOf" srcId="{B49B4209-EEBF-471F-8A66-0E06382763C3}" destId="{10BE717B-C5A0-48EF-B922-6AA5FD83BACD}" srcOrd="1" destOrd="0" presId="urn:microsoft.com/office/officeart/2018/2/layout/IconVerticalSolidList"/>
    <dgm:cxn modelId="{FDC6C665-C77D-452C-9658-F2AA5AAEEF53}" type="presParOf" srcId="{B49B4209-EEBF-471F-8A66-0E06382763C3}" destId="{F5D1F867-09DA-456E-98EB-44498070B83D}" srcOrd="2" destOrd="0" presId="urn:microsoft.com/office/officeart/2018/2/layout/IconVerticalSolidList"/>
    <dgm:cxn modelId="{4D1D656A-5A64-42B6-BA80-DBA1A7B66979}" type="presParOf" srcId="{B49B4209-EEBF-471F-8A66-0E06382763C3}" destId="{24FFB5E5-ACA2-48CB-81D2-BFB820224C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0B785-813F-4349-B8BF-91377F266E6E}">
      <dsp:nvSpPr>
        <dsp:cNvPr id="0" name=""/>
        <dsp:cNvSpPr/>
      </dsp:nvSpPr>
      <dsp:spPr>
        <a:xfrm>
          <a:off x="0" y="699"/>
          <a:ext cx="6571413" cy="16366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C66259-F543-4E08-9C60-CDCE82C9395C}">
      <dsp:nvSpPr>
        <dsp:cNvPr id="0" name=""/>
        <dsp:cNvSpPr/>
      </dsp:nvSpPr>
      <dsp:spPr>
        <a:xfrm>
          <a:off x="495087" y="368946"/>
          <a:ext cx="900159" cy="9001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0F7D9-0B9C-42F3-B118-7D39D8619D4A}">
      <dsp:nvSpPr>
        <dsp:cNvPr id="0" name=""/>
        <dsp:cNvSpPr/>
      </dsp:nvSpPr>
      <dsp:spPr>
        <a:xfrm>
          <a:off x="1890334" y="699"/>
          <a:ext cx="4681078" cy="1636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212" tIns="173212" rIns="173212" bIns="1732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Analyze </a:t>
          </a:r>
          <a:r>
            <a:rPr lang="de-DE" sz="2500" kern="1200"/>
            <a:t>satellite images from different cities to obtain the tree share</a:t>
          </a:r>
          <a:endParaRPr lang="en-US" sz="2500" kern="1200"/>
        </a:p>
      </dsp:txBody>
      <dsp:txXfrm>
        <a:off x="1890334" y="699"/>
        <a:ext cx="4681078" cy="1636653"/>
      </dsp:txXfrm>
    </dsp:sp>
    <dsp:sp modelId="{26DC21B8-70A5-4288-A17A-A34E778085C8}">
      <dsp:nvSpPr>
        <dsp:cNvPr id="0" name=""/>
        <dsp:cNvSpPr/>
      </dsp:nvSpPr>
      <dsp:spPr>
        <a:xfrm>
          <a:off x="0" y="2046516"/>
          <a:ext cx="6571413" cy="16366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D8F30-D9AF-4C85-9925-9843CF97AF1D}">
      <dsp:nvSpPr>
        <dsp:cNvPr id="0" name=""/>
        <dsp:cNvSpPr/>
      </dsp:nvSpPr>
      <dsp:spPr>
        <a:xfrm>
          <a:off x="495087" y="2414763"/>
          <a:ext cx="900159" cy="9001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7D0E2-996E-4B75-BB08-0B98A7A749B7}">
      <dsp:nvSpPr>
        <dsp:cNvPr id="0" name=""/>
        <dsp:cNvSpPr/>
      </dsp:nvSpPr>
      <dsp:spPr>
        <a:xfrm>
          <a:off x="1890334" y="2046516"/>
          <a:ext cx="4681078" cy="1636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212" tIns="173212" rIns="173212" bIns="1732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Match this variable to different life factors (environment, satisfaction, health, …)</a:t>
          </a:r>
          <a:endParaRPr lang="en-US" sz="2500" kern="1200"/>
        </a:p>
      </dsp:txBody>
      <dsp:txXfrm>
        <a:off x="1890334" y="2046516"/>
        <a:ext cx="4681078" cy="1636653"/>
      </dsp:txXfrm>
    </dsp:sp>
    <dsp:sp modelId="{818620A0-537E-4C99-824E-BA498C9A2273}">
      <dsp:nvSpPr>
        <dsp:cNvPr id="0" name=""/>
        <dsp:cNvSpPr/>
      </dsp:nvSpPr>
      <dsp:spPr>
        <a:xfrm>
          <a:off x="0" y="4092333"/>
          <a:ext cx="6571413" cy="16366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E717B-C5A0-48EF-B922-6AA5FD83BACD}">
      <dsp:nvSpPr>
        <dsp:cNvPr id="0" name=""/>
        <dsp:cNvSpPr/>
      </dsp:nvSpPr>
      <dsp:spPr>
        <a:xfrm>
          <a:off x="495087" y="4460580"/>
          <a:ext cx="900159" cy="9001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FB5E5-ACA2-48CB-81D2-BFB820224CBB}">
      <dsp:nvSpPr>
        <dsp:cNvPr id="0" name=""/>
        <dsp:cNvSpPr/>
      </dsp:nvSpPr>
      <dsp:spPr>
        <a:xfrm>
          <a:off x="1890334" y="4092333"/>
          <a:ext cx="4681078" cy="1636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212" tIns="173212" rIns="173212" bIns="1732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Correlation between variables and importance of trees in cities </a:t>
          </a:r>
        </a:p>
      </dsp:txBody>
      <dsp:txXfrm>
        <a:off x="1890334" y="4092333"/>
        <a:ext cx="4681078" cy="16366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5DE87-D342-8947-9C20-38AB927762DE}" type="datetimeFigureOut">
              <a:rPr lang="en-US" smtClean="0"/>
              <a:t>6/24/22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CC5F3-4AF9-834A-BE91-A26069CCEA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95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3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19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84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6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95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34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66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26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31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44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07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94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49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86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81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6/24/22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2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6/24/22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6/24/22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5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6/24/22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3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6/24/22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6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6/24/22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3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6/24/22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0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6/24/22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6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6/24/22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4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6/24/22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8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6/24/22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5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4" r:id="rId6"/>
    <p:sldLayoutId id="2147483769" r:id="rId7"/>
    <p:sldLayoutId id="2147483770" r:id="rId8"/>
    <p:sldLayoutId id="2147483771" r:id="rId9"/>
    <p:sldLayoutId id="2147483773" r:id="rId10"/>
    <p:sldLayoutId id="21474837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7CC227-8C4B-5ADC-D442-3FA5218DE2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3"/>
          <a:stretch/>
        </p:blipFill>
        <p:spPr>
          <a:xfrm>
            <a:off x="6536411" y="254456"/>
            <a:ext cx="4203526" cy="4203526"/>
          </a:xfrm>
          <a:custGeom>
            <a:avLst/>
            <a:gdLst/>
            <a:ahLst/>
            <a:cxnLst/>
            <a:rect l="l" t="t" r="r" b="b"/>
            <a:pathLst>
              <a:path w="2813056" h="2813056">
                <a:moveTo>
                  <a:pt x="1406528" y="0"/>
                </a:moveTo>
                <a:cubicBezTo>
                  <a:pt x="2183332" y="0"/>
                  <a:pt x="2813056" y="629724"/>
                  <a:pt x="2813056" y="1406528"/>
                </a:cubicBezTo>
                <a:cubicBezTo>
                  <a:pt x="2813056" y="2183332"/>
                  <a:pt x="2183332" y="2813056"/>
                  <a:pt x="1406528" y="2813056"/>
                </a:cubicBezTo>
                <a:cubicBezTo>
                  <a:pt x="629724" y="2813056"/>
                  <a:pt x="0" y="2183332"/>
                  <a:pt x="0" y="1406528"/>
                </a:cubicBezTo>
                <a:cubicBezTo>
                  <a:pt x="0" y="629724"/>
                  <a:pt x="629724" y="0"/>
                  <a:pt x="1406528" y="0"/>
                </a:cubicBezTo>
                <a:close/>
              </a:path>
            </a:pathLst>
          </a:cu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7014" y="1128803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B369A2E-99B1-4A2B-9343-957A6C165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0778" y="1131641"/>
            <a:ext cx="5290997" cy="529099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Oval 23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254" y="1065353"/>
            <a:ext cx="5290997" cy="52909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83C413-1D74-9115-FAF3-CC103D5F8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5517" y="2193085"/>
            <a:ext cx="3624471" cy="2577893"/>
          </a:xfrm>
        </p:spPr>
        <p:txBody>
          <a:bodyPr>
            <a:normAutofit/>
          </a:bodyPr>
          <a:lstStyle/>
          <a:p>
            <a:r>
              <a:rPr lang="en-US" sz="2400" err="1"/>
              <a:t>Detectree</a:t>
            </a:r>
            <a:endParaRPr lang="en-US" sz="24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836D96-3F3B-C372-9944-3904CCE07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5517" y="4863054"/>
            <a:ext cx="3624471" cy="811604"/>
          </a:xfrm>
        </p:spPr>
        <p:txBody>
          <a:bodyPr>
            <a:normAutofit/>
          </a:bodyPr>
          <a:lstStyle/>
          <a:p>
            <a:r>
              <a:rPr lang="en-US" sz="1100" err="1"/>
              <a:t>DiSC</a:t>
            </a:r>
            <a:r>
              <a:rPr lang="en-US" sz="1100"/>
              <a:t> Data Lab</a:t>
            </a:r>
          </a:p>
          <a:p>
            <a:endParaRPr lang="en-US" sz="1100"/>
          </a:p>
          <a:p>
            <a:r>
              <a:rPr lang="en-US" sz="1100"/>
              <a:t>Lucie, Vincent, Benjamin</a:t>
            </a:r>
          </a:p>
        </p:txBody>
      </p:sp>
      <p:sp>
        <p:nvSpPr>
          <p:cNvPr id="26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B3D7D008-0B6D-4161-BEDA-6AF6A03BC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339FE9-6931-4B68-8E22-6539BB608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rgbClr val="FFFFFF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0218489-E03B-4E4F-9ADA-EC579122A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tx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36F491E-9A40-46C5-BD55-356F15025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EC201AA-621E-4837-A31C-D061443F7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88320" y="4140693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AA707BA-98B0-47C5-B34A-63D60A010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0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515C2EE-BD66-3873-38CD-CD3E7F9ED127}"/>
              </a:ext>
            </a:extLst>
          </p:cNvPr>
          <p:cNvSpPr txBox="1"/>
          <p:nvPr/>
        </p:nvSpPr>
        <p:spPr>
          <a:xfrm>
            <a:off x="500875" y="471232"/>
            <a:ext cx="5217173" cy="15414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Detectree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58E97B8-3278-4D63-89EC-C4580EF76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33412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5835 h 286230"/>
              <a:gd name="connsiteX8" fmla="*/ 255835 w 1990951"/>
              <a:gd name="connsiteY8" fmla="*/ 0 h 286230"/>
              <a:gd name="connsiteX9" fmla="*/ 504071 w 1990951"/>
              <a:gd name="connsiteY9" fmla="*/ 245703 h 286230"/>
              <a:gd name="connsiteX10" fmla="*/ 749773 w 1990951"/>
              <a:gd name="connsiteY10" fmla="*/ 0 h 286230"/>
              <a:gd name="connsiteX11" fmla="*/ 995476 w 1990951"/>
              <a:gd name="connsiteY11" fmla="*/ 245703 h 286230"/>
              <a:gd name="connsiteX12" fmla="*/ 1243712 w 1990951"/>
              <a:gd name="connsiteY12" fmla="*/ 0 h 286230"/>
              <a:gd name="connsiteX13" fmla="*/ 1489414 w 1990951"/>
              <a:gd name="connsiteY13" fmla="*/ 245703 h 286230"/>
              <a:gd name="connsiteX14" fmla="*/ 1735117 w 1990951"/>
              <a:gd name="connsiteY14" fmla="*/ 0 h 286230"/>
              <a:gd name="connsiteX15" fmla="*/ 1990952 w 1990951"/>
              <a:gd name="connsiteY15" fmla="*/ 255835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5835"/>
                </a:lnTo>
                <a:lnTo>
                  <a:pt x="255835" y="0"/>
                </a:lnTo>
                <a:lnTo>
                  <a:pt x="504071" y="245703"/>
                </a:lnTo>
                <a:lnTo>
                  <a:pt x="749773" y="0"/>
                </a:lnTo>
                <a:lnTo>
                  <a:pt x="995476" y="245703"/>
                </a:lnTo>
                <a:lnTo>
                  <a:pt x="1243712" y="0"/>
                </a:lnTo>
                <a:lnTo>
                  <a:pt x="1489414" y="245703"/>
                </a:lnTo>
                <a:lnTo>
                  <a:pt x="1735117" y="0"/>
                </a:lnTo>
                <a:lnTo>
                  <a:pt x="1990952" y="255835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0168936-CE5E-45A4-9FAA-820681A7B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68444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8368 h 286230"/>
              <a:gd name="connsiteX8" fmla="*/ 255835 w 1990951"/>
              <a:gd name="connsiteY8" fmla="*/ 0 h 286230"/>
              <a:gd name="connsiteX9" fmla="*/ 504071 w 1990951"/>
              <a:gd name="connsiteY9" fmla="*/ 248236 h 286230"/>
              <a:gd name="connsiteX10" fmla="*/ 749773 w 1990951"/>
              <a:gd name="connsiteY10" fmla="*/ 0 h 286230"/>
              <a:gd name="connsiteX11" fmla="*/ 995476 w 1990951"/>
              <a:gd name="connsiteY11" fmla="*/ 248236 h 286230"/>
              <a:gd name="connsiteX12" fmla="*/ 1243712 w 1990951"/>
              <a:gd name="connsiteY12" fmla="*/ 0 h 286230"/>
              <a:gd name="connsiteX13" fmla="*/ 1489414 w 1990951"/>
              <a:gd name="connsiteY13" fmla="*/ 248236 h 286230"/>
              <a:gd name="connsiteX14" fmla="*/ 1735117 w 1990951"/>
              <a:gd name="connsiteY14" fmla="*/ 0 h 286230"/>
              <a:gd name="connsiteX15" fmla="*/ 1990952 w 1990951"/>
              <a:gd name="connsiteY15" fmla="*/ 258368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8368"/>
                </a:lnTo>
                <a:lnTo>
                  <a:pt x="255835" y="0"/>
                </a:lnTo>
                <a:lnTo>
                  <a:pt x="504071" y="248236"/>
                </a:lnTo>
                <a:lnTo>
                  <a:pt x="749773" y="0"/>
                </a:lnTo>
                <a:lnTo>
                  <a:pt x="995476" y="248236"/>
                </a:lnTo>
                <a:lnTo>
                  <a:pt x="1243712" y="0"/>
                </a:lnTo>
                <a:lnTo>
                  <a:pt x="1489414" y="248236"/>
                </a:lnTo>
                <a:lnTo>
                  <a:pt x="1735117" y="0"/>
                </a:lnTo>
                <a:lnTo>
                  <a:pt x="1990952" y="258368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414A95-9CF6-4787-B6F4-736E75DFB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3" y="4864099"/>
            <a:ext cx="2085971" cy="1993901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E55EDEC-1A3E-44D4-9F1C-5FAEB4823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352701-4D72-4D42-BED8-F30782F56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CE7DD15-248D-407F-9BBA-87DCEF3C9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F249086-A196-41DD-BC96-CA27D2C9E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BF07749-D7D0-470F-9C12-E8D19EB1D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05B1B7D-CE78-4677-BE51-133F4425E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6CEA59F-3271-46D6-9CBC-F7C8DED96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68256DC-CD27-4A4B-8A1B-E315CADF2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4D0082-FA6D-4E6D-BACC-89F325389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10D35FD-C3A9-4C0A-BC06-140E6D6F6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4A8F3F5-01DB-4D7F-865A-A033D7653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269D5FA-3DC7-4503-A9AC-DB43F5AA2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EB6DAF0-32D8-49F4-AE4A-0278A314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8" name="Grafik 27" descr="Laubbaum mit einfarbiger Füllung">
            <a:extLst>
              <a:ext uri="{FF2B5EF4-FFF2-40B4-BE49-F238E27FC236}">
                <a16:creationId xmlns:a16="http://schemas.microsoft.com/office/drawing/2014/main" id="{D0DCB510-D7A2-FAB4-1368-59AA77B3A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76" y="3572970"/>
            <a:ext cx="1982656" cy="1982656"/>
          </a:xfrm>
          <a:prstGeom prst="rect">
            <a:avLst/>
          </a:prstGeom>
        </p:spPr>
      </p:pic>
      <p:pic>
        <p:nvPicPr>
          <p:cNvPr id="24" name="image1.jpg">
            <a:extLst>
              <a:ext uri="{FF2B5EF4-FFF2-40B4-BE49-F238E27FC236}">
                <a16:creationId xmlns:a16="http://schemas.microsoft.com/office/drawing/2014/main" id="{D49D2429-7BC7-FFCE-D182-BC876D392AE5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3301642" y="2086667"/>
            <a:ext cx="2583543" cy="2336808"/>
          </a:xfrm>
          <a:prstGeom prst="rect">
            <a:avLst/>
          </a:prstGeom>
          <a:ln/>
        </p:spPr>
      </p:pic>
      <p:pic>
        <p:nvPicPr>
          <p:cNvPr id="25" name="image18.png">
            <a:extLst>
              <a:ext uri="{FF2B5EF4-FFF2-40B4-BE49-F238E27FC236}">
                <a16:creationId xmlns:a16="http://schemas.microsoft.com/office/drawing/2014/main" id="{FE13097F-2CFE-096B-6EFF-859921BAC9F5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6092136" y="2056059"/>
            <a:ext cx="2583543" cy="2336808"/>
          </a:xfrm>
          <a:prstGeom prst="rect">
            <a:avLst/>
          </a:prstGeom>
          <a:ln/>
        </p:spPr>
      </p:pic>
      <p:pic>
        <p:nvPicPr>
          <p:cNvPr id="27" name="image5.jpg">
            <a:extLst>
              <a:ext uri="{FF2B5EF4-FFF2-40B4-BE49-F238E27FC236}">
                <a16:creationId xmlns:a16="http://schemas.microsoft.com/office/drawing/2014/main" id="{57A9A8E0-7E58-4D1B-7C7B-DE14241FDC9A}"/>
              </a:ext>
            </a:extLst>
          </p:cNvPr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8882630" y="2049073"/>
            <a:ext cx="2583542" cy="233680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30314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515C2EE-BD66-3873-38CD-CD3E7F9ED127}"/>
              </a:ext>
            </a:extLst>
          </p:cNvPr>
          <p:cNvSpPr txBox="1"/>
          <p:nvPr/>
        </p:nvSpPr>
        <p:spPr>
          <a:xfrm>
            <a:off x="500875" y="471232"/>
            <a:ext cx="5217173" cy="15414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Data processing 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58E97B8-3278-4D63-89EC-C4580EF76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33412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5835 h 286230"/>
              <a:gd name="connsiteX8" fmla="*/ 255835 w 1990951"/>
              <a:gd name="connsiteY8" fmla="*/ 0 h 286230"/>
              <a:gd name="connsiteX9" fmla="*/ 504071 w 1990951"/>
              <a:gd name="connsiteY9" fmla="*/ 245703 h 286230"/>
              <a:gd name="connsiteX10" fmla="*/ 749773 w 1990951"/>
              <a:gd name="connsiteY10" fmla="*/ 0 h 286230"/>
              <a:gd name="connsiteX11" fmla="*/ 995476 w 1990951"/>
              <a:gd name="connsiteY11" fmla="*/ 245703 h 286230"/>
              <a:gd name="connsiteX12" fmla="*/ 1243712 w 1990951"/>
              <a:gd name="connsiteY12" fmla="*/ 0 h 286230"/>
              <a:gd name="connsiteX13" fmla="*/ 1489414 w 1990951"/>
              <a:gd name="connsiteY13" fmla="*/ 245703 h 286230"/>
              <a:gd name="connsiteX14" fmla="*/ 1735117 w 1990951"/>
              <a:gd name="connsiteY14" fmla="*/ 0 h 286230"/>
              <a:gd name="connsiteX15" fmla="*/ 1990952 w 1990951"/>
              <a:gd name="connsiteY15" fmla="*/ 255835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5835"/>
                </a:lnTo>
                <a:lnTo>
                  <a:pt x="255835" y="0"/>
                </a:lnTo>
                <a:lnTo>
                  <a:pt x="504071" y="245703"/>
                </a:lnTo>
                <a:lnTo>
                  <a:pt x="749773" y="0"/>
                </a:lnTo>
                <a:lnTo>
                  <a:pt x="995476" y="245703"/>
                </a:lnTo>
                <a:lnTo>
                  <a:pt x="1243712" y="0"/>
                </a:lnTo>
                <a:lnTo>
                  <a:pt x="1489414" y="245703"/>
                </a:lnTo>
                <a:lnTo>
                  <a:pt x="1735117" y="0"/>
                </a:lnTo>
                <a:lnTo>
                  <a:pt x="1990952" y="255835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0168936-CE5E-45A4-9FAA-820681A7B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68444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8368 h 286230"/>
              <a:gd name="connsiteX8" fmla="*/ 255835 w 1990951"/>
              <a:gd name="connsiteY8" fmla="*/ 0 h 286230"/>
              <a:gd name="connsiteX9" fmla="*/ 504071 w 1990951"/>
              <a:gd name="connsiteY9" fmla="*/ 248236 h 286230"/>
              <a:gd name="connsiteX10" fmla="*/ 749773 w 1990951"/>
              <a:gd name="connsiteY10" fmla="*/ 0 h 286230"/>
              <a:gd name="connsiteX11" fmla="*/ 995476 w 1990951"/>
              <a:gd name="connsiteY11" fmla="*/ 248236 h 286230"/>
              <a:gd name="connsiteX12" fmla="*/ 1243712 w 1990951"/>
              <a:gd name="connsiteY12" fmla="*/ 0 h 286230"/>
              <a:gd name="connsiteX13" fmla="*/ 1489414 w 1990951"/>
              <a:gd name="connsiteY13" fmla="*/ 248236 h 286230"/>
              <a:gd name="connsiteX14" fmla="*/ 1735117 w 1990951"/>
              <a:gd name="connsiteY14" fmla="*/ 0 h 286230"/>
              <a:gd name="connsiteX15" fmla="*/ 1990952 w 1990951"/>
              <a:gd name="connsiteY15" fmla="*/ 258368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8368"/>
                </a:lnTo>
                <a:lnTo>
                  <a:pt x="255835" y="0"/>
                </a:lnTo>
                <a:lnTo>
                  <a:pt x="504071" y="248236"/>
                </a:lnTo>
                <a:lnTo>
                  <a:pt x="749773" y="0"/>
                </a:lnTo>
                <a:lnTo>
                  <a:pt x="995476" y="248236"/>
                </a:lnTo>
                <a:lnTo>
                  <a:pt x="1243712" y="0"/>
                </a:lnTo>
                <a:lnTo>
                  <a:pt x="1489414" y="248236"/>
                </a:lnTo>
                <a:lnTo>
                  <a:pt x="1735117" y="0"/>
                </a:lnTo>
                <a:lnTo>
                  <a:pt x="1990952" y="258368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414A95-9CF6-4787-B6F4-736E75DFB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3" y="4864099"/>
            <a:ext cx="2085971" cy="1993901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E55EDEC-1A3E-44D4-9F1C-5FAEB4823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352701-4D72-4D42-BED8-F30782F56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CE7DD15-248D-407F-9BBA-87DCEF3C9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F249086-A196-41DD-BC96-CA27D2C9E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BF07749-D7D0-470F-9C12-E8D19EB1D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05B1B7D-CE78-4677-BE51-133F4425E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6CEA59F-3271-46D6-9CBC-F7C8DED96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68256DC-CD27-4A4B-8A1B-E315CADF2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4D0082-FA6D-4E6D-BACC-89F325389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10D35FD-C3A9-4C0A-BC06-140E6D6F6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4A8F3F5-01DB-4D7F-865A-A033D7653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269D5FA-3DC7-4503-A9AC-DB43F5AA2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EB6DAF0-32D8-49F4-AE4A-0278A314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E2FDA17A-25F9-AA69-EB41-6075DC445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5"/>
            <a:ext cx="5217173" cy="50856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Folder for each city with raw and predicted tiles</a:t>
            </a:r>
          </a:p>
          <a:p>
            <a:r>
              <a:rPr lang="en-US" dirty="0"/>
              <a:t>Accuracy for each city</a:t>
            </a:r>
          </a:p>
          <a:p>
            <a:r>
              <a:rPr lang="en-US" dirty="0"/>
              <a:t>Percentage of tree coverage</a:t>
            </a:r>
          </a:p>
          <a:p>
            <a:r>
              <a:rPr lang="en-US" dirty="0"/>
              <a:t>Secondary data from different cities with life satisfaction and environment indices</a:t>
            </a:r>
          </a:p>
          <a:p>
            <a:endParaRPr lang="en-US" dirty="0"/>
          </a:p>
        </p:txBody>
      </p:sp>
      <p:pic>
        <p:nvPicPr>
          <p:cNvPr id="22" name="Grafik 21" descr="Datenbank mit einfarbiger Füllung">
            <a:extLst>
              <a:ext uri="{FF2B5EF4-FFF2-40B4-BE49-F238E27FC236}">
                <a16:creationId xmlns:a16="http://schemas.microsoft.com/office/drawing/2014/main" id="{7D470459-D396-2764-42AD-4E2143DC9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3423" y="2308817"/>
            <a:ext cx="2205129" cy="220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18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515C2EE-BD66-3873-38CD-CD3E7F9ED127}"/>
              </a:ext>
            </a:extLst>
          </p:cNvPr>
          <p:cNvSpPr txBox="1"/>
          <p:nvPr/>
        </p:nvSpPr>
        <p:spPr>
          <a:xfrm>
            <a:off x="500875" y="471232"/>
            <a:ext cx="5217173" cy="15414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Data Analysis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58E97B8-3278-4D63-89EC-C4580EF76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33412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5835 h 286230"/>
              <a:gd name="connsiteX8" fmla="*/ 255835 w 1990951"/>
              <a:gd name="connsiteY8" fmla="*/ 0 h 286230"/>
              <a:gd name="connsiteX9" fmla="*/ 504071 w 1990951"/>
              <a:gd name="connsiteY9" fmla="*/ 245703 h 286230"/>
              <a:gd name="connsiteX10" fmla="*/ 749773 w 1990951"/>
              <a:gd name="connsiteY10" fmla="*/ 0 h 286230"/>
              <a:gd name="connsiteX11" fmla="*/ 995476 w 1990951"/>
              <a:gd name="connsiteY11" fmla="*/ 245703 h 286230"/>
              <a:gd name="connsiteX12" fmla="*/ 1243712 w 1990951"/>
              <a:gd name="connsiteY12" fmla="*/ 0 h 286230"/>
              <a:gd name="connsiteX13" fmla="*/ 1489414 w 1990951"/>
              <a:gd name="connsiteY13" fmla="*/ 245703 h 286230"/>
              <a:gd name="connsiteX14" fmla="*/ 1735117 w 1990951"/>
              <a:gd name="connsiteY14" fmla="*/ 0 h 286230"/>
              <a:gd name="connsiteX15" fmla="*/ 1990952 w 1990951"/>
              <a:gd name="connsiteY15" fmla="*/ 255835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5835"/>
                </a:lnTo>
                <a:lnTo>
                  <a:pt x="255835" y="0"/>
                </a:lnTo>
                <a:lnTo>
                  <a:pt x="504071" y="245703"/>
                </a:lnTo>
                <a:lnTo>
                  <a:pt x="749773" y="0"/>
                </a:lnTo>
                <a:lnTo>
                  <a:pt x="995476" y="245703"/>
                </a:lnTo>
                <a:lnTo>
                  <a:pt x="1243712" y="0"/>
                </a:lnTo>
                <a:lnTo>
                  <a:pt x="1489414" y="245703"/>
                </a:lnTo>
                <a:lnTo>
                  <a:pt x="1735117" y="0"/>
                </a:lnTo>
                <a:lnTo>
                  <a:pt x="1990952" y="255835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0168936-CE5E-45A4-9FAA-820681A7B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68444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8368 h 286230"/>
              <a:gd name="connsiteX8" fmla="*/ 255835 w 1990951"/>
              <a:gd name="connsiteY8" fmla="*/ 0 h 286230"/>
              <a:gd name="connsiteX9" fmla="*/ 504071 w 1990951"/>
              <a:gd name="connsiteY9" fmla="*/ 248236 h 286230"/>
              <a:gd name="connsiteX10" fmla="*/ 749773 w 1990951"/>
              <a:gd name="connsiteY10" fmla="*/ 0 h 286230"/>
              <a:gd name="connsiteX11" fmla="*/ 995476 w 1990951"/>
              <a:gd name="connsiteY11" fmla="*/ 248236 h 286230"/>
              <a:gd name="connsiteX12" fmla="*/ 1243712 w 1990951"/>
              <a:gd name="connsiteY12" fmla="*/ 0 h 286230"/>
              <a:gd name="connsiteX13" fmla="*/ 1489414 w 1990951"/>
              <a:gd name="connsiteY13" fmla="*/ 248236 h 286230"/>
              <a:gd name="connsiteX14" fmla="*/ 1735117 w 1990951"/>
              <a:gd name="connsiteY14" fmla="*/ 0 h 286230"/>
              <a:gd name="connsiteX15" fmla="*/ 1990952 w 1990951"/>
              <a:gd name="connsiteY15" fmla="*/ 258368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8368"/>
                </a:lnTo>
                <a:lnTo>
                  <a:pt x="255835" y="0"/>
                </a:lnTo>
                <a:lnTo>
                  <a:pt x="504071" y="248236"/>
                </a:lnTo>
                <a:lnTo>
                  <a:pt x="749773" y="0"/>
                </a:lnTo>
                <a:lnTo>
                  <a:pt x="995476" y="248236"/>
                </a:lnTo>
                <a:lnTo>
                  <a:pt x="1243712" y="0"/>
                </a:lnTo>
                <a:lnTo>
                  <a:pt x="1489414" y="248236"/>
                </a:lnTo>
                <a:lnTo>
                  <a:pt x="1735117" y="0"/>
                </a:lnTo>
                <a:lnTo>
                  <a:pt x="1990952" y="258368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414A95-9CF6-4787-B6F4-736E75DFB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3" y="4864099"/>
            <a:ext cx="2085971" cy="1993901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E55EDEC-1A3E-44D4-9F1C-5FAEB4823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352701-4D72-4D42-BED8-F30782F56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CE7DD15-248D-407F-9BBA-87DCEF3C9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F249086-A196-41DD-BC96-CA27D2C9E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BF07749-D7D0-470F-9C12-E8D19EB1D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05B1B7D-CE78-4677-BE51-133F4425E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6CEA59F-3271-46D6-9CBC-F7C8DED96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68256DC-CD27-4A4B-8A1B-E315CADF2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4D0082-FA6D-4E6D-BACC-89F325389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10D35FD-C3A9-4C0A-BC06-140E6D6F6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4A8F3F5-01DB-4D7F-865A-A033D7653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269D5FA-3DC7-4503-A9AC-DB43F5AA2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EB6DAF0-32D8-49F4-AE4A-0278A314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E2FDA17A-25F9-AA69-EB41-6075DC445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5"/>
            <a:ext cx="5217173" cy="50856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Analysis 1 with </a:t>
            </a:r>
            <a:r>
              <a:rPr lang="en-US" dirty="0" err="1"/>
              <a:t>detectree</a:t>
            </a:r>
            <a:r>
              <a:rPr lang="en-US" dirty="0"/>
              <a:t> data (12 samples)</a:t>
            </a:r>
          </a:p>
          <a:p>
            <a:r>
              <a:rPr lang="en-US" dirty="0"/>
              <a:t>Boxplots</a:t>
            </a:r>
          </a:p>
          <a:p>
            <a:r>
              <a:rPr lang="en-US" dirty="0"/>
              <a:t>Linear Regression Modell</a:t>
            </a:r>
          </a:p>
          <a:p>
            <a:r>
              <a:rPr lang="en-US" dirty="0"/>
              <a:t>correlation matrix</a:t>
            </a:r>
          </a:p>
          <a:p>
            <a:endParaRPr lang="en-US" dirty="0"/>
          </a:p>
          <a:p>
            <a:r>
              <a:rPr lang="en-US" dirty="0"/>
              <a:t>Analysis 2 with European environment agency data (78 samples)  </a:t>
            </a:r>
          </a:p>
        </p:txBody>
      </p:sp>
      <p:pic>
        <p:nvPicPr>
          <p:cNvPr id="24" name="Grafik 23" descr="Statistiken mit einfarbiger Füllung">
            <a:extLst>
              <a:ext uri="{FF2B5EF4-FFF2-40B4-BE49-F238E27FC236}">
                <a16:creationId xmlns:a16="http://schemas.microsoft.com/office/drawing/2014/main" id="{568A73FE-1F1C-816C-ADD8-ED1084263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75753" y="2062739"/>
            <a:ext cx="2515088" cy="251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20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0FE4319-BC34-B1BF-0AF8-C7FF02096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022" y="2040599"/>
            <a:ext cx="4172845" cy="2618459"/>
          </a:xfrm>
          <a:prstGeom prst="rect">
            <a:avLst/>
          </a:prstGeom>
          <a:ln w="28575">
            <a:noFill/>
          </a:ln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7D8E00FA-5561-4253-B903-92B49719E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11971" y="858936"/>
            <a:ext cx="693403" cy="693403"/>
            <a:chOff x="5211971" y="858936"/>
            <a:chExt cx="693403" cy="693403"/>
          </a:xfrm>
        </p:grpSpPr>
        <p:sp>
          <p:nvSpPr>
            <p:cNvPr id="90" name="Graphic 212">
              <a:extLst>
                <a:ext uri="{FF2B5EF4-FFF2-40B4-BE49-F238E27FC236}">
                  <a16:creationId xmlns:a16="http://schemas.microsoft.com/office/drawing/2014/main" id="{A753B935-E3DD-466D-BFAC-68E0BE02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91" name="Graphic 212">
              <a:extLst>
                <a:ext uri="{FF2B5EF4-FFF2-40B4-BE49-F238E27FC236}">
                  <a16:creationId xmlns:a16="http://schemas.microsoft.com/office/drawing/2014/main" id="{FB034F26-4148-4B59-B493-14D7A9A8B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93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C900D990-96AE-C3A9-C801-B38D010D7A1D}"/>
              </a:ext>
            </a:extLst>
          </p:cNvPr>
          <p:cNvSpPr txBox="1"/>
          <p:nvPr/>
        </p:nvSpPr>
        <p:spPr>
          <a:xfrm>
            <a:off x="6726578" y="685680"/>
            <a:ext cx="4666867" cy="3596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all" spc="1500" dirty="0">
                <a:latin typeface="+mj-lt"/>
                <a:ea typeface="Source Sans Pro SemiBold" panose="020B0603030403020204" pitchFamily="34" charset="0"/>
                <a:cs typeface="+mj-cs"/>
              </a:rPr>
              <a:t>Data Analysis 1</a:t>
            </a:r>
          </a:p>
        </p:txBody>
      </p:sp>
    </p:spTree>
    <p:extLst>
      <p:ext uri="{BB962C8B-B14F-4D97-AF65-F5344CB8AC3E}">
        <p14:creationId xmlns:p14="http://schemas.microsoft.com/office/powerpoint/2010/main" val="2862044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515C2EE-BD66-3873-38CD-CD3E7F9ED127}"/>
              </a:ext>
            </a:extLst>
          </p:cNvPr>
          <p:cNvSpPr txBox="1"/>
          <p:nvPr/>
        </p:nvSpPr>
        <p:spPr>
          <a:xfrm>
            <a:off x="6726578" y="685680"/>
            <a:ext cx="4666867" cy="3596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all" spc="1500" dirty="0">
                <a:latin typeface="+mj-lt"/>
                <a:ea typeface="Source Sans Pro SemiBold" panose="020B0603030403020204" pitchFamily="34" charset="0"/>
                <a:cs typeface="+mj-cs"/>
              </a:rPr>
              <a:t>Data Analysis 1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D8E00FA-5561-4253-B903-92B49719E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11971" y="858936"/>
            <a:ext cx="693403" cy="693403"/>
            <a:chOff x="5211971" y="858936"/>
            <a:chExt cx="693403" cy="693403"/>
          </a:xfrm>
        </p:grpSpPr>
        <p:sp>
          <p:nvSpPr>
            <p:cNvPr id="90" name="Graphic 212">
              <a:extLst>
                <a:ext uri="{FF2B5EF4-FFF2-40B4-BE49-F238E27FC236}">
                  <a16:creationId xmlns:a16="http://schemas.microsoft.com/office/drawing/2014/main" id="{A753B935-E3DD-466D-BFAC-68E0BE02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91" name="Graphic 212">
              <a:extLst>
                <a:ext uri="{FF2B5EF4-FFF2-40B4-BE49-F238E27FC236}">
                  <a16:creationId xmlns:a16="http://schemas.microsoft.com/office/drawing/2014/main" id="{FB034F26-4148-4B59-B493-14D7A9A8B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93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1D04BF52-B5CC-A585-84F4-17750512B1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3" r="12112"/>
          <a:stretch/>
        </p:blipFill>
        <p:spPr>
          <a:xfrm>
            <a:off x="1582699" y="1667716"/>
            <a:ext cx="4598775" cy="381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49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0" name="Oval 109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ACAD978-B74C-77AC-B4AA-BCED07722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022" y="2082327"/>
            <a:ext cx="4172845" cy="2535003"/>
          </a:xfrm>
          <a:prstGeom prst="rect">
            <a:avLst/>
          </a:prstGeom>
          <a:ln w="28575">
            <a:noFill/>
          </a:ln>
        </p:spPr>
      </p:pic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D8E00FA-5561-4253-B903-92B49719E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11971" y="858936"/>
            <a:ext cx="693403" cy="693403"/>
            <a:chOff x="5211971" y="858936"/>
            <a:chExt cx="693403" cy="693403"/>
          </a:xfrm>
        </p:grpSpPr>
        <p:sp>
          <p:nvSpPr>
            <p:cNvPr id="131" name="Graphic 212">
              <a:extLst>
                <a:ext uri="{FF2B5EF4-FFF2-40B4-BE49-F238E27FC236}">
                  <a16:creationId xmlns:a16="http://schemas.microsoft.com/office/drawing/2014/main" id="{A753B935-E3DD-466D-BFAC-68E0BE02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32" name="Graphic 212">
              <a:extLst>
                <a:ext uri="{FF2B5EF4-FFF2-40B4-BE49-F238E27FC236}">
                  <a16:creationId xmlns:a16="http://schemas.microsoft.com/office/drawing/2014/main" id="{FB034F26-4148-4B59-B493-14D7A9A8B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134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B4AE0FFD-49C1-2C19-0EB5-40C74A4F1806}"/>
              </a:ext>
            </a:extLst>
          </p:cNvPr>
          <p:cNvSpPr txBox="1"/>
          <p:nvPr/>
        </p:nvSpPr>
        <p:spPr>
          <a:xfrm>
            <a:off x="6726578" y="685680"/>
            <a:ext cx="4666867" cy="3596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all" spc="1500" dirty="0">
                <a:latin typeface="+mj-lt"/>
                <a:ea typeface="Source Sans Pro SemiBold" panose="020B0603030403020204" pitchFamily="34" charset="0"/>
                <a:cs typeface="+mj-cs"/>
              </a:rPr>
              <a:t>Data Analysis 2</a:t>
            </a:r>
          </a:p>
        </p:txBody>
      </p:sp>
    </p:spTree>
    <p:extLst>
      <p:ext uri="{BB962C8B-B14F-4D97-AF65-F5344CB8AC3E}">
        <p14:creationId xmlns:p14="http://schemas.microsoft.com/office/powerpoint/2010/main" val="1447061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0" name="Oval 109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C30A83C-9A2C-2BF2-5465-910B76012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022" y="1962358"/>
            <a:ext cx="4172845" cy="2774941"/>
          </a:xfrm>
          <a:prstGeom prst="rect">
            <a:avLst/>
          </a:prstGeom>
          <a:ln w="28575">
            <a:noFill/>
          </a:ln>
        </p:spPr>
      </p:pic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D8E00FA-5561-4253-B903-92B49719E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11971" y="858936"/>
            <a:ext cx="693403" cy="693403"/>
            <a:chOff x="5211971" y="858936"/>
            <a:chExt cx="693403" cy="693403"/>
          </a:xfrm>
        </p:grpSpPr>
        <p:sp>
          <p:nvSpPr>
            <p:cNvPr id="131" name="Graphic 212">
              <a:extLst>
                <a:ext uri="{FF2B5EF4-FFF2-40B4-BE49-F238E27FC236}">
                  <a16:creationId xmlns:a16="http://schemas.microsoft.com/office/drawing/2014/main" id="{A753B935-E3DD-466D-BFAC-68E0BE02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32" name="Graphic 212">
              <a:extLst>
                <a:ext uri="{FF2B5EF4-FFF2-40B4-BE49-F238E27FC236}">
                  <a16:creationId xmlns:a16="http://schemas.microsoft.com/office/drawing/2014/main" id="{FB034F26-4148-4B59-B493-14D7A9A8B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134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9DC6D743-BE88-E874-87C4-A589601DFCAD}"/>
              </a:ext>
            </a:extLst>
          </p:cNvPr>
          <p:cNvSpPr txBox="1"/>
          <p:nvPr/>
        </p:nvSpPr>
        <p:spPr>
          <a:xfrm>
            <a:off x="6726578" y="685680"/>
            <a:ext cx="4666867" cy="3596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all" spc="1500" dirty="0">
                <a:latin typeface="+mj-lt"/>
                <a:ea typeface="Source Sans Pro SemiBold" panose="020B0603030403020204" pitchFamily="34" charset="0"/>
                <a:cs typeface="+mj-cs"/>
              </a:rPr>
              <a:t>Data Analysis 2</a:t>
            </a:r>
          </a:p>
        </p:txBody>
      </p:sp>
    </p:spTree>
    <p:extLst>
      <p:ext uri="{BB962C8B-B14F-4D97-AF65-F5344CB8AC3E}">
        <p14:creationId xmlns:p14="http://schemas.microsoft.com/office/powerpoint/2010/main" val="1406042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515C2EE-BD66-3873-38CD-CD3E7F9ED127}"/>
              </a:ext>
            </a:extLst>
          </p:cNvPr>
          <p:cNvSpPr txBox="1"/>
          <p:nvPr/>
        </p:nvSpPr>
        <p:spPr>
          <a:xfrm>
            <a:off x="500875" y="471232"/>
            <a:ext cx="5217173" cy="15414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58E97B8-3278-4D63-89EC-C4580EF76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33412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5835 h 286230"/>
              <a:gd name="connsiteX8" fmla="*/ 255835 w 1990951"/>
              <a:gd name="connsiteY8" fmla="*/ 0 h 286230"/>
              <a:gd name="connsiteX9" fmla="*/ 504071 w 1990951"/>
              <a:gd name="connsiteY9" fmla="*/ 245703 h 286230"/>
              <a:gd name="connsiteX10" fmla="*/ 749773 w 1990951"/>
              <a:gd name="connsiteY10" fmla="*/ 0 h 286230"/>
              <a:gd name="connsiteX11" fmla="*/ 995476 w 1990951"/>
              <a:gd name="connsiteY11" fmla="*/ 245703 h 286230"/>
              <a:gd name="connsiteX12" fmla="*/ 1243712 w 1990951"/>
              <a:gd name="connsiteY12" fmla="*/ 0 h 286230"/>
              <a:gd name="connsiteX13" fmla="*/ 1489414 w 1990951"/>
              <a:gd name="connsiteY13" fmla="*/ 245703 h 286230"/>
              <a:gd name="connsiteX14" fmla="*/ 1735117 w 1990951"/>
              <a:gd name="connsiteY14" fmla="*/ 0 h 286230"/>
              <a:gd name="connsiteX15" fmla="*/ 1990952 w 1990951"/>
              <a:gd name="connsiteY15" fmla="*/ 255835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5835"/>
                </a:lnTo>
                <a:lnTo>
                  <a:pt x="255835" y="0"/>
                </a:lnTo>
                <a:lnTo>
                  <a:pt x="504071" y="245703"/>
                </a:lnTo>
                <a:lnTo>
                  <a:pt x="749773" y="0"/>
                </a:lnTo>
                <a:lnTo>
                  <a:pt x="995476" y="245703"/>
                </a:lnTo>
                <a:lnTo>
                  <a:pt x="1243712" y="0"/>
                </a:lnTo>
                <a:lnTo>
                  <a:pt x="1489414" y="245703"/>
                </a:lnTo>
                <a:lnTo>
                  <a:pt x="1735117" y="0"/>
                </a:lnTo>
                <a:lnTo>
                  <a:pt x="1990952" y="255835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0168936-CE5E-45A4-9FAA-820681A7B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68444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8368 h 286230"/>
              <a:gd name="connsiteX8" fmla="*/ 255835 w 1990951"/>
              <a:gd name="connsiteY8" fmla="*/ 0 h 286230"/>
              <a:gd name="connsiteX9" fmla="*/ 504071 w 1990951"/>
              <a:gd name="connsiteY9" fmla="*/ 248236 h 286230"/>
              <a:gd name="connsiteX10" fmla="*/ 749773 w 1990951"/>
              <a:gd name="connsiteY10" fmla="*/ 0 h 286230"/>
              <a:gd name="connsiteX11" fmla="*/ 995476 w 1990951"/>
              <a:gd name="connsiteY11" fmla="*/ 248236 h 286230"/>
              <a:gd name="connsiteX12" fmla="*/ 1243712 w 1990951"/>
              <a:gd name="connsiteY12" fmla="*/ 0 h 286230"/>
              <a:gd name="connsiteX13" fmla="*/ 1489414 w 1990951"/>
              <a:gd name="connsiteY13" fmla="*/ 248236 h 286230"/>
              <a:gd name="connsiteX14" fmla="*/ 1735117 w 1990951"/>
              <a:gd name="connsiteY14" fmla="*/ 0 h 286230"/>
              <a:gd name="connsiteX15" fmla="*/ 1990952 w 1990951"/>
              <a:gd name="connsiteY15" fmla="*/ 258368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8368"/>
                </a:lnTo>
                <a:lnTo>
                  <a:pt x="255835" y="0"/>
                </a:lnTo>
                <a:lnTo>
                  <a:pt x="504071" y="248236"/>
                </a:lnTo>
                <a:lnTo>
                  <a:pt x="749773" y="0"/>
                </a:lnTo>
                <a:lnTo>
                  <a:pt x="995476" y="248236"/>
                </a:lnTo>
                <a:lnTo>
                  <a:pt x="1243712" y="0"/>
                </a:lnTo>
                <a:lnTo>
                  <a:pt x="1489414" y="248236"/>
                </a:lnTo>
                <a:lnTo>
                  <a:pt x="1735117" y="0"/>
                </a:lnTo>
                <a:lnTo>
                  <a:pt x="1990952" y="258368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414A95-9CF6-4787-B6F4-736E75DFB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3" y="4864099"/>
            <a:ext cx="2085971" cy="1993901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E55EDEC-1A3E-44D4-9F1C-5FAEB4823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352701-4D72-4D42-BED8-F30782F56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CE7DD15-248D-407F-9BBA-87DCEF3C9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F249086-A196-41DD-BC96-CA27D2C9E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BF07749-D7D0-470F-9C12-E8D19EB1D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05B1B7D-CE78-4677-BE51-133F4425E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6CEA59F-3271-46D6-9CBC-F7C8DED96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68256DC-CD27-4A4B-8A1B-E315CADF2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4D0082-FA6D-4E6D-BACC-89F325389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10D35FD-C3A9-4C0A-BC06-140E6D6F6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4A8F3F5-01DB-4D7F-865A-A033D7653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269D5FA-3DC7-4503-A9AC-DB43F5AA2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EB6DAF0-32D8-49F4-AE4A-0278A314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E2FDA17A-25F9-AA69-EB41-6075DC445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5"/>
            <a:ext cx="5217173" cy="508569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dirty="0"/>
              <a:t>Our trees in cities affect the quality of life and especially pollution. This in turn also has a great influence on life in cities. Further research on the impact of trees in cities on social and societal aspects will be initiated by our work.</a:t>
            </a:r>
          </a:p>
        </p:txBody>
      </p:sp>
      <p:pic>
        <p:nvPicPr>
          <p:cNvPr id="21" name="Grafik 20" descr="Laubbaum mit einfarbiger Füllung">
            <a:extLst>
              <a:ext uri="{FF2B5EF4-FFF2-40B4-BE49-F238E27FC236}">
                <a16:creationId xmlns:a16="http://schemas.microsoft.com/office/drawing/2014/main" id="{F2EFBC91-AFE1-57EB-AB66-C0A203217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5307" y="2212356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6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D72A4A-771D-4FE0-A07E-D0DAF4D6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448" y="447277"/>
            <a:ext cx="3294813" cy="5911481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BB7246-8AFD-47FC-A1F4-491E0167E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9940" y="438890"/>
            <a:ext cx="3294813" cy="591148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A6DF2E7-0906-4F1E-9B28-48B1A4D8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308343"/>
            <a:ext cx="3294813" cy="59114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Graphic 212">
            <a:extLst>
              <a:ext uri="{FF2B5EF4-FFF2-40B4-BE49-F238E27FC236}">
                <a16:creationId xmlns:a16="http://schemas.microsoft.com/office/drawing/2014/main" id="{684FEC42-F70A-4505-A5DF-EC67268FE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7" name="Graphic 212">
            <a:extLst>
              <a:ext uri="{FF2B5EF4-FFF2-40B4-BE49-F238E27FC236}">
                <a16:creationId xmlns:a16="http://schemas.microsoft.com/office/drawing/2014/main" id="{7D10AF26-17A2-4FA8-824A-F78507AF6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A5789B-44D9-C5AF-03D3-167123E85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105985" cy="4238118"/>
          </a:xfrm>
        </p:spPr>
        <p:txBody>
          <a:bodyPr>
            <a:normAutofit/>
          </a:bodyPr>
          <a:lstStyle/>
          <a:p>
            <a:r>
              <a:rPr lang="en-US" b="1"/>
              <a:t>Our Goal</a:t>
            </a:r>
          </a:p>
        </p:txBody>
      </p:sp>
      <p:graphicFrame>
        <p:nvGraphicFramePr>
          <p:cNvPr id="33" name="Inhaltsplatzhalter 2">
            <a:extLst>
              <a:ext uri="{FF2B5EF4-FFF2-40B4-BE49-F238E27FC236}">
                <a16:creationId xmlns:a16="http://schemas.microsoft.com/office/drawing/2014/main" id="{E76BF956-8D6C-9658-A0EA-E0DAD49BCD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932574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5190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A5789B-44D9-C5AF-03D3-167123E85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5" y="568517"/>
            <a:ext cx="5387292" cy="886379"/>
          </a:xfrm>
        </p:spPr>
        <p:txBody>
          <a:bodyPr>
            <a:normAutofit/>
          </a:bodyPr>
          <a:lstStyle/>
          <a:p>
            <a:r>
              <a:rPr lang="en-US" sz="2800" b="1" dirty="0"/>
              <a:t>The importance of tree coverage </a:t>
            </a:r>
          </a:p>
        </p:txBody>
      </p:sp>
      <p:pic>
        <p:nvPicPr>
          <p:cNvPr id="5" name="Picture 4" descr="Single tree on a field with cityscape in foggy distance">
            <a:extLst>
              <a:ext uri="{FF2B5EF4-FFF2-40B4-BE49-F238E27FC236}">
                <a16:creationId xmlns:a16="http://schemas.microsoft.com/office/drawing/2014/main" id="{6B72A2D2-A1AC-34A0-7A81-6DC5D304E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501" b="1"/>
          <a:stretch/>
        </p:blipFill>
        <p:spPr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8CAB86-AA69-4EF8-A4E2-4E020497D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>
              <a:alpha val="2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A36BEE-5544-45FB-88F3-9E156F32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B49ECF4-1585-4D6B-AB63-D49C92945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9" name="Graphic 185">
            <a:extLst>
              <a:ext uri="{FF2B5EF4-FFF2-40B4-BE49-F238E27FC236}">
                <a16:creationId xmlns:a16="http://schemas.microsoft.com/office/drawing/2014/main" id="{617CAA5F-37E3-4DF6-9DD0-68A40D216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>
              <a:alpha val="2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FCF03A3-80B7-45BC-AA40-A335CC816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9D3C77A-275B-4C9E-A407-B09450E56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C6C5B5B-80BB-41D8-A377-C653EF1B0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CA5D93A-E913-46A0-9684-20B6B4B8C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E6EFE8A-51D2-4AF6-A18C-29A9E5EF5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014377-4232-4FC6-529F-D0E6AB81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369"/>
            <a:ext cx="5217173" cy="4351338"/>
          </a:xfrm>
        </p:spPr>
        <p:txBody>
          <a:bodyPr>
            <a:normAutofit/>
          </a:bodyPr>
          <a:lstStyle/>
          <a:p>
            <a:r>
              <a:rPr lang="en-US" dirty="0"/>
              <a:t>In cities as an environmental factor</a:t>
            </a:r>
          </a:p>
          <a:p>
            <a:r>
              <a:rPr lang="en-US" dirty="0"/>
              <a:t>The satisfaction and well-being of residents</a:t>
            </a:r>
          </a:p>
          <a:p>
            <a:r>
              <a:rPr lang="en-US" dirty="0"/>
              <a:t>…</a:t>
            </a:r>
          </a:p>
        </p:txBody>
      </p:sp>
      <p:grpSp>
        <p:nvGrpSpPr>
          <p:cNvPr id="26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572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836128-58DE-4E5A-B27E-DFE747CA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DA0090F-4FBF-434D-83B1-B274F83A9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8DF6032-C07A-45C6-8A4F-04EF4EDC0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5B89F44-A096-479D-AD1F-120561C2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0F894E0-8A3E-250E-3EB6-B04BA5A8D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923293"/>
            <a:ext cx="2168443" cy="464172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Data Flow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0A98BBA-D3EA-45DC-B8A1-9C61397D4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E4C95AB-2BD7-4E38-BDD5-1E41F3A9B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Inhaltsplatzhalter 6">
            <a:extLst>
              <a:ext uri="{FF2B5EF4-FFF2-40B4-BE49-F238E27FC236}">
                <a16:creationId xmlns:a16="http://schemas.microsoft.com/office/drawing/2014/main" id="{9FA6538F-F5E4-3024-C234-1371651BC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90" y="790894"/>
            <a:ext cx="2126620" cy="478489"/>
          </a:xfrm>
          <a:prstGeom prst="rect">
            <a:avLst/>
          </a:prstGeom>
          <a:ln w="28575">
            <a:noFill/>
          </a:ln>
        </p:spPr>
      </p:pic>
      <p:sp>
        <p:nvSpPr>
          <p:cNvPr id="26" name="Pfeil nach unten 25">
            <a:extLst>
              <a:ext uri="{FF2B5EF4-FFF2-40B4-BE49-F238E27FC236}">
                <a16:creationId xmlns:a16="http://schemas.microsoft.com/office/drawing/2014/main" id="{65F57E0B-50B7-488D-D153-AC1619DA009D}"/>
              </a:ext>
            </a:extLst>
          </p:cNvPr>
          <p:cNvSpPr/>
          <p:nvPr/>
        </p:nvSpPr>
        <p:spPr>
          <a:xfrm>
            <a:off x="5890084" y="1393757"/>
            <a:ext cx="411831" cy="56444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8A0CBA2-E0E6-D521-17F6-FAE1256DDA32}"/>
              </a:ext>
            </a:extLst>
          </p:cNvPr>
          <p:cNvSpPr txBox="1"/>
          <p:nvPr/>
        </p:nvSpPr>
        <p:spPr>
          <a:xfrm>
            <a:off x="6570223" y="1491313"/>
            <a:ext cx="589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API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82FC6B5-072C-D245-1ADB-8E819B643CFB}"/>
              </a:ext>
            </a:extLst>
          </p:cNvPr>
          <p:cNvSpPr txBox="1"/>
          <p:nvPr/>
        </p:nvSpPr>
        <p:spPr>
          <a:xfrm>
            <a:off x="5173202" y="1978927"/>
            <a:ext cx="2257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Detectree</a:t>
            </a:r>
            <a:endParaRPr lang="en-US" sz="2800" dirty="0"/>
          </a:p>
        </p:txBody>
      </p:sp>
      <p:sp>
        <p:nvSpPr>
          <p:cNvPr id="29" name="Pfeil nach unten 28">
            <a:extLst>
              <a:ext uri="{FF2B5EF4-FFF2-40B4-BE49-F238E27FC236}">
                <a16:creationId xmlns:a16="http://schemas.microsoft.com/office/drawing/2014/main" id="{EBBB6944-3B8D-5768-7093-A31386D1A3A0}"/>
              </a:ext>
            </a:extLst>
          </p:cNvPr>
          <p:cNvSpPr/>
          <p:nvPr/>
        </p:nvSpPr>
        <p:spPr>
          <a:xfrm>
            <a:off x="5913688" y="2654595"/>
            <a:ext cx="411831" cy="70788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C9FCB24-BDA0-670A-818A-AA6B7BD5CF59}"/>
              </a:ext>
            </a:extLst>
          </p:cNvPr>
          <p:cNvSpPr txBox="1"/>
          <p:nvPr/>
        </p:nvSpPr>
        <p:spPr>
          <a:xfrm>
            <a:off x="6570223" y="2618351"/>
            <a:ext cx="41268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Classification and evaluation of tree coverage in Python</a:t>
            </a:r>
          </a:p>
        </p:txBody>
      </p:sp>
      <p:pic>
        <p:nvPicPr>
          <p:cNvPr id="6" name="Grafik 5" descr="Laubbaum mit einfarbiger Füllung">
            <a:extLst>
              <a:ext uri="{FF2B5EF4-FFF2-40B4-BE49-F238E27FC236}">
                <a16:creationId xmlns:a16="http://schemas.microsoft.com/office/drawing/2014/main" id="{3F2406FD-ACD7-2BEE-BF4A-00CA9D2A07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47479" y="2051729"/>
            <a:ext cx="411831" cy="411831"/>
          </a:xfrm>
          <a:prstGeom prst="rect">
            <a:avLst/>
          </a:prstGeom>
        </p:spPr>
      </p:pic>
      <p:pic>
        <p:nvPicPr>
          <p:cNvPr id="9" name="Grafik 8" descr="Datenbank mit einfarbiger Füllung">
            <a:extLst>
              <a:ext uri="{FF2B5EF4-FFF2-40B4-BE49-F238E27FC236}">
                <a16:creationId xmlns:a16="http://schemas.microsoft.com/office/drawing/2014/main" id="{32005617-5AF4-FB1E-CEEB-F99CE35C42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62403" y="3429000"/>
            <a:ext cx="914400" cy="914400"/>
          </a:xfrm>
          <a:prstGeom prst="rect">
            <a:avLst/>
          </a:prstGeom>
        </p:spPr>
      </p:pic>
      <p:sp>
        <p:nvSpPr>
          <p:cNvPr id="31" name="Pfeil nach unten 30">
            <a:extLst>
              <a:ext uri="{FF2B5EF4-FFF2-40B4-BE49-F238E27FC236}">
                <a16:creationId xmlns:a16="http://schemas.microsoft.com/office/drawing/2014/main" id="{3C1BE197-7EB3-9F4E-1B9A-A0CE79CB1B16}"/>
              </a:ext>
            </a:extLst>
          </p:cNvPr>
          <p:cNvSpPr/>
          <p:nvPr/>
        </p:nvSpPr>
        <p:spPr>
          <a:xfrm>
            <a:off x="5896664" y="4449199"/>
            <a:ext cx="411831" cy="56444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2A5F2D7-7487-3B5A-937E-33BB64AC2BB2}"/>
              </a:ext>
            </a:extLst>
          </p:cNvPr>
          <p:cNvSpPr txBox="1"/>
          <p:nvPr/>
        </p:nvSpPr>
        <p:spPr>
          <a:xfrm>
            <a:off x="6576803" y="4546755"/>
            <a:ext cx="1760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Analysis</a:t>
            </a:r>
          </a:p>
        </p:txBody>
      </p:sp>
      <p:pic>
        <p:nvPicPr>
          <p:cNvPr id="34" name="Grafik 33" descr="Statistiken mit einfarbiger Füllung">
            <a:extLst>
              <a:ext uri="{FF2B5EF4-FFF2-40B4-BE49-F238E27FC236}">
                <a16:creationId xmlns:a16="http://schemas.microsoft.com/office/drawing/2014/main" id="{5724A57F-1B14-BF24-0F21-E99BFF885C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12806" y="51435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81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32A444C-81CA-4D10-998B-529CE31D3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008" y="348973"/>
            <a:ext cx="4945999" cy="6036681"/>
            <a:chOff x="1674895" y="1345036"/>
            <a:chExt cx="5428610" cy="421093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66CC0ED-7D4E-4CE4-A15A-A6FF507AE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6042E25-B074-48D7-9694-5C9527108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4F61E28-F51E-44F9-B827-A32BAAABD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232747"/>
            <a:ext cx="4945999" cy="60366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rafik 34" descr="Ein Bild, das Text enthält.&#10;&#10;Automatisch generierte Beschreibung">
            <a:extLst>
              <a:ext uri="{FF2B5EF4-FFF2-40B4-BE49-F238E27FC236}">
                <a16:creationId xmlns:a16="http://schemas.microsoft.com/office/drawing/2014/main" id="{013CCECF-7503-F300-4D21-2B4575B36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793" y="635607"/>
            <a:ext cx="3442806" cy="2430216"/>
          </a:xfrm>
          <a:prstGeom prst="rect">
            <a:avLst/>
          </a:prstGeom>
        </p:spPr>
      </p:pic>
      <p:grpSp>
        <p:nvGrpSpPr>
          <p:cNvPr id="48" name="Graphic 4">
            <a:extLst>
              <a:ext uri="{FF2B5EF4-FFF2-40B4-BE49-F238E27FC236}">
                <a16:creationId xmlns:a16="http://schemas.microsoft.com/office/drawing/2014/main" id="{57CD476F-4071-4E06-BD94-582AC009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73349" y="210930"/>
            <a:ext cx="849365" cy="849366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B6A3560-202E-47CB-A0A4-7BAA40CED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DCE699C-0879-4B2A-BD24-CE9CB03F0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39C6C48-4048-472B-9200-BA3467DDB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BE535A2-9A69-4D86-98B9-4606364B7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D38EB57-352E-48E7-9482-1AEA738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18EEB6E-44FD-4775-9179-950DB8C3D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93B6FB8-B03E-4FC7-AC61-9B1613A3C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6E9617C-8511-4D9B-94C1-C84BFB7ED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076EA5A-A5A8-42A9-A0F7-ECECD999F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5856DB2-44EF-413E-B792-EFF0409DE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E2C35C7-1280-4F14-9553-11374063E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0376E68-4370-4BE5-917D-39794960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0D187E9-AB0A-480D-B60A-74F7F26FF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4" name="Inhaltsplatzhalter 6">
            <a:extLst>
              <a:ext uri="{FF2B5EF4-FFF2-40B4-BE49-F238E27FC236}">
                <a16:creationId xmlns:a16="http://schemas.microsoft.com/office/drawing/2014/main" id="{9FA6538F-F5E4-3024-C234-1371651BC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602" y="4216472"/>
            <a:ext cx="3519189" cy="791816"/>
          </a:xfrm>
          <a:prstGeom prst="rect">
            <a:avLst/>
          </a:prstGeom>
        </p:spPr>
      </p:pic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E2FDA17A-25F9-AA69-EB41-6075DC445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958550"/>
            <a:ext cx="4974771" cy="4261275"/>
          </a:xfrm>
        </p:spPr>
        <p:txBody>
          <a:bodyPr anchor="t">
            <a:normAutofit/>
          </a:bodyPr>
          <a:lstStyle/>
          <a:p>
            <a:r>
              <a:rPr lang="en-US" dirty="0"/>
              <a:t>Select the desired area</a:t>
            </a:r>
          </a:p>
          <a:p>
            <a:r>
              <a:rPr lang="en-US" dirty="0"/>
              <a:t>Retrieve the satellite images via the </a:t>
            </a:r>
            <a:r>
              <a:rPr lang="en-US" dirty="0" err="1"/>
              <a:t>Mapbox</a:t>
            </a:r>
            <a:r>
              <a:rPr lang="en-US" dirty="0"/>
              <a:t> API</a:t>
            </a:r>
          </a:p>
          <a:p>
            <a:r>
              <a:rPr lang="en-US" dirty="0"/>
              <a:t>Download the individual tiles </a:t>
            </a:r>
          </a:p>
          <a:p>
            <a:r>
              <a:rPr lang="en-US" dirty="0"/>
              <a:t>Store the tiles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2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515C2EE-BD66-3873-38CD-CD3E7F9ED127}"/>
              </a:ext>
            </a:extLst>
          </p:cNvPr>
          <p:cNvSpPr txBox="1"/>
          <p:nvPr/>
        </p:nvSpPr>
        <p:spPr>
          <a:xfrm>
            <a:off x="6477270" y="368625"/>
            <a:ext cx="4974771" cy="14034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latin typeface="+mj-lt"/>
                <a:ea typeface="+mj-ea"/>
                <a:cs typeface="+mj-cs"/>
              </a:rPr>
              <a:t>Detectree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0C7DD97-49DC-4BFD-951D-CFF51B976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41571" y="70488"/>
            <a:ext cx="3501861" cy="3501861"/>
            <a:chOff x="4690043" y="291695"/>
            <a:chExt cx="3055711" cy="3055711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7DCFDCC-147C-40CA-BFDF-2848A4297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1F8CA31-10D7-4B78-877D-2D21FBE55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76786CF-68E6-476D-909E-8522718B7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5057" y="3240578"/>
            <a:ext cx="3297290" cy="3297290"/>
            <a:chOff x="4690043" y="291695"/>
            <a:chExt cx="3055711" cy="3055711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6D8E882-7D0E-42D7-99C8-D4865D7DA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15F1597-6BCF-45F1-9AC9-B142DD476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72" name="Oval 71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26220" y="30573"/>
            <a:ext cx="3483100" cy="34831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0828" y="1091857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7" name="Grafik 6">
            <a:extLst>
              <a:ext uri="{FF2B5EF4-FFF2-40B4-BE49-F238E27FC236}">
                <a16:creationId xmlns:a16="http://schemas.microsoft.com/office/drawing/2014/main" id="{591AB6C3-3B86-0336-29A9-65EEEE7AE6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6833" t="25580" r="24054" b="30879"/>
          <a:stretch/>
        </p:blipFill>
        <p:spPr>
          <a:xfrm>
            <a:off x="2575955" y="698186"/>
            <a:ext cx="2383630" cy="2113201"/>
          </a:xfrm>
          <a:prstGeom prst="rect">
            <a:avLst/>
          </a:prstGeom>
        </p:spPr>
      </p:pic>
      <p:sp useBgFill="1">
        <p:nvSpPr>
          <p:cNvPr id="78" name="Oval 77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093" y="3195231"/>
            <a:ext cx="3281677" cy="328167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fik 27" descr="Laubbaum mit einfarbiger Füllung">
            <a:extLst>
              <a:ext uri="{FF2B5EF4-FFF2-40B4-BE49-F238E27FC236}">
                <a16:creationId xmlns:a16="http://schemas.microsoft.com/office/drawing/2014/main" id="{D0DCB510-D7A2-FAB4-1368-59AA77B3AE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2048" y="3904608"/>
            <a:ext cx="1895767" cy="1895767"/>
          </a:xfrm>
          <a:prstGeom prst="rect">
            <a:avLst/>
          </a:prstGeom>
        </p:spPr>
      </p:pic>
      <p:grpSp>
        <p:nvGrpSpPr>
          <p:cNvPr id="80" name="Graphic 4">
            <a:extLst>
              <a:ext uri="{FF2B5EF4-FFF2-40B4-BE49-F238E27FC236}">
                <a16:creationId xmlns:a16="http://schemas.microsoft.com/office/drawing/2014/main" id="{A04977CB-3825-471A-A590-C57F8C350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97585" y="3139252"/>
            <a:ext cx="1330536" cy="1330521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B4B4814-3BFD-418E-B5B6-9DC3E0023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B775DC1-0C03-424C-81DD-0B63736424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DA07F5D-1F32-483C-8A98-9849D780D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7A913DD-4597-42B1-9728-4127E83A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09FBB02-BC59-4864-8DBC-B2B2BD52B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BD87CAE-98EF-4EA4-B739-3304AB75B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A313AD8-2CA9-4181-84FF-A4EA106FB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0E1FD27-6078-4DDB-85A5-EF3282363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8B87154F-1C33-4D96-AD0F-41A911079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59F7C24D-DA96-4B69-9D48-11ED65981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1CC3BFF-8D2C-4191-AA89-4B5F07B59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30851AC-DB18-4C88-A8A2-449F772E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A0FBDE6-61C6-4EAD-BEF2-895D802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A861D3C-5355-4A4A-A875-EC40751A7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998E573C-00D7-4371-9CE5-C72044BCA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4B74B55B-C24A-4F7B-80B0-59E86E989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61FF18D-542A-4DA3-B579-046996571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5CD3040-DA11-4096-9ECA-0547EB296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DBF68E6-70DC-4C9B-9E36-54DADF5D8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1A82FA5-7042-42C0-82C9-8068C36A6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2F1F1E10-43A7-49C1-9611-E52FB1BF5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350A35C-3618-4456-8580-7687EDA43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F4013BD1-ADEE-4116-8B16-8C5FB3B01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D41350A0-245D-42A9-911D-82D77BC3D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8734813-52CA-4809-A0E0-348308DC4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626E127-926A-4623-B87E-6944AA8F4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DDE53E-0E40-4853-BCF0-9B152D6A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13F1249-54EA-428F-AE2E-A0579B409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52C80D7-048D-4658-A5FE-B698CC4E4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4A82C20A-8FDC-4735-9608-AD288081F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EFB7CA94-32F3-403F-9F2B-1E2F701E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1066606C-4588-4163-AD08-3AC14040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B8565D18-023F-46E0-B825-199BFEAD6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6F96FBB7-2ED0-47E0-9016-421EC9D3D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7CFFB9F2-9F7C-43A4-A9E6-1EE70C00B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421F39C-6A35-4CF1-8E72-2A897C1F8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DA5561C-BFBA-4EA2-8A59-2910A2CDF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B9F79817-A1A8-459C-A1DA-1639CC4EF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30C5931-2980-4D21-A6AF-33BBB2B4A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6130F5F5-6F7C-41EE-8CBB-1D0839C6F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671993A-EC69-4341-90B1-F23F6EA5A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D56C4EAD-EE30-43C6-99BC-D4CB4EE9E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00981292-8C2D-477F-BFC1-A0C971DE4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EB673EB-AAA5-41CD-BD9E-19C05381C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F0F0673-73C3-44AE-9E98-EE65ADB27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0908B8D8-11C7-4C6B-9642-2AAD37E24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FF2F92D7-98B0-4E76-B8C6-AADDDBFCC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EC8DDD7-9501-4B67-9C31-6D5930A2B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7BD5C40-C542-47FD-9C2B-EE136CB97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D4CE941A-9B71-4C39-B230-20A18D89B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3718F172-45D8-46D9-A359-D8A51BE64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151EDA59-37F4-47C4-9579-A4EE161561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CF25555-9B27-45F5-BDE8-EC65FC7B9D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18D4CBF-5079-4BCF-996F-48C5BD1DC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99F779A-FDDF-4E15-A19E-D734C95A5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8510558-1546-41C7-819E-0C4056E54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B371F762-3D9D-459C-AC86-3183843A4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CDECEFE0-53BB-47FB-97D7-AE0B0E319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D7521B5-463A-40A3-BE61-B1CAE3307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A3596C1-0483-4496-8755-DB608479D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9261538-C799-4246-B1B3-B3F5B09A0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7FDE36D9-78E7-44D9-BC0F-1BAFDE5B3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DB9D93E5-4ECA-4C24-9FF6-AC8133427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A4C35E97-1F66-4BFD-AE92-7EBC84F1D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6BF299A-A3D1-430D-80FF-B080C6FC6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9E7CF736-D3DE-4C5E-AA1F-DC4C8AA3A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396DF6B-432E-4903-B1AA-D3531FF8A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ECDFD65-3965-4589-A4C2-16510946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CA8C54E5-84FF-4F13-AA46-FED8E8DAD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ECA2236-A9B4-439E-9BAB-56AE965F6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E9441778-3D1A-4F75-A5A1-7214DAFB1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9B9AA094-8F15-4A0C-AA38-346BD5DDC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119958CA-594A-4498-84BE-F61BFC580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FDFCE354-2B72-4480-97DE-E882906FD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BC973E6C-6BC5-4FF1-8ECA-861597312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D64FCB3C-7129-40FC-B584-150E5E62F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E211C60F-B3FE-47DD-BD11-D33173634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0D3EA065-68A6-4DD0-99BA-645480D4A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2B6AC294-B9BA-4C59-B08A-53548D610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95F31034-2EF3-4F10-85B8-454316F2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AA87A0E7-AF0B-4A66-AFF6-689E7D388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0D8E5EAF-B0C7-4E80-92EF-0209B4FE7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AA01C3F-AD71-4F07-8664-821309948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A30EC962-F7C8-4F17-A8EB-8EC64ADEFB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FA0DA527-FFEF-4AB6-B38F-FDF228D5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FAB5776C-CF29-46E0-9A73-03A318AE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45572D84-640D-47CC-A862-6DCF1A73E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0F9CD199-6195-4F64-9E22-94AD9D760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35BC72FF-17EE-425A-B62A-2E024A6D7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6F3AB89-E7FF-4C05-9243-32DF9B4DF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DABD659D-3754-4F63-9C8D-54AB1549E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C9DF2EF3-55C8-4745-9F55-24B60215D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13C67022-CC78-4114-891A-C34637A61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0F93252-C331-4CBB-B4F8-6B12B3903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7F4537F3-EDF5-4626-AFBE-4488E0140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848604B-6F7A-4A76-96F8-6B7BE1FE8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3D47B0C-A018-4B2C-898B-2391FC845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03DD4A89-CBC7-4BEE-AF16-D76807C08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E63C3831-F632-40D9-84E9-FEDA73C6B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5D39FEFA-CF2D-47D2-A180-417199AE8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987F2FB4-CAFE-4018-A06E-5BAB572FF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9C990CED-1FA9-4850-8469-146002770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5BF6636-258D-497B-ABBF-1813F114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27D9B40C-72EA-4EFC-B711-9F7828061E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454702A9-BABD-4005-8B4D-991D3CFBE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1E860B77-3AB6-46A1-9CE3-37D976AF4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92ABAA7-B221-4C32-8F87-ABBAE21ADA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81D416EA-36C9-4DC6-A012-0C0F3FDF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A7F4DF81-59CD-4438-AA36-8F1BCCF97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77C64A27-32D1-40C4-B94F-1093B6DE6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4797AB82-41AF-4856-AFC1-222C6DBC7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80C1D340-365C-4212-A0FE-D7D06095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3493915A-115F-4720-86A4-853B73230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2B7C4C77-1BED-4D31-8452-96E6F6B2A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8B04703-29C2-4A3B-AF19-7434D788E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6557C845-906D-43D8-92DE-72EF46068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5858061-043C-4334-BFCE-D9F77366A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5B825429-701A-43D0-83FA-2AF61D842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A633109C-AACA-40CF-B41E-488FD4884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F7558F3F-5D90-45F4-AA12-07ED3A519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451DD258-CE67-424A-BF5B-AFFA82B56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4400BE62-7130-4D75-B3AB-AA78B022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22DE0A40-C470-4BF2-86BE-950D01B0C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FD0A8776-E748-4D71-999B-FF5213CB4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9868C751-1379-453B-AC78-C61BCDFD7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B5E0827-B184-45E4-BE8A-A6E9B4456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528E9365-B34E-471B-B5F5-7D7AA0226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E32C453C-483A-468F-8AE5-9653EE06C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206E38D-8DBE-4126-8CAC-F737F5835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ED5D9B69-81D5-4D7D-875B-4E07EC457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E5212BDC-A49B-4150-8C9A-BFD08D9E1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D8A2BE4D-B38F-4C4C-A82F-FABB3DE99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94EFD994-9359-4615-BFA9-DFCC942F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4205EAC6-6E11-4106-A079-7E9F2F62C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EDDCF5F4-CA05-4922-AF4B-F9629D6F3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09113CF3-AB25-42A2-8DE0-735C1F40C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FB5092A3-B3FA-4AC8-82C3-FA386B848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08F8F5D2-8958-4ED5-94E8-B4AB9F442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87D2E7CC-7DFE-42C8-9E78-44777D7B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6E57A90F-A41A-4C97-8EA3-ADD911EDD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B9C217A0-4087-4422-8635-C74D0B13A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9C0E89CF-75CB-4D42-9E44-ADF284D84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5564F9F3-0D82-4874-9440-38F3AF917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8E318789-20ED-497A-AFEB-3280B07AB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F2256C04-2807-49A4-93C3-95542421D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14FBD6ED-2E68-4F38-BF88-DC75DAECA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AF7BF2B0-9477-4227-9CDB-98E8AF7C1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7B6B9DAA-B992-45AD-A992-9CDFB41B9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8DE418D1-D67F-4FD8-BA49-CC986A712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39AB1E1F-243A-489C-8753-69078993E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F5E4BFF9-A8A8-4B08-AC59-228B81E02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D3D80DFA-96DF-4CD6-B136-557368FF3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1ED3E86E-8BEE-463D-A646-180ABD21F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ADD483A5-049C-4EBA-B2D1-910117903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1116FEF0-D89A-43D8-B160-04E86A39F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517D6EEA-1BB1-4EC1-87B7-2CAFBE348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2EBD1224-D8F1-4976-BE1F-B4ABB071A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DEBB9B87-CACC-4819-BEFA-C8A0C1AF2A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5259DF1F-DEAD-492D-AFEE-BA7BB1A7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D3573A36-F1A6-4532-829C-AE49B7CE2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F1A8D26A-350C-45FE-AA87-4AC5C0568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5044A982-3E0F-4D17-9104-27E2D2D2F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68EB580A-7544-41A1-AE10-5C52B00FB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65DBF4F2-4158-4DA7-AF14-7F9DDF07B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F43513B1-0D48-4482-AA4E-2046DE585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AC04BF60-8F64-4663-A8B4-D8BC1943B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1B9A4999-4058-4260-B3D7-A8B6C1361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99FCBE72-DC7B-42FD-B59A-E1714802E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2FC3A23A-4EDB-4DD4-B293-746E0255A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E2FDA17A-25F9-AA69-EB41-6075DC445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958550"/>
            <a:ext cx="4974771" cy="38103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Supervised learning problem</a:t>
            </a:r>
          </a:p>
          <a:p>
            <a:r>
              <a:rPr lang="en-US"/>
              <a:t>System must be trained on suitable data</a:t>
            </a:r>
          </a:p>
          <a:p>
            <a:r>
              <a:rPr lang="en-US"/>
              <a:t>The tiles selected for training must be linked to the ground truth of the tree/non-tree masks</a:t>
            </a:r>
          </a:p>
        </p:txBody>
      </p:sp>
    </p:spTree>
    <p:extLst>
      <p:ext uri="{BB962C8B-B14F-4D97-AF65-F5344CB8AC3E}">
        <p14:creationId xmlns:p14="http://schemas.microsoft.com/office/powerpoint/2010/main" val="2798670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515C2EE-BD66-3873-38CD-CD3E7F9ED127}"/>
              </a:ext>
            </a:extLst>
          </p:cNvPr>
          <p:cNvSpPr txBox="1"/>
          <p:nvPr/>
        </p:nvSpPr>
        <p:spPr>
          <a:xfrm>
            <a:off x="500875" y="471232"/>
            <a:ext cx="5217173" cy="15414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Detectree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58E97B8-3278-4D63-89EC-C4580EF76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33412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5835 h 286230"/>
              <a:gd name="connsiteX8" fmla="*/ 255835 w 1990951"/>
              <a:gd name="connsiteY8" fmla="*/ 0 h 286230"/>
              <a:gd name="connsiteX9" fmla="*/ 504071 w 1990951"/>
              <a:gd name="connsiteY9" fmla="*/ 245703 h 286230"/>
              <a:gd name="connsiteX10" fmla="*/ 749773 w 1990951"/>
              <a:gd name="connsiteY10" fmla="*/ 0 h 286230"/>
              <a:gd name="connsiteX11" fmla="*/ 995476 w 1990951"/>
              <a:gd name="connsiteY11" fmla="*/ 245703 h 286230"/>
              <a:gd name="connsiteX12" fmla="*/ 1243712 w 1990951"/>
              <a:gd name="connsiteY12" fmla="*/ 0 h 286230"/>
              <a:gd name="connsiteX13" fmla="*/ 1489414 w 1990951"/>
              <a:gd name="connsiteY13" fmla="*/ 245703 h 286230"/>
              <a:gd name="connsiteX14" fmla="*/ 1735117 w 1990951"/>
              <a:gd name="connsiteY14" fmla="*/ 0 h 286230"/>
              <a:gd name="connsiteX15" fmla="*/ 1990952 w 1990951"/>
              <a:gd name="connsiteY15" fmla="*/ 255835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5835"/>
                </a:lnTo>
                <a:lnTo>
                  <a:pt x="255835" y="0"/>
                </a:lnTo>
                <a:lnTo>
                  <a:pt x="504071" y="245703"/>
                </a:lnTo>
                <a:lnTo>
                  <a:pt x="749773" y="0"/>
                </a:lnTo>
                <a:lnTo>
                  <a:pt x="995476" y="245703"/>
                </a:lnTo>
                <a:lnTo>
                  <a:pt x="1243712" y="0"/>
                </a:lnTo>
                <a:lnTo>
                  <a:pt x="1489414" y="245703"/>
                </a:lnTo>
                <a:lnTo>
                  <a:pt x="1735117" y="0"/>
                </a:lnTo>
                <a:lnTo>
                  <a:pt x="1990952" y="255835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0168936-CE5E-45A4-9FAA-820681A7B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68444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8368 h 286230"/>
              <a:gd name="connsiteX8" fmla="*/ 255835 w 1990951"/>
              <a:gd name="connsiteY8" fmla="*/ 0 h 286230"/>
              <a:gd name="connsiteX9" fmla="*/ 504071 w 1990951"/>
              <a:gd name="connsiteY9" fmla="*/ 248236 h 286230"/>
              <a:gd name="connsiteX10" fmla="*/ 749773 w 1990951"/>
              <a:gd name="connsiteY10" fmla="*/ 0 h 286230"/>
              <a:gd name="connsiteX11" fmla="*/ 995476 w 1990951"/>
              <a:gd name="connsiteY11" fmla="*/ 248236 h 286230"/>
              <a:gd name="connsiteX12" fmla="*/ 1243712 w 1990951"/>
              <a:gd name="connsiteY12" fmla="*/ 0 h 286230"/>
              <a:gd name="connsiteX13" fmla="*/ 1489414 w 1990951"/>
              <a:gd name="connsiteY13" fmla="*/ 248236 h 286230"/>
              <a:gd name="connsiteX14" fmla="*/ 1735117 w 1990951"/>
              <a:gd name="connsiteY14" fmla="*/ 0 h 286230"/>
              <a:gd name="connsiteX15" fmla="*/ 1990952 w 1990951"/>
              <a:gd name="connsiteY15" fmla="*/ 258368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8368"/>
                </a:lnTo>
                <a:lnTo>
                  <a:pt x="255835" y="0"/>
                </a:lnTo>
                <a:lnTo>
                  <a:pt x="504071" y="248236"/>
                </a:lnTo>
                <a:lnTo>
                  <a:pt x="749773" y="0"/>
                </a:lnTo>
                <a:lnTo>
                  <a:pt x="995476" y="248236"/>
                </a:lnTo>
                <a:lnTo>
                  <a:pt x="1243712" y="0"/>
                </a:lnTo>
                <a:lnTo>
                  <a:pt x="1489414" y="248236"/>
                </a:lnTo>
                <a:lnTo>
                  <a:pt x="1735117" y="0"/>
                </a:lnTo>
                <a:lnTo>
                  <a:pt x="1990952" y="258368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414A95-9CF6-4787-B6F4-736E75DFB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3" y="4864099"/>
            <a:ext cx="2085971" cy="1993901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E55EDEC-1A3E-44D4-9F1C-5FAEB4823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352701-4D72-4D42-BED8-F30782F56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CE7DD15-248D-407F-9BBA-87DCEF3C9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F249086-A196-41DD-BC96-CA27D2C9E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BF07749-D7D0-470F-9C12-E8D19EB1D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05B1B7D-CE78-4677-BE51-133F4425E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6CEA59F-3271-46D6-9CBC-F7C8DED96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68256DC-CD27-4A4B-8A1B-E315CADF2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4D0082-FA6D-4E6D-BACC-89F325389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10D35FD-C3A9-4C0A-BC06-140E6D6F6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4A8F3F5-01DB-4D7F-865A-A033D7653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269D5FA-3DC7-4503-A9AC-DB43F5AA2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EB6DAF0-32D8-49F4-AE4A-0278A314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8" name="Grafik 27" descr="Laubbaum mit einfarbiger Füllung">
            <a:extLst>
              <a:ext uri="{FF2B5EF4-FFF2-40B4-BE49-F238E27FC236}">
                <a16:creationId xmlns:a16="http://schemas.microsoft.com/office/drawing/2014/main" id="{D0DCB510-D7A2-FAB4-1368-59AA77B3A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5307" y="2212356"/>
            <a:ext cx="3217333" cy="3217333"/>
          </a:xfrm>
          <a:prstGeom prst="rect">
            <a:avLst/>
          </a:prstGeom>
        </p:spPr>
      </p:pic>
      <p:pic>
        <p:nvPicPr>
          <p:cNvPr id="24" name="image2.png">
            <a:extLst>
              <a:ext uri="{FF2B5EF4-FFF2-40B4-BE49-F238E27FC236}">
                <a16:creationId xmlns:a16="http://schemas.microsoft.com/office/drawing/2014/main" id="{3380D541-CFF5-C81A-F533-985F641D1C29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5269636" y="1294752"/>
            <a:ext cx="3289392" cy="4524115"/>
          </a:xfrm>
          <a:prstGeom prst="rect">
            <a:avLst/>
          </a:prstGeom>
          <a:ln/>
        </p:spPr>
      </p:pic>
      <p:pic>
        <p:nvPicPr>
          <p:cNvPr id="25" name="image21.png">
            <a:extLst>
              <a:ext uri="{FF2B5EF4-FFF2-40B4-BE49-F238E27FC236}">
                <a16:creationId xmlns:a16="http://schemas.microsoft.com/office/drawing/2014/main" id="{1EA191D0-0179-5EA9-A11C-513BE60C9A09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8545033" y="1294751"/>
            <a:ext cx="3146092" cy="452411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30241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515C2EE-BD66-3873-38CD-CD3E7F9ED127}"/>
              </a:ext>
            </a:extLst>
          </p:cNvPr>
          <p:cNvSpPr txBox="1"/>
          <p:nvPr/>
        </p:nvSpPr>
        <p:spPr>
          <a:xfrm>
            <a:off x="500875" y="471232"/>
            <a:ext cx="5217173" cy="15414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Detectree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58E97B8-3278-4D63-89EC-C4580EF76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33412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5835 h 286230"/>
              <a:gd name="connsiteX8" fmla="*/ 255835 w 1990951"/>
              <a:gd name="connsiteY8" fmla="*/ 0 h 286230"/>
              <a:gd name="connsiteX9" fmla="*/ 504071 w 1990951"/>
              <a:gd name="connsiteY9" fmla="*/ 245703 h 286230"/>
              <a:gd name="connsiteX10" fmla="*/ 749773 w 1990951"/>
              <a:gd name="connsiteY10" fmla="*/ 0 h 286230"/>
              <a:gd name="connsiteX11" fmla="*/ 995476 w 1990951"/>
              <a:gd name="connsiteY11" fmla="*/ 245703 h 286230"/>
              <a:gd name="connsiteX12" fmla="*/ 1243712 w 1990951"/>
              <a:gd name="connsiteY12" fmla="*/ 0 h 286230"/>
              <a:gd name="connsiteX13" fmla="*/ 1489414 w 1990951"/>
              <a:gd name="connsiteY13" fmla="*/ 245703 h 286230"/>
              <a:gd name="connsiteX14" fmla="*/ 1735117 w 1990951"/>
              <a:gd name="connsiteY14" fmla="*/ 0 h 286230"/>
              <a:gd name="connsiteX15" fmla="*/ 1990952 w 1990951"/>
              <a:gd name="connsiteY15" fmla="*/ 255835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5835"/>
                </a:lnTo>
                <a:lnTo>
                  <a:pt x="255835" y="0"/>
                </a:lnTo>
                <a:lnTo>
                  <a:pt x="504071" y="245703"/>
                </a:lnTo>
                <a:lnTo>
                  <a:pt x="749773" y="0"/>
                </a:lnTo>
                <a:lnTo>
                  <a:pt x="995476" y="245703"/>
                </a:lnTo>
                <a:lnTo>
                  <a:pt x="1243712" y="0"/>
                </a:lnTo>
                <a:lnTo>
                  <a:pt x="1489414" y="245703"/>
                </a:lnTo>
                <a:lnTo>
                  <a:pt x="1735117" y="0"/>
                </a:lnTo>
                <a:lnTo>
                  <a:pt x="1990952" y="255835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0168936-CE5E-45A4-9FAA-820681A7B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68444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8368 h 286230"/>
              <a:gd name="connsiteX8" fmla="*/ 255835 w 1990951"/>
              <a:gd name="connsiteY8" fmla="*/ 0 h 286230"/>
              <a:gd name="connsiteX9" fmla="*/ 504071 w 1990951"/>
              <a:gd name="connsiteY9" fmla="*/ 248236 h 286230"/>
              <a:gd name="connsiteX10" fmla="*/ 749773 w 1990951"/>
              <a:gd name="connsiteY10" fmla="*/ 0 h 286230"/>
              <a:gd name="connsiteX11" fmla="*/ 995476 w 1990951"/>
              <a:gd name="connsiteY11" fmla="*/ 248236 h 286230"/>
              <a:gd name="connsiteX12" fmla="*/ 1243712 w 1990951"/>
              <a:gd name="connsiteY12" fmla="*/ 0 h 286230"/>
              <a:gd name="connsiteX13" fmla="*/ 1489414 w 1990951"/>
              <a:gd name="connsiteY13" fmla="*/ 248236 h 286230"/>
              <a:gd name="connsiteX14" fmla="*/ 1735117 w 1990951"/>
              <a:gd name="connsiteY14" fmla="*/ 0 h 286230"/>
              <a:gd name="connsiteX15" fmla="*/ 1990952 w 1990951"/>
              <a:gd name="connsiteY15" fmla="*/ 258368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8368"/>
                </a:lnTo>
                <a:lnTo>
                  <a:pt x="255835" y="0"/>
                </a:lnTo>
                <a:lnTo>
                  <a:pt x="504071" y="248236"/>
                </a:lnTo>
                <a:lnTo>
                  <a:pt x="749773" y="0"/>
                </a:lnTo>
                <a:lnTo>
                  <a:pt x="995476" y="248236"/>
                </a:lnTo>
                <a:lnTo>
                  <a:pt x="1243712" y="0"/>
                </a:lnTo>
                <a:lnTo>
                  <a:pt x="1489414" y="248236"/>
                </a:lnTo>
                <a:lnTo>
                  <a:pt x="1735117" y="0"/>
                </a:lnTo>
                <a:lnTo>
                  <a:pt x="1990952" y="258368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414A95-9CF6-4787-B6F4-736E75DFB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3" y="4864099"/>
            <a:ext cx="2085971" cy="1993901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E55EDEC-1A3E-44D4-9F1C-5FAEB4823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352701-4D72-4D42-BED8-F30782F56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CE7DD15-248D-407F-9BBA-87DCEF3C9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F249086-A196-41DD-BC96-CA27D2C9E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BF07749-D7D0-470F-9C12-E8D19EB1D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05B1B7D-CE78-4677-BE51-133F4425E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6CEA59F-3271-46D6-9CBC-F7C8DED96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68256DC-CD27-4A4B-8A1B-E315CADF2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4D0082-FA6D-4E6D-BACC-89F325389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10D35FD-C3A9-4C0A-BC06-140E6D6F6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4A8F3F5-01DB-4D7F-865A-A033D7653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269D5FA-3DC7-4503-A9AC-DB43F5AA2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EB6DAF0-32D8-49F4-AE4A-0278A314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8" name="Grafik 27" descr="Laubbaum mit einfarbiger Füllung">
            <a:extLst>
              <a:ext uri="{FF2B5EF4-FFF2-40B4-BE49-F238E27FC236}">
                <a16:creationId xmlns:a16="http://schemas.microsoft.com/office/drawing/2014/main" id="{D0DCB510-D7A2-FAB4-1368-59AA77B3A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5307" y="2212356"/>
            <a:ext cx="3217333" cy="3217333"/>
          </a:xfrm>
          <a:prstGeom prst="rect">
            <a:avLst/>
          </a:prstGeom>
        </p:spPr>
      </p:pic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E2FDA17A-25F9-AA69-EB41-6075DC445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5"/>
            <a:ext cx="5217173" cy="50856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Training of AdaBoost classifiers</a:t>
            </a:r>
          </a:p>
          <a:p>
            <a:r>
              <a:rPr lang="de-DE" dirty="0" err="1"/>
              <a:t>Classifiers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distinguish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-like and non-</a:t>
            </a:r>
            <a:r>
              <a:rPr lang="de-DE" dirty="0" err="1"/>
              <a:t>tree</a:t>
            </a:r>
            <a:r>
              <a:rPr lang="de-DE" dirty="0"/>
              <a:t>-like </a:t>
            </a:r>
            <a:r>
              <a:rPr lang="de-DE" dirty="0" err="1"/>
              <a:t>pixels</a:t>
            </a:r>
            <a:endParaRPr lang="en-US" dirty="0"/>
          </a:p>
        </p:txBody>
      </p:sp>
      <p:pic>
        <p:nvPicPr>
          <p:cNvPr id="22" name="image17.jpg">
            <a:extLst>
              <a:ext uri="{FF2B5EF4-FFF2-40B4-BE49-F238E27FC236}">
                <a16:creationId xmlns:a16="http://schemas.microsoft.com/office/drawing/2014/main" id="{ED0D7ADE-1046-FAB1-B575-9E24A43D76C4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5634445" y="3143487"/>
            <a:ext cx="3061092" cy="2743386"/>
          </a:xfrm>
          <a:prstGeom prst="rect">
            <a:avLst/>
          </a:prstGeom>
          <a:ln/>
        </p:spPr>
      </p:pic>
      <p:pic>
        <p:nvPicPr>
          <p:cNvPr id="23" name="image19.png">
            <a:extLst>
              <a:ext uri="{FF2B5EF4-FFF2-40B4-BE49-F238E27FC236}">
                <a16:creationId xmlns:a16="http://schemas.microsoft.com/office/drawing/2014/main" id="{C23C1686-D733-10FF-20FD-5756CF079C44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8843454" y="3143487"/>
            <a:ext cx="3076259" cy="274216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323558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515C2EE-BD66-3873-38CD-CD3E7F9ED127}"/>
              </a:ext>
            </a:extLst>
          </p:cNvPr>
          <p:cNvSpPr txBox="1"/>
          <p:nvPr/>
        </p:nvSpPr>
        <p:spPr>
          <a:xfrm>
            <a:off x="500875" y="471232"/>
            <a:ext cx="5217173" cy="15414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Detectree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58E97B8-3278-4D63-89EC-C4580EF76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33412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5835 h 286230"/>
              <a:gd name="connsiteX8" fmla="*/ 255835 w 1990951"/>
              <a:gd name="connsiteY8" fmla="*/ 0 h 286230"/>
              <a:gd name="connsiteX9" fmla="*/ 504071 w 1990951"/>
              <a:gd name="connsiteY9" fmla="*/ 245703 h 286230"/>
              <a:gd name="connsiteX10" fmla="*/ 749773 w 1990951"/>
              <a:gd name="connsiteY10" fmla="*/ 0 h 286230"/>
              <a:gd name="connsiteX11" fmla="*/ 995476 w 1990951"/>
              <a:gd name="connsiteY11" fmla="*/ 245703 h 286230"/>
              <a:gd name="connsiteX12" fmla="*/ 1243712 w 1990951"/>
              <a:gd name="connsiteY12" fmla="*/ 0 h 286230"/>
              <a:gd name="connsiteX13" fmla="*/ 1489414 w 1990951"/>
              <a:gd name="connsiteY13" fmla="*/ 245703 h 286230"/>
              <a:gd name="connsiteX14" fmla="*/ 1735117 w 1990951"/>
              <a:gd name="connsiteY14" fmla="*/ 0 h 286230"/>
              <a:gd name="connsiteX15" fmla="*/ 1990952 w 1990951"/>
              <a:gd name="connsiteY15" fmla="*/ 255835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5835"/>
                </a:lnTo>
                <a:lnTo>
                  <a:pt x="255835" y="0"/>
                </a:lnTo>
                <a:lnTo>
                  <a:pt x="504071" y="245703"/>
                </a:lnTo>
                <a:lnTo>
                  <a:pt x="749773" y="0"/>
                </a:lnTo>
                <a:lnTo>
                  <a:pt x="995476" y="245703"/>
                </a:lnTo>
                <a:lnTo>
                  <a:pt x="1243712" y="0"/>
                </a:lnTo>
                <a:lnTo>
                  <a:pt x="1489414" y="245703"/>
                </a:lnTo>
                <a:lnTo>
                  <a:pt x="1735117" y="0"/>
                </a:lnTo>
                <a:lnTo>
                  <a:pt x="1990952" y="255835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0168936-CE5E-45A4-9FAA-820681A7B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68444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8368 h 286230"/>
              <a:gd name="connsiteX8" fmla="*/ 255835 w 1990951"/>
              <a:gd name="connsiteY8" fmla="*/ 0 h 286230"/>
              <a:gd name="connsiteX9" fmla="*/ 504071 w 1990951"/>
              <a:gd name="connsiteY9" fmla="*/ 248236 h 286230"/>
              <a:gd name="connsiteX10" fmla="*/ 749773 w 1990951"/>
              <a:gd name="connsiteY10" fmla="*/ 0 h 286230"/>
              <a:gd name="connsiteX11" fmla="*/ 995476 w 1990951"/>
              <a:gd name="connsiteY11" fmla="*/ 248236 h 286230"/>
              <a:gd name="connsiteX12" fmla="*/ 1243712 w 1990951"/>
              <a:gd name="connsiteY12" fmla="*/ 0 h 286230"/>
              <a:gd name="connsiteX13" fmla="*/ 1489414 w 1990951"/>
              <a:gd name="connsiteY13" fmla="*/ 248236 h 286230"/>
              <a:gd name="connsiteX14" fmla="*/ 1735117 w 1990951"/>
              <a:gd name="connsiteY14" fmla="*/ 0 h 286230"/>
              <a:gd name="connsiteX15" fmla="*/ 1990952 w 1990951"/>
              <a:gd name="connsiteY15" fmla="*/ 258368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8368"/>
                </a:lnTo>
                <a:lnTo>
                  <a:pt x="255835" y="0"/>
                </a:lnTo>
                <a:lnTo>
                  <a:pt x="504071" y="248236"/>
                </a:lnTo>
                <a:lnTo>
                  <a:pt x="749773" y="0"/>
                </a:lnTo>
                <a:lnTo>
                  <a:pt x="995476" y="248236"/>
                </a:lnTo>
                <a:lnTo>
                  <a:pt x="1243712" y="0"/>
                </a:lnTo>
                <a:lnTo>
                  <a:pt x="1489414" y="248236"/>
                </a:lnTo>
                <a:lnTo>
                  <a:pt x="1735117" y="0"/>
                </a:lnTo>
                <a:lnTo>
                  <a:pt x="1990952" y="258368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414A95-9CF6-4787-B6F4-736E75DFB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3" y="4864099"/>
            <a:ext cx="2085971" cy="1993901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E55EDEC-1A3E-44D4-9F1C-5FAEB4823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352701-4D72-4D42-BED8-F30782F56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CE7DD15-248D-407F-9BBA-87DCEF3C9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F249086-A196-41DD-BC96-CA27D2C9E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BF07749-D7D0-470F-9C12-E8D19EB1D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05B1B7D-CE78-4677-BE51-133F4425E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6CEA59F-3271-46D6-9CBC-F7C8DED96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68256DC-CD27-4A4B-8A1B-E315CADF2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4D0082-FA6D-4E6D-BACC-89F325389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10D35FD-C3A9-4C0A-BC06-140E6D6F6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4A8F3F5-01DB-4D7F-865A-A033D7653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269D5FA-3DC7-4503-A9AC-DB43F5AA2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EB6DAF0-32D8-49F4-AE4A-0278A314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8" name="Grafik 27" descr="Laubbaum mit einfarbiger Füllung">
            <a:extLst>
              <a:ext uri="{FF2B5EF4-FFF2-40B4-BE49-F238E27FC236}">
                <a16:creationId xmlns:a16="http://schemas.microsoft.com/office/drawing/2014/main" id="{D0DCB510-D7A2-FAB4-1368-59AA77B3A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5307" y="2212356"/>
            <a:ext cx="3217333" cy="3217333"/>
          </a:xfrm>
          <a:prstGeom prst="rect">
            <a:avLst/>
          </a:prstGeom>
        </p:spPr>
      </p:pic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E2FDA17A-25F9-AA69-EB41-6075DC445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5"/>
            <a:ext cx="5217173" cy="50856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Classification of </a:t>
            </a:r>
            <a:r>
              <a:rPr lang="de-DE" dirty="0" err="1"/>
              <a:t>tree</a:t>
            </a:r>
            <a:r>
              <a:rPr lang="de-DE" dirty="0"/>
              <a:t>-like and non-</a:t>
            </a:r>
            <a:r>
              <a:rPr lang="de-DE" dirty="0" err="1"/>
              <a:t>tree</a:t>
            </a:r>
            <a:r>
              <a:rPr lang="de-DE" dirty="0"/>
              <a:t>-like </a:t>
            </a:r>
            <a:r>
              <a:rPr lang="en-US" dirty="0"/>
              <a:t>pixel for each tile</a:t>
            </a:r>
          </a:p>
          <a:p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proportion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predicted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-like and non-</a:t>
            </a:r>
            <a:r>
              <a:rPr lang="de-DE" dirty="0" err="1"/>
              <a:t>tree</a:t>
            </a:r>
            <a:r>
              <a:rPr lang="de-DE" dirty="0"/>
              <a:t>-like </a:t>
            </a:r>
            <a:r>
              <a:rPr lang="de-DE" dirty="0" err="1"/>
              <a:t>pixels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tile</a:t>
            </a:r>
            <a:endParaRPr lang="de-DE" dirty="0"/>
          </a:p>
          <a:p>
            <a:r>
              <a:rPr lang="en-US" dirty="0"/>
              <a:t>The accuracy is determined by comparison with manually created ground truth masks.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74933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Microsoft Macintosh PowerPoint</Application>
  <PresentationFormat>Breitbild</PresentationFormat>
  <Paragraphs>67</Paragraphs>
  <Slides>17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Source Sans Pro</vt:lpstr>
      <vt:lpstr>FunkyShapesVTI</vt:lpstr>
      <vt:lpstr>Detectree</vt:lpstr>
      <vt:lpstr>Our Goal</vt:lpstr>
      <vt:lpstr>The importance of tree coverage </vt:lpstr>
      <vt:lpstr>Data Flow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Detectree</dc:title>
  <dc:creator>Benjamin Schwarz</dc:creator>
  <cp:lastModifiedBy>Benjamin Schwarz</cp:lastModifiedBy>
  <cp:revision>4</cp:revision>
  <dcterms:created xsi:type="dcterms:W3CDTF">2022-06-19T17:28:13Z</dcterms:created>
  <dcterms:modified xsi:type="dcterms:W3CDTF">2022-06-25T19:30:42Z</dcterms:modified>
</cp:coreProperties>
</file>