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9"/>
  </p:notesMasterIdLst>
  <p:sldIdLst>
    <p:sldId id="256" r:id="rId2"/>
    <p:sldId id="265" r:id="rId3"/>
    <p:sldId id="257" r:id="rId4"/>
    <p:sldId id="259" r:id="rId5"/>
    <p:sldId id="260" r:id="rId6"/>
    <p:sldId id="262" r:id="rId7"/>
    <p:sldId id="273" r:id="rId8"/>
    <p:sldId id="272" r:id="rId9"/>
    <p:sldId id="263" r:id="rId10"/>
    <p:sldId id="274" r:id="rId11"/>
    <p:sldId id="264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633"/>
    <p:restoredTop sz="94761"/>
  </p:normalViewPr>
  <p:slideViewPr>
    <p:cSldViewPr snapToGrid="0" snapToObjects="1">
      <p:cViewPr>
        <p:scale>
          <a:sx n="57" d="100"/>
          <a:sy n="57" d="100"/>
        </p:scale>
        <p:origin x="265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A9BFB-C8CC-4009-A20A-349268958B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B7D685-D13D-44BE-A3B3-A31EA65BFA8A}">
      <dgm:prSet/>
      <dgm:spPr/>
      <dgm:t>
        <a:bodyPr/>
        <a:lstStyle/>
        <a:p>
          <a:r>
            <a:rPr lang="en-US"/>
            <a:t>Analyze </a:t>
          </a:r>
          <a:r>
            <a:rPr lang="de-DE"/>
            <a:t>satellite images from different cities to obtain the tree share</a:t>
          </a:r>
          <a:endParaRPr lang="en-US"/>
        </a:p>
      </dgm:t>
    </dgm:pt>
    <dgm:pt modelId="{AB48274A-75C6-42B7-A349-EC03F6D1D63A}" type="parTrans" cxnId="{5D916775-2657-4BAC-95EA-917E3DF8A532}">
      <dgm:prSet/>
      <dgm:spPr/>
      <dgm:t>
        <a:bodyPr/>
        <a:lstStyle/>
        <a:p>
          <a:endParaRPr lang="en-US"/>
        </a:p>
      </dgm:t>
    </dgm:pt>
    <dgm:pt modelId="{8DD656AF-F83D-4D6A-A2D1-933C42D3F7FC}" type="sibTrans" cxnId="{5D916775-2657-4BAC-95EA-917E3DF8A532}">
      <dgm:prSet/>
      <dgm:spPr/>
      <dgm:t>
        <a:bodyPr/>
        <a:lstStyle/>
        <a:p>
          <a:endParaRPr lang="en-US"/>
        </a:p>
      </dgm:t>
    </dgm:pt>
    <dgm:pt modelId="{88B19AC8-0B78-4110-BCFC-85E13E1DCD3C}">
      <dgm:prSet/>
      <dgm:spPr/>
      <dgm:t>
        <a:bodyPr/>
        <a:lstStyle/>
        <a:p>
          <a:r>
            <a:rPr lang="de-DE"/>
            <a:t>Match this variable to different life factors (environment, satisfaction, health, …)</a:t>
          </a:r>
          <a:endParaRPr lang="en-US"/>
        </a:p>
      </dgm:t>
    </dgm:pt>
    <dgm:pt modelId="{D1C1855E-301D-47F2-B6EE-F42E7A539EE3}" type="parTrans" cxnId="{7FFE4CB4-BDB4-4A20-902D-EE587B87BA17}">
      <dgm:prSet/>
      <dgm:spPr/>
      <dgm:t>
        <a:bodyPr/>
        <a:lstStyle/>
        <a:p>
          <a:endParaRPr lang="en-US"/>
        </a:p>
      </dgm:t>
    </dgm:pt>
    <dgm:pt modelId="{6F120903-3C8C-4ED8-979A-6A024C4BCFF2}" type="sibTrans" cxnId="{7FFE4CB4-BDB4-4A20-902D-EE587B87BA17}">
      <dgm:prSet/>
      <dgm:spPr/>
      <dgm:t>
        <a:bodyPr/>
        <a:lstStyle/>
        <a:p>
          <a:endParaRPr lang="en-US"/>
        </a:p>
      </dgm:t>
    </dgm:pt>
    <dgm:pt modelId="{FCB271D4-CBF0-48B1-8C2F-0687D9C2EB22}">
      <dgm:prSet/>
      <dgm:spPr/>
      <dgm:t>
        <a:bodyPr/>
        <a:lstStyle/>
        <a:p>
          <a:r>
            <a:rPr lang="en-US"/>
            <a:t>Correlation between variables and importance of trees in cities </a:t>
          </a:r>
        </a:p>
      </dgm:t>
    </dgm:pt>
    <dgm:pt modelId="{FC295CFD-F431-454F-9469-85DFA135EDE1}" type="parTrans" cxnId="{E38B3272-4561-4FE1-B95E-9E4EBC7D3D64}">
      <dgm:prSet/>
      <dgm:spPr/>
      <dgm:t>
        <a:bodyPr/>
        <a:lstStyle/>
        <a:p>
          <a:endParaRPr lang="en-US"/>
        </a:p>
      </dgm:t>
    </dgm:pt>
    <dgm:pt modelId="{D079287B-B817-4172-87F8-8243100AE5A2}" type="sibTrans" cxnId="{E38B3272-4561-4FE1-B95E-9E4EBC7D3D64}">
      <dgm:prSet/>
      <dgm:spPr/>
      <dgm:t>
        <a:bodyPr/>
        <a:lstStyle/>
        <a:p>
          <a:endParaRPr lang="en-US"/>
        </a:p>
      </dgm:t>
    </dgm:pt>
    <dgm:pt modelId="{F8B309AE-A9E1-4F2E-9457-53E7DD30F99E}" type="pres">
      <dgm:prSet presAssocID="{47FA9BFB-C8CC-4009-A20A-349268958B27}" presName="root" presStyleCnt="0">
        <dgm:presLayoutVars>
          <dgm:dir/>
          <dgm:resizeHandles val="exact"/>
        </dgm:presLayoutVars>
      </dgm:prSet>
      <dgm:spPr/>
    </dgm:pt>
    <dgm:pt modelId="{4EA62DF2-AD1A-4B79-BD6B-1C6CC7484A67}" type="pres">
      <dgm:prSet presAssocID="{DCB7D685-D13D-44BE-A3B3-A31EA65BFA8A}" presName="compNode" presStyleCnt="0"/>
      <dgm:spPr/>
    </dgm:pt>
    <dgm:pt modelId="{67F0B785-813F-4349-B8BF-91377F266E6E}" type="pres">
      <dgm:prSet presAssocID="{DCB7D685-D13D-44BE-A3B3-A31EA65BFA8A}" presName="bgRect" presStyleLbl="bgShp" presStyleIdx="0" presStyleCnt="3"/>
      <dgm:spPr/>
    </dgm:pt>
    <dgm:pt modelId="{75C66259-F543-4E08-9C60-CDCE82C9395C}" type="pres">
      <dgm:prSet presAssocID="{DCB7D685-D13D-44BE-A3B3-A31EA65BFA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F0EFF97-6B10-4299-8F62-52BE25B6DE82}" type="pres">
      <dgm:prSet presAssocID="{DCB7D685-D13D-44BE-A3B3-A31EA65BFA8A}" presName="spaceRect" presStyleCnt="0"/>
      <dgm:spPr/>
    </dgm:pt>
    <dgm:pt modelId="{CF60F7D9-0B9C-42F3-B118-7D39D8619D4A}" type="pres">
      <dgm:prSet presAssocID="{DCB7D685-D13D-44BE-A3B3-A31EA65BFA8A}" presName="parTx" presStyleLbl="revTx" presStyleIdx="0" presStyleCnt="3">
        <dgm:presLayoutVars>
          <dgm:chMax val="0"/>
          <dgm:chPref val="0"/>
        </dgm:presLayoutVars>
      </dgm:prSet>
      <dgm:spPr/>
    </dgm:pt>
    <dgm:pt modelId="{9DFC88DC-CA95-4CB5-B744-85357F0EBAAB}" type="pres">
      <dgm:prSet presAssocID="{8DD656AF-F83D-4D6A-A2D1-933C42D3F7FC}" presName="sibTrans" presStyleCnt="0"/>
      <dgm:spPr/>
    </dgm:pt>
    <dgm:pt modelId="{BBF84A90-DAB3-4D4B-A5E8-DC560250701C}" type="pres">
      <dgm:prSet presAssocID="{88B19AC8-0B78-4110-BCFC-85E13E1DCD3C}" presName="compNode" presStyleCnt="0"/>
      <dgm:spPr/>
    </dgm:pt>
    <dgm:pt modelId="{26DC21B8-70A5-4288-A17A-A34E778085C8}" type="pres">
      <dgm:prSet presAssocID="{88B19AC8-0B78-4110-BCFC-85E13E1DCD3C}" presName="bgRect" presStyleLbl="bgShp" presStyleIdx="1" presStyleCnt="3"/>
      <dgm:spPr/>
    </dgm:pt>
    <dgm:pt modelId="{8F7D8F30-D9AF-4C85-9925-9843CF97AF1D}" type="pres">
      <dgm:prSet presAssocID="{88B19AC8-0B78-4110-BCFC-85E13E1DCD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C7947A8C-AE93-4934-8AB3-D6B6DF3DAAD6}" type="pres">
      <dgm:prSet presAssocID="{88B19AC8-0B78-4110-BCFC-85E13E1DCD3C}" presName="spaceRect" presStyleCnt="0"/>
      <dgm:spPr/>
    </dgm:pt>
    <dgm:pt modelId="{D257D0E2-996E-4B75-BB08-0B98A7A749B7}" type="pres">
      <dgm:prSet presAssocID="{88B19AC8-0B78-4110-BCFC-85E13E1DCD3C}" presName="parTx" presStyleLbl="revTx" presStyleIdx="1" presStyleCnt="3">
        <dgm:presLayoutVars>
          <dgm:chMax val="0"/>
          <dgm:chPref val="0"/>
        </dgm:presLayoutVars>
      </dgm:prSet>
      <dgm:spPr/>
    </dgm:pt>
    <dgm:pt modelId="{BDC9AD29-F806-444B-AB0E-C118EEA7E0BB}" type="pres">
      <dgm:prSet presAssocID="{6F120903-3C8C-4ED8-979A-6A024C4BCFF2}" presName="sibTrans" presStyleCnt="0"/>
      <dgm:spPr/>
    </dgm:pt>
    <dgm:pt modelId="{B49B4209-EEBF-471F-8A66-0E06382763C3}" type="pres">
      <dgm:prSet presAssocID="{FCB271D4-CBF0-48B1-8C2F-0687D9C2EB22}" presName="compNode" presStyleCnt="0"/>
      <dgm:spPr/>
    </dgm:pt>
    <dgm:pt modelId="{818620A0-537E-4C99-824E-BA498C9A2273}" type="pres">
      <dgm:prSet presAssocID="{FCB271D4-CBF0-48B1-8C2F-0687D9C2EB22}" presName="bgRect" presStyleLbl="bgShp" presStyleIdx="2" presStyleCnt="3"/>
      <dgm:spPr/>
    </dgm:pt>
    <dgm:pt modelId="{10BE717B-C5A0-48EF-B922-6AA5FD83BACD}" type="pres">
      <dgm:prSet presAssocID="{FCB271D4-CBF0-48B1-8C2F-0687D9C2EB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5D1F867-09DA-456E-98EB-44498070B83D}" type="pres">
      <dgm:prSet presAssocID="{FCB271D4-CBF0-48B1-8C2F-0687D9C2EB22}" presName="spaceRect" presStyleCnt="0"/>
      <dgm:spPr/>
    </dgm:pt>
    <dgm:pt modelId="{24FFB5E5-ACA2-48CB-81D2-BFB820224CBB}" type="pres">
      <dgm:prSet presAssocID="{FCB271D4-CBF0-48B1-8C2F-0687D9C2EB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9BD262-3857-4B70-ADDE-68D8F65BDEC1}" type="presOf" srcId="{FCB271D4-CBF0-48B1-8C2F-0687D9C2EB22}" destId="{24FFB5E5-ACA2-48CB-81D2-BFB820224CBB}" srcOrd="0" destOrd="0" presId="urn:microsoft.com/office/officeart/2018/2/layout/IconVerticalSolidList"/>
    <dgm:cxn modelId="{E38B3272-4561-4FE1-B95E-9E4EBC7D3D64}" srcId="{47FA9BFB-C8CC-4009-A20A-349268958B27}" destId="{FCB271D4-CBF0-48B1-8C2F-0687D9C2EB22}" srcOrd="2" destOrd="0" parTransId="{FC295CFD-F431-454F-9469-85DFA135EDE1}" sibTransId="{D079287B-B817-4172-87F8-8243100AE5A2}"/>
    <dgm:cxn modelId="{5D916775-2657-4BAC-95EA-917E3DF8A532}" srcId="{47FA9BFB-C8CC-4009-A20A-349268958B27}" destId="{DCB7D685-D13D-44BE-A3B3-A31EA65BFA8A}" srcOrd="0" destOrd="0" parTransId="{AB48274A-75C6-42B7-A349-EC03F6D1D63A}" sibTransId="{8DD656AF-F83D-4D6A-A2D1-933C42D3F7FC}"/>
    <dgm:cxn modelId="{11DD4279-0263-430E-973D-F28C5C0795C0}" type="presOf" srcId="{47FA9BFB-C8CC-4009-A20A-349268958B27}" destId="{F8B309AE-A9E1-4F2E-9457-53E7DD30F99E}" srcOrd="0" destOrd="0" presId="urn:microsoft.com/office/officeart/2018/2/layout/IconVerticalSolidList"/>
    <dgm:cxn modelId="{7FFE4CB4-BDB4-4A20-902D-EE587B87BA17}" srcId="{47FA9BFB-C8CC-4009-A20A-349268958B27}" destId="{88B19AC8-0B78-4110-BCFC-85E13E1DCD3C}" srcOrd="1" destOrd="0" parTransId="{D1C1855E-301D-47F2-B6EE-F42E7A539EE3}" sibTransId="{6F120903-3C8C-4ED8-979A-6A024C4BCFF2}"/>
    <dgm:cxn modelId="{38E448B5-11DC-45AC-AF01-93D4B61B76D4}" type="presOf" srcId="{88B19AC8-0B78-4110-BCFC-85E13E1DCD3C}" destId="{D257D0E2-996E-4B75-BB08-0B98A7A749B7}" srcOrd="0" destOrd="0" presId="urn:microsoft.com/office/officeart/2018/2/layout/IconVerticalSolidList"/>
    <dgm:cxn modelId="{01F5F6E0-9B2C-4EFD-A424-1C0A540C62D2}" type="presOf" srcId="{DCB7D685-D13D-44BE-A3B3-A31EA65BFA8A}" destId="{CF60F7D9-0B9C-42F3-B118-7D39D8619D4A}" srcOrd="0" destOrd="0" presId="urn:microsoft.com/office/officeart/2018/2/layout/IconVerticalSolidList"/>
    <dgm:cxn modelId="{C0BECA6C-B6BF-4A5C-B35E-2F8E57F68422}" type="presParOf" srcId="{F8B309AE-A9E1-4F2E-9457-53E7DD30F99E}" destId="{4EA62DF2-AD1A-4B79-BD6B-1C6CC7484A67}" srcOrd="0" destOrd="0" presId="urn:microsoft.com/office/officeart/2018/2/layout/IconVerticalSolidList"/>
    <dgm:cxn modelId="{9A97676D-D799-4C9C-AC0F-EEC952C8D785}" type="presParOf" srcId="{4EA62DF2-AD1A-4B79-BD6B-1C6CC7484A67}" destId="{67F0B785-813F-4349-B8BF-91377F266E6E}" srcOrd="0" destOrd="0" presId="urn:microsoft.com/office/officeart/2018/2/layout/IconVerticalSolidList"/>
    <dgm:cxn modelId="{54FE64C0-BEF0-48FC-BCB4-81372E22DBE9}" type="presParOf" srcId="{4EA62DF2-AD1A-4B79-BD6B-1C6CC7484A67}" destId="{75C66259-F543-4E08-9C60-CDCE82C9395C}" srcOrd="1" destOrd="0" presId="urn:microsoft.com/office/officeart/2018/2/layout/IconVerticalSolidList"/>
    <dgm:cxn modelId="{9C00212F-48F1-443E-9AAF-B273B59B10A3}" type="presParOf" srcId="{4EA62DF2-AD1A-4B79-BD6B-1C6CC7484A67}" destId="{AF0EFF97-6B10-4299-8F62-52BE25B6DE82}" srcOrd="2" destOrd="0" presId="urn:microsoft.com/office/officeart/2018/2/layout/IconVerticalSolidList"/>
    <dgm:cxn modelId="{0A40C747-B7DF-4328-8F61-5DBA41D3A4E0}" type="presParOf" srcId="{4EA62DF2-AD1A-4B79-BD6B-1C6CC7484A67}" destId="{CF60F7D9-0B9C-42F3-B118-7D39D8619D4A}" srcOrd="3" destOrd="0" presId="urn:microsoft.com/office/officeart/2018/2/layout/IconVerticalSolidList"/>
    <dgm:cxn modelId="{A8821DE2-541A-439F-9C41-E545418C4B98}" type="presParOf" srcId="{F8B309AE-A9E1-4F2E-9457-53E7DD30F99E}" destId="{9DFC88DC-CA95-4CB5-B744-85357F0EBAAB}" srcOrd="1" destOrd="0" presId="urn:microsoft.com/office/officeart/2018/2/layout/IconVerticalSolidList"/>
    <dgm:cxn modelId="{475B798E-00BF-450D-B615-1A8238470284}" type="presParOf" srcId="{F8B309AE-A9E1-4F2E-9457-53E7DD30F99E}" destId="{BBF84A90-DAB3-4D4B-A5E8-DC560250701C}" srcOrd="2" destOrd="0" presId="urn:microsoft.com/office/officeart/2018/2/layout/IconVerticalSolidList"/>
    <dgm:cxn modelId="{04064103-F78A-4B3F-98A3-6A3D1B992CAB}" type="presParOf" srcId="{BBF84A90-DAB3-4D4B-A5E8-DC560250701C}" destId="{26DC21B8-70A5-4288-A17A-A34E778085C8}" srcOrd="0" destOrd="0" presId="urn:microsoft.com/office/officeart/2018/2/layout/IconVerticalSolidList"/>
    <dgm:cxn modelId="{0B39ACA8-EA22-40E6-B564-243A41711C6C}" type="presParOf" srcId="{BBF84A90-DAB3-4D4B-A5E8-DC560250701C}" destId="{8F7D8F30-D9AF-4C85-9925-9843CF97AF1D}" srcOrd="1" destOrd="0" presId="urn:microsoft.com/office/officeart/2018/2/layout/IconVerticalSolidList"/>
    <dgm:cxn modelId="{BAD2A1A0-48B1-4051-B75D-0687D095D0F7}" type="presParOf" srcId="{BBF84A90-DAB3-4D4B-A5E8-DC560250701C}" destId="{C7947A8C-AE93-4934-8AB3-D6B6DF3DAAD6}" srcOrd="2" destOrd="0" presId="urn:microsoft.com/office/officeart/2018/2/layout/IconVerticalSolidList"/>
    <dgm:cxn modelId="{62B53A87-AC4A-4042-96C0-2D9068CA6306}" type="presParOf" srcId="{BBF84A90-DAB3-4D4B-A5E8-DC560250701C}" destId="{D257D0E2-996E-4B75-BB08-0B98A7A749B7}" srcOrd="3" destOrd="0" presId="urn:microsoft.com/office/officeart/2018/2/layout/IconVerticalSolidList"/>
    <dgm:cxn modelId="{140D1AD5-D2F4-44C0-A3D5-7719200D51E8}" type="presParOf" srcId="{F8B309AE-A9E1-4F2E-9457-53E7DD30F99E}" destId="{BDC9AD29-F806-444B-AB0E-C118EEA7E0BB}" srcOrd="3" destOrd="0" presId="urn:microsoft.com/office/officeart/2018/2/layout/IconVerticalSolidList"/>
    <dgm:cxn modelId="{54633B36-562A-4D55-9DA4-3DF198DAD0EE}" type="presParOf" srcId="{F8B309AE-A9E1-4F2E-9457-53E7DD30F99E}" destId="{B49B4209-EEBF-471F-8A66-0E06382763C3}" srcOrd="4" destOrd="0" presId="urn:microsoft.com/office/officeart/2018/2/layout/IconVerticalSolidList"/>
    <dgm:cxn modelId="{CE86931C-9EE3-40B8-B897-200DEF93F096}" type="presParOf" srcId="{B49B4209-EEBF-471F-8A66-0E06382763C3}" destId="{818620A0-537E-4C99-824E-BA498C9A2273}" srcOrd="0" destOrd="0" presId="urn:microsoft.com/office/officeart/2018/2/layout/IconVerticalSolidList"/>
    <dgm:cxn modelId="{DCFB78DE-F608-45CB-99BF-2647187FDE4C}" type="presParOf" srcId="{B49B4209-EEBF-471F-8A66-0E06382763C3}" destId="{10BE717B-C5A0-48EF-B922-6AA5FD83BACD}" srcOrd="1" destOrd="0" presId="urn:microsoft.com/office/officeart/2018/2/layout/IconVerticalSolidList"/>
    <dgm:cxn modelId="{FDC6C665-C77D-452C-9658-F2AA5AAEEF53}" type="presParOf" srcId="{B49B4209-EEBF-471F-8A66-0E06382763C3}" destId="{F5D1F867-09DA-456E-98EB-44498070B83D}" srcOrd="2" destOrd="0" presId="urn:microsoft.com/office/officeart/2018/2/layout/IconVerticalSolidList"/>
    <dgm:cxn modelId="{4D1D656A-5A64-42B6-BA80-DBA1A7B66979}" type="presParOf" srcId="{B49B4209-EEBF-471F-8A66-0E06382763C3}" destId="{24FFB5E5-ACA2-48CB-81D2-BFB820224C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0B785-813F-4349-B8BF-91377F266E6E}">
      <dsp:nvSpPr>
        <dsp:cNvPr id="0" name=""/>
        <dsp:cNvSpPr/>
      </dsp:nvSpPr>
      <dsp:spPr>
        <a:xfrm>
          <a:off x="0" y="699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66259-F543-4E08-9C60-CDCE82C9395C}">
      <dsp:nvSpPr>
        <dsp:cNvPr id="0" name=""/>
        <dsp:cNvSpPr/>
      </dsp:nvSpPr>
      <dsp:spPr>
        <a:xfrm>
          <a:off x="495087" y="368946"/>
          <a:ext cx="900159" cy="90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F7D9-0B9C-42F3-B118-7D39D8619D4A}">
      <dsp:nvSpPr>
        <dsp:cNvPr id="0" name=""/>
        <dsp:cNvSpPr/>
      </dsp:nvSpPr>
      <dsp:spPr>
        <a:xfrm>
          <a:off x="1890334" y="699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</a:t>
          </a:r>
          <a:r>
            <a:rPr lang="de-DE" sz="2500" kern="1200"/>
            <a:t>satellite images from different cities to obtain the tree share</a:t>
          </a:r>
          <a:endParaRPr lang="en-US" sz="2500" kern="1200"/>
        </a:p>
      </dsp:txBody>
      <dsp:txXfrm>
        <a:off x="1890334" y="699"/>
        <a:ext cx="4681078" cy="1636653"/>
      </dsp:txXfrm>
    </dsp:sp>
    <dsp:sp modelId="{26DC21B8-70A5-4288-A17A-A34E778085C8}">
      <dsp:nvSpPr>
        <dsp:cNvPr id="0" name=""/>
        <dsp:cNvSpPr/>
      </dsp:nvSpPr>
      <dsp:spPr>
        <a:xfrm>
          <a:off x="0" y="2046516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D8F30-D9AF-4C85-9925-9843CF97AF1D}">
      <dsp:nvSpPr>
        <dsp:cNvPr id="0" name=""/>
        <dsp:cNvSpPr/>
      </dsp:nvSpPr>
      <dsp:spPr>
        <a:xfrm>
          <a:off x="495087" y="2414763"/>
          <a:ext cx="900159" cy="90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D0E2-996E-4B75-BB08-0B98A7A749B7}">
      <dsp:nvSpPr>
        <dsp:cNvPr id="0" name=""/>
        <dsp:cNvSpPr/>
      </dsp:nvSpPr>
      <dsp:spPr>
        <a:xfrm>
          <a:off x="1890334" y="2046516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Match this variable to different life factors (environment, satisfaction, health, …)</a:t>
          </a:r>
          <a:endParaRPr lang="en-US" sz="2500" kern="1200"/>
        </a:p>
      </dsp:txBody>
      <dsp:txXfrm>
        <a:off x="1890334" y="2046516"/>
        <a:ext cx="4681078" cy="1636653"/>
      </dsp:txXfrm>
    </dsp:sp>
    <dsp:sp modelId="{818620A0-537E-4C99-824E-BA498C9A2273}">
      <dsp:nvSpPr>
        <dsp:cNvPr id="0" name=""/>
        <dsp:cNvSpPr/>
      </dsp:nvSpPr>
      <dsp:spPr>
        <a:xfrm>
          <a:off x="0" y="4092333"/>
          <a:ext cx="6571413" cy="1636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E717B-C5A0-48EF-B922-6AA5FD83BACD}">
      <dsp:nvSpPr>
        <dsp:cNvPr id="0" name=""/>
        <dsp:cNvSpPr/>
      </dsp:nvSpPr>
      <dsp:spPr>
        <a:xfrm>
          <a:off x="495087" y="4460580"/>
          <a:ext cx="900159" cy="90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FB5E5-ACA2-48CB-81D2-BFB820224CBB}">
      <dsp:nvSpPr>
        <dsp:cNvPr id="0" name=""/>
        <dsp:cNvSpPr/>
      </dsp:nvSpPr>
      <dsp:spPr>
        <a:xfrm>
          <a:off x="1890334" y="4092333"/>
          <a:ext cx="4681078" cy="1636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212" tIns="173212" rIns="173212" bIns="1732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Correlation between variables and importance of trees in cities </a:t>
          </a:r>
        </a:p>
      </dsp:txBody>
      <dsp:txXfrm>
        <a:off x="1890334" y="4092333"/>
        <a:ext cx="4681078" cy="1636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DE87-D342-8947-9C20-38AB927762DE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C5F3-4AF9-834A-BE91-A26069CCE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9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4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5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6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7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C5F3-4AF9-834A-BE91-A26069CCEA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3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3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6/24/22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6/24/22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CC227-8C4B-5ADC-D442-3FA5218DE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83C413-1D74-9115-FAF3-CC103D5F8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en-US" sz="2400" err="1"/>
              <a:t>Detectree</a:t>
            </a:r>
            <a:endParaRPr lang="en-US" sz="2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836D96-3F3B-C372-9944-3904CCE0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en-US" sz="1100" err="1"/>
              <a:t>DiSC</a:t>
            </a:r>
            <a:r>
              <a:rPr lang="en-US" sz="1100"/>
              <a:t> Data Lab</a:t>
            </a:r>
          </a:p>
          <a:p>
            <a:endParaRPr lang="en-US" sz="1100"/>
          </a:p>
          <a:p>
            <a:r>
              <a:rPr lang="en-US" sz="1100"/>
              <a:t>Lucie, Vincent, Benjamin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76" y="3572970"/>
            <a:ext cx="1982656" cy="1982656"/>
          </a:xfrm>
          <a:prstGeom prst="rect">
            <a:avLst/>
          </a:prstGeom>
        </p:spPr>
      </p:pic>
      <p:pic>
        <p:nvPicPr>
          <p:cNvPr id="24" name="image1.jpg">
            <a:extLst>
              <a:ext uri="{FF2B5EF4-FFF2-40B4-BE49-F238E27FC236}">
                <a16:creationId xmlns:a16="http://schemas.microsoft.com/office/drawing/2014/main" id="{D49D2429-7BC7-FFCE-D182-BC876D392AE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01642" y="2086667"/>
            <a:ext cx="2583543" cy="2336808"/>
          </a:xfrm>
          <a:prstGeom prst="rect">
            <a:avLst/>
          </a:prstGeom>
          <a:ln/>
        </p:spPr>
      </p:pic>
      <p:pic>
        <p:nvPicPr>
          <p:cNvPr id="25" name="image18.png">
            <a:extLst>
              <a:ext uri="{FF2B5EF4-FFF2-40B4-BE49-F238E27FC236}">
                <a16:creationId xmlns:a16="http://schemas.microsoft.com/office/drawing/2014/main" id="{FE13097F-2CFE-096B-6EFF-859921BAC9F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092136" y="2056059"/>
            <a:ext cx="2583543" cy="2336808"/>
          </a:xfrm>
          <a:prstGeom prst="rect">
            <a:avLst/>
          </a:prstGeom>
          <a:ln/>
        </p:spPr>
      </p:pic>
      <p:pic>
        <p:nvPicPr>
          <p:cNvPr id="27" name="image5.jpg">
            <a:extLst>
              <a:ext uri="{FF2B5EF4-FFF2-40B4-BE49-F238E27FC236}">
                <a16:creationId xmlns:a16="http://schemas.microsoft.com/office/drawing/2014/main" id="{57A9A8E0-7E58-4D1B-7C7B-DE14241FDC9A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882630" y="2049073"/>
            <a:ext cx="2583542" cy="2336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031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processing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Folder for each city with raw and predicted tiles</a:t>
            </a:r>
          </a:p>
          <a:p>
            <a:r>
              <a:rPr lang="en-US" dirty="0"/>
              <a:t>Accuracy for each city</a:t>
            </a:r>
          </a:p>
          <a:p>
            <a:r>
              <a:rPr lang="en-US" dirty="0"/>
              <a:t>Percentage of tree coverage</a:t>
            </a:r>
          </a:p>
          <a:p>
            <a:r>
              <a:rPr lang="en-US" dirty="0"/>
              <a:t>Secondary data from different cities with life satisfaction and environment indices</a:t>
            </a:r>
          </a:p>
          <a:p>
            <a:endParaRPr lang="en-US" dirty="0"/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7D470459-D396-2764-42AD-4E2143DC9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3423" y="2308817"/>
            <a:ext cx="2205129" cy="22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1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1 with </a:t>
            </a:r>
            <a:r>
              <a:rPr lang="en-US" dirty="0" err="1"/>
              <a:t>detectree</a:t>
            </a:r>
            <a:r>
              <a:rPr lang="en-US" dirty="0"/>
              <a:t> data (12 samples)</a:t>
            </a:r>
          </a:p>
          <a:p>
            <a:r>
              <a:rPr lang="en-US" dirty="0"/>
              <a:t>Boxplots</a:t>
            </a:r>
          </a:p>
          <a:p>
            <a:r>
              <a:rPr lang="en-US" dirty="0"/>
              <a:t>Linear Regression Modell</a:t>
            </a:r>
          </a:p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Analysis 2 with European environment agency data (78 samples)  </a:t>
            </a:r>
          </a:p>
        </p:txBody>
      </p:sp>
      <p:pic>
        <p:nvPicPr>
          <p:cNvPr id="24" name="Grafik 23" descr="Statistiken mit einfarbiger Füllung">
            <a:extLst>
              <a:ext uri="{FF2B5EF4-FFF2-40B4-BE49-F238E27FC236}">
                <a16:creationId xmlns:a16="http://schemas.microsoft.com/office/drawing/2014/main" id="{568A73FE-1F1C-816C-ADD8-ED1084263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753" y="2062739"/>
            <a:ext cx="2515088" cy="25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2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0FE4319-BC34-B1BF-0AF8-C7FF0209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40599"/>
            <a:ext cx="4172845" cy="2618459"/>
          </a:xfrm>
          <a:prstGeom prst="rect">
            <a:avLst/>
          </a:prstGeom>
          <a:ln w="28575">
            <a:noFill/>
          </a:ln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C900D990-96AE-C3A9-C801-B38D010D7A1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</p:spTree>
    <p:extLst>
      <p:ext uri="{BB962C8B-B14F-4D97-AF65-F5344CB8AC3E}">
        <p14:creationId xmlns:p14="http://schemas.microsoft.com/office/powerpoint/2010/main" val="28620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1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90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1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1D04BF52-B5CC-A585-84F4-17750512B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12112"/>
          <a:stretch/>
        </p:blipFill>
        <p:spPr>
          <a:xfrm>
            <a:off x="1582699" y="1667716"/>
            <a:ext cx="4598775" cy="38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CAD978-B74C-77AC-B4AA-BCED0772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2082327"/>
            <a:ext cx="4172845" cy="2535003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B4AE0FFD-49C1-2C19-0EB5-40C74A4F1806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4706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C30A83C-9A2C-2BF2-5465-910B7601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022" y="1962358"/>
            <a:ext cx="4172845" cy="2774941"/>
          </a:xfrm>
          <a:prstGeom prst="rect">
            <a:avLst/>
          </a:prstGeom>
          <a:ln w="28575">
            <a:noFill/>
          </a:ln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131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2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DC6D743-BE88-E874-87C4-A589601DFCAD}"/>
              </a:ext>
            </a:extLst>
          </p:cNvPr>
          <p:cNvSpPr txBox="1"/>
          <p:nvPr/>
        </p:nvSpPr>
        <p:spPr>
          <a:xfrm>
            <a:off x="6726578" y="685680"/>
            <a:ext cx="4666867" cy="359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1500" dirty="0">
                <a:latin typeface="+mj-lt"/>
                <a:ea typeface="Source Sans Pro SemiBold" panose="020B0603030403020204" pitchFamily="34" charset="0"/>
                <a:cs typeface="+mj-cs"/>
              </a:rPr>
              <a:t>Data Analysis 2</a:t>
            </a:r>
          </a:p>
        </p:txBody>
      </p:sp>
    </p:spTree>
    <p:extLst>
      <p:ext uri="{BB962C8B-B14F-4D97-AF65-F5344CB8AC3E}">
        <p14:creationId xmlns:p14="http://schemas.microsoft.com/office/powerpoint/2010/main" val="14060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Our trees in cities affect the quality of life and especially pollution. This in turn also has a great influence on life in cities. Further research on the impact of trees in cities on social and societal aspects will be initiated by our work.</a:t>
            </a:r>
          </a:p>
        </p:txBody>
      </p:sp>
      <p:pic>
        <p:nvPicPr>
          <p:cNvPr id="21" name="Grafik 20" descr="Laubbaum mit einfarbiger Füllung">
            <a:extLst>
              <a:ext uri="{FF2B5EF4-FFF2-40B4-BE49-F238E27FC236}">
                <a16:creationId xmlns:a16="http://schemas.microsoft.com/office/drawing/2014/main" id="{F2EFBC91-AFE1-57EB-AB66-C0A20321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en-US" b="1"/>
              <a:t>Our Goal</a:t>
            </a: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76BF956-8D6C-9658-A0EA-E0DAD49BC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2574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1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A5789B-44D9-C5AF-03D3-167123E8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387292" cy="886379"/>
          </a:xfrm>
        </p:spPr>
        <p:txBody>
          <a:bodyPr>
            <a:normAutofit/>
          </a:bodyPr>
          <a:lstStyle/>
          <a:p>
            <a:r>
              <a:rPr lang="en-US" sz="2800" b="1" dirty="0"/>
              <a:t>The importance of tree coverage 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6B72A2D2-A1AC-34A0-7A81-6DC5D304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01" b="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CAB86-AA69-4EF8-A4E2-4E020497D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>
              <a:alpha val="2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A36BEE-5544-45FB-88F3-9E156F32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49ECF4-1585-4D6B-AB63-D49C9294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9" name="Graphic 185">
            <a:extLst>
              <a:ext uri="{FF2B5EF4-FFF2-40B4-BE49-F238E27FC236}">
                <a16:creationId xmlns:a16="http://schemas.microsoft.com/office/drawing/2014/main" id="{617CAA5F-37E3-4DF6-9DD0-68A40D216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>
              <a:alpha val="2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CF03A3-80B7-45BC-AA40-A335CC816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C77A-275B-4C9E-A407-B09450E56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6C5B5B-80BB-41D8-A377-C653EF1B0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A5D93A-E913-46A0-9684-20B6B4B8C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EFE8A-51D2-4AF6-A18C-29A9E5E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4377-4232-4FC6-529F-D0E6AB81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In cities as an environmental factor</a:t>
            </a:r>
          </a:p>
          <a:p>
            <a:r>
              <a:rPr lang="en-US" dirty="0"/>
              <a:t>The satisfaction and well-being of residents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7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F894E0-8A3E-250E-3EB6-B04BA5A8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2168443" cy="46417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90" y="790894"/>
            <a:ext cx="2126620" cy="478489"/>
          </a:xfrm>
          <a:prstGeom prst="rect">
            <a:avLst/>
          </a:prstGeom>
          <a:ln w="28575">
            <a:noFill/>
          </a:ln>
        </p:spPr>
      </p:pic>
      <p:sp>
        <p:nvSpPr>
          <p:cNvPr id="26" name="Pfeil nach unten 25">
            <a:extLst>
              <a:ext uri="{FF2B5EF4-FFF2-40B4-BE49-F238E27FC236}">
                <a16:creationId xmlns:a16="http://schemas.microsoft.com/office/drawing/2014/main" id="{65F57E0B-50B7-488D-D153-AC1619DA009D}"/>
              </a:ext>
            </a:extLst>
          </p:cNvPr>
          <p:cNvSpPr/>
          <p:nvPr/>
        </p:nvSpPr>
        <p:spPr>
          <a:xfrm>
            <a:off x="5890084" y="1393757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A0CBA2-E0E6-D521-17F6-FAE1256DDA32}"/>
              </a:ext>
            </a:extLst>
          </p:cNvPr>
          <p:cNvSpPr txBox="1"/>
          <p:nvPr/>
        </p:nvSpPr>
        <p:spPr>
          <a:xfrm>
            <a:off x="6570223" y="1491313"/>
            <a:ext cx="589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API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2FC6B5-072C-D245-1ADB-8E819B643CFB}"/>
              </a:ext>
            </a:extLst>
          </p:cNvPr>
          <p:cNvSpPr txBox="1"/>
          <p:nvPr/>
        </p:nvSpPr>
        <p:spPr>
          <a:xfrm>
            <a:off x="5173202" y="1978927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Detectree</a:t>
            </a:r>
            <a:endParaRPr lang="en-US" sz="2800" dirty="0"/>
          </a:p>
        </p:txBody>
      </p:sp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EBBB6944-3B8D-5768-7093-A31386D1A3A0}"/>
              </a:ext>
            </a:extLst>
          </p:cNvPr>
          <p:cNvSpPr/>
          <p:nvPr/>
        </p:nvSpPr>
        <p:spPr>
          <a:xfrm>
            <a:off x="5913688" y="2654595"/>
            <a:ext cx="411831" cy="70788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C9FCB24-BDA0-670A-818A-AA6B7BD5CF59}"/>
              </a:ext>
            </a:extLst>
          </p:cNvPr>
          <p:cNvSpPr txBox="1"/>
          <p:nvPr/>
        </p:nvSpPr>
        <p:spPr>
          <a:xfrm>
            <a:off x="6570223" y="2618351"/>
            <a:ext cx="4126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Classification and evaluation of tree coverage in Python</a:t>
            </a:r>
          </a:p>
        </p:txBody>
      </p:sp>
      <p:pic>
        <p:nvPicPr>
          <p:cNvPr id="6" name="Grafik 5" descr="Laubbaum mit einfarbiger Füllung">
            <a:extLst>
              <a:ext uri="{FF2B5EF4-FFF2-40B4-BE49-F238E27FC236}">
                <a16:creationId xmlns:a16="http://schemas.microsoft.com/office/drawing/2014/main" id="{3F2406FD-ACD7-2BEE-BF4A-00CA9D2A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479" y="2051729"/>
            <a:ext cx="411831" cy="411831"/>
          </a:xfrm>
          <a:prstGeom prst="rect">
            <a:avLst/>
          </a:prstGeom>
        </p:spPr>
      </p:pic>
      <p:pic>
        <p:nvPicPr>
          <p:cNvPr id="9" name="Grafik 8" descr="Datenbank mit einfarbiger Füllung">
            <a:extLst>
              <a:ext uri="{FF2B5EF4-FFF2-40B4-BE49-F238E27FC236}">
                <a16:creationId xmlns:a16="http://schemas.microsoft.com/office/drawing/2014/main" id="{32005617-5AF4-FB1E-CEEB-F99CE35C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2403" y="3429000"/>
            <a:ext cx="914400" cy="914400"/>
          </a:xfrm>
          <a:prstGeom prst="rect">
            <a:avLst/>
          </a:prstGeom>
        </p:spPr>
      </p:pic>
      <p:sp>
        <p:nvSpPr>
          <p:cNvPr id="31" name="Pfeil nach unten 30">
            <a:extLst>
              <a:ext uri="{FF2B5EF4-FFF2-40B4-BE49-F238E27FC236}">
                <a16:creationId xmlns:a16="http://schemas.microsoft.com/office/drawing/2014/main" id="{3C1BE197-7EB3-9F4E-1B9A-A0CE79CB1B16}"/>
              </a:ext>
            </a:extLst>
          </p:cNvPr>
          <p:cNvSpPr/>
          <p:nvPr/>
        </p:nvSpPr>
        <p:spPr>
          <a:xfrm>
            <a:off x="5896664" y="4449199"/>
            <a:ext cx="411831" cy="5644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2A5F2D7-7487-3B5A-937E-33BB64AC2BB2}"/>
              </a:ext>
            </a:extLst>
          </p:cNvPr>
          <p:cNvSpPr txBox="1"/>
          <p:nvPr/>
        </p:nvSpPr>
        <p:spPr>
          <a:xfrm>
            <a:off x="6576803" y="4546755"/>
            <a:ext cx="176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Analysis</a:t>
            </a:r>
          </a:p>
        </p:txBody>
      </p:sp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5724A57F-1B14-BF24-0F21-E99BFF885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2806" y="5143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8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13CCECF-7503-F300-4D21-2B4575B3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3" y="635607"/>
            <a:ext cx="3442806" cy="2430216"/>
          </a:xfrm>
          <a:prstGeom prst="rect">
            <a:avLst/>
          </a:prstGeom>
        </p:spPr>
      </p:pic>
      <p:grpSp>
        <p:nvGrpSpPr>
          <p:cNvPr id="48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Inhaltsplatzhalter 6">
            <a:extLst>
              <a:ext uri="{FF2B5EF4-FFF2-40B4-BE49-F238E27FC236}">
                <a16:creationId xmlns:a16="http://schemas.microsoft.com/office/drawing/2014/main" id="{9FA6538F-F5E4-3024-C234-1371651BC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602" y="4216472"/>
            <a:ext cx="3519189" cy="791816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r>
              <a:rPr lang="en-US" dirty="0"/>
              <a:t>Select the desired area</a:t>
            </a:r>
          </a:p>
          <a:p>
            <a:r>
              <a:rPr lang="en-US" dirty="0"/>
              <a:t>Retrieve the satellite images via the </a:t>
            </a:r>
            <a:r>
              <a:rPr lang="en-US" dirty="0" err="1"/>
              <a:t>Mapbox</a:t>
            </a:r>
            <a:r>
              <a:rPr lang="en-US" dirty="0"/>
              <a:t> API</a:t>
            </a:r>
          </a:p>
          <a:p>
            <a:r>
              <a:rPr lang="en-US" dirty="0"/>
              <a:t>Download the individual tiles </a:t>
            </a:r>
          </a:p>
          <a:p>
            <a:r>
              <a:rPr lang="en-US" dirty="0"/>
              <a:t>Store the tiles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+mj-lt"/>
                <a:ea typeface="+mj-ea"/>
                <a:cs typeface="+mj-cs"/>
              </a:rPr>
              <a:t>Detectree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2" name="Oval 7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591AB6C3-3B86-0336-29A9-65EEEE7AE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833" t="25580" r="24054" b="30879"/>
          <a:stretch/>
        </p:blipFill>
        <p:spPr>
          <a:xfrm>
            <a:off x="2575955" y="698186"/>
            <a:ext cx="2383630" cy="2113201"/>
          </a:xfrm>
          <a:prstGeom prst="rect">
            <a:avLst/>
          </a:prstGeom>
        </p:spPr>
      </p:pic>
      <p:sp useBgFill="1">
        <p:nvSpPr>
          <p:cNvPr id="78" name="Oval 7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48" y="3904608"/>
            <a:ext cx="1895767" cy="1895767"/>
          </a:xfrm>
          <a:prstGeom prst="rect">
            <a:avLst/>
          </a:prstGeom>
        </p:spPr>
      </p:pic>
      <p:grpSp>
        <p:nvGrpSpPr>
          <p:cNvPr id="80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Supervised learning problem</a:t>
            </a:r>
          </a:p>
          <a:p>
            <a:r>
              <a:rPr lang="en-US"/>
              <a:t>System must be trained on suitable data</a:t>
            </a:r>
          </a:p>
          <a:p>
            <a:r>
              <a:rPr lang="en-US"/>
              <a:t>The tiles selected for training must be linked to the ground truth of the tree/non-tree masks</a:t>
            </a:r>
          </a:p>
        </p:txBody>
      </p:sp>
    </p:spTree>
    <p:extLst>
      <p:ext uri="{BB962C8B-B14F-4D97-AF65-F5344CB8AC3E}">
        <p14:creationId xmlns:p14="http://schemas.microsoft.com/office/powerpoint/2010/main" val="2798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pic>
        <p:nvPicPr>
          <p:cNvPr id="24" name="image2.png">
            <a:extLst>
              <a:ext uri="{FF2B5EF4-FFF2-40B4-BE49-F238E27FC236}">
                <a16:creationId xmlns:a16="http://schemas.microsoft.com/office/drawing/2014/main" id="{3380D541-CFF5-C81A-F533-985F641D1C29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69636" y="1294752"/>
            <a:ext cx="3289392" cy="4524115"/>
          </a:xfrm>
          <a:prstGeom prst="rect">
            <a:avLst/>
          </a:prstGeom>
          <a:ln/>
        </p:spPr>
      </p:pic>
      <p:pic>
        <p:nvPicPr>
          <p:cNvPr id="25" name="image21.png">
            <a:extLst>
              <a:ext uri="{FF2B5EF4-FFF2-40B4-BE49-F238E27FC236}">
                <a16:creationId xmlns:a16="http://schemas.microsoft.com/office/drawing/2014/main" id="{1EA191D0-0179-5EA9-A11C-513BE60C9A0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545033" y="1294751"/>
            <a:ext cx="3146092" cy="452411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302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53147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Training of classifiers</a:t>
            </a:r>
          </a:p>
          <a:p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endParaRPr lang="en-US" dirty="0"/>
          </a:p>
        </p:txBody>
      </p:sp>
      <p:pic>
        <p:nvPicPr>
          <p:cNvPr id="22" name="image17.jpg">
            <a:extLst>
              <a:ext uri="{FF2B5EF4-FFF2-40B4-BE49-F238E27FC236}">
                <a16:creationId xmlns:a16="http://schemas.microsoft.com/office/drawing/2014/main" id="{ED0D7ADE-1046-FAB1-B575-9E24A43D76C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634445" y="3143487"/>
            <a:ext cx="3061092" cy="2743386"/>
          </a:xfrm>
          <a:prstGeom prst="rect">
            <a:avLst/>
          </a:prstGeom>
          <a:ln/>
        </p:spPr>
      </p:pic>
      <p:pic>
        <p:nvPicPr>
          <p:cNvPr id="23" name="image19.png">
            <a:extLst>
              <a:ext uri="{FF2B5EF4-FFF2-40B4-BE49-F238E27FC236}">
                <a16:creationId xmlns:a16="http://schemas.microsoft.com/office/drawing/2014/main" id="{C23C1686-D733-10FF-20FD-5756CF079C44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843454" y="3143487"/>
            <a:ext cx="3076259" cy="2742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35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515C2EE-BD66-3873-38CD-CD3E7F9ED127}"/>
              </a:ext>
            </a:extLst>
          </p:cNvPr>
          <p:cNvSpPr txBox="1"/>
          <p:nvPr/>
        </p:nvSpPr>
        <p:spPr>
          <a:xfrm>
            <a:off x="500875" y="471232"/>
            <a:ext cx="5217173" cy="1541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Detectree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58E97B8-3278-4D63-89EC-C4580EF7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33412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5835 h 286230"/>
              <a:gd name="connsiteX8" fmla="*/ 255835 w 1990951"/>
              <a:gd name="connsiteY8" fmla="*/ 0 h 286230"/>
              <a:gd name="connsiteX9" fmla="*/ 504071 w 1990951"/>
              <a:gd name="connsiteY9" fmla="*/ 245703 h 286230"/>
              <a:gd name="connsiteX10" fmla="*/ 749773 w 1990951"/>
              <a:gd name="connsiteY10" fmla="*/ 0 h 286230"/>
              <a:gd name="connsiteX11" fmla="*/ 995476 w 1990951"/>
              <a:gd name="connsiteY11" fmla="*/ 245703 h 286230"/>
              <a:gd name="connsiteX12" fmla="*/ 1243712 w 1990951"/>
              <a:gd name="connsiteY12" fmla="*/ 0 h 286230"/>
              <a:gd name="connsiteX13" fmla="*/ 1489414 w 1990951"/>
              <a:gd name="connsiteY13" fmla="*/ 245703 h 286230"/>
              <a:gd name="connsiteX14" fmla="*/ 1735117 w 1990951"/>
              <a:gd name="connsiteY14" fmla="*/ 0 h 286230"/>
              <a:gd name="connsiteX15" fmla="*/ 1990952 w 1990951"/>
              <a:gd name="connsiteY15" fmla="*/ 255835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5835"/>
                </a:lnTo>
                <a:lnTo>
                  <a:pt x="255835" y="0"/>
                </a:lnTo>
                <a:lnTo>
                  <a:pt x="504071" y="245703"/>
                </a:lnTo>
                <a:lnTo>
                  <a:pt x="749773" y="0"/>
                </a:lnTo>
                <a:lnTo>
                  <a:pt x="995476" y="245703"/>
                </a:lnTo>
                <a:lnTo>
                  <a:pt x="1243712" y="0"/>
                </a:lnTo>
                <a:lnTo>
                  <a:pt x="1489414" y="245703"/>
                </a:lnTo>
                <a:lnTo>
                  <a:pt x="1735117" y="0"/>
                </a:lnTo>
                <a:lnTo>
                  <a:pt x="1990952" y="255835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0168936-CE5E-45A4-9FAA-820681A7B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68444"/>
            <a:ext cx="1910252" cy="274628"/>
          </a:xfrm>
          <a:custGeom>
            <a:avLst/>
            <a:gdLst>
              <a:gd name="connsiteX0" fmla="*/ 1489414 w 1990951"/>
              <a:gd name="connsiteY0" fmla="*/ 286231 h 286230"/>
              <a:gd name="connsiteX1" fmla="*/ 1243712 w 1990951"/>
              <a:gd name="connsiteY1" fmla="*/ 40528 h 286230"/>
              <a:gd name="connsiteX2" fmla="*/ 995476 w 1990951"/>
              <a:gd name="connsiteY2" fmla="*/ 286231 h 286230"/>
              <a:gd name="connsiteX3" fmla="*/ 749773 w 1990951"/>
              <a:gd name="connsiteY3" fmla="*/ 40528 h 286230"/>
              <a:gd name="connsiteX4" fmla="*/ 504071 w 1990951"/>
              <a:gd name="connsiteY4" fmla="*/ 286231 h 286230"/>
              <a:gd name="connsiteX5" fmla="*/ 255835 w 1990951"/>
              <a:gd name="connsiteY5" fmla="*/ 40528 h 286230"/>
              <a:gd name="connsiteX6" fmla="*/ 20264 w 1990951"/>
              <a:gd name="connsiteY6" fmla="*/ 276099 h 286230"/>
              <a:gd name="connsiteX7" fmla="*/ 0 w 1990951"/>
              <a:gd name="connsiteY7" fmla="*/ 258368 h 286230"/>
              <a:gd name="connsiteX8" fmla="*/ 255835 w 1990951"/>
              <a:gd name="connsiteY8" fmla="*/ 0 h 286230"/>
              <a:gd name="connsiteX9" fmla="*/ 504071 w 1990951"/>
              <a:gd name="connsiteY9" fmla="*/ 248236 h 286230"/>
              <a:gd name="connsiteX10" fmla="*/ 749773 w 1990951"/>
              <a:gd name="connsiteY10" fmla="*/ 0 h 286230"/>
              <a:gd name="connsiteX11" fmla="*/ 995476 w 1990951"/>
              <a:gd name="connsiteY11" fmla="*/ 248236 h 286230"/>
              <a:gd name="connsiteX12" fmla="*/ 1243712 w 1990951"/>
              <a:gd name="connsiteY12" fmla="*/ 0 h 286230"/>
              <a:gd name="connsiteX13" fmla="*/ 1489414 w 1990951"/>
              <a:gd name="connsiteY13" fmla="*/ 248236 h 286230"/>
              <a:gd name="connsiteX14" fmla="*/ 1735117 w 1990951"/>
              <a:gd name="connsiteY14" fmla="*/ 0 h 286230"/>
              <a:gd name="connsiteX15" fmla="*/ 1990952 w 1990951"/>
              <a:gd name="connsiteY15" fmla="*/ 258368 h 286230"/>
              <a:gd name="connsiteX16" fmla="*/ 1973221 w 1990951"/>
              <a:gd name="connsiteY16" fmla="*/ 276099 h 286230"/>
              <a:gd name="connsiteX17" fmla="*/ 1735117 w 1990951"/>
              <a:gd name="connsiteY17" fmla="*/ 40528 h 2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90951" h="286230">
                <a:moveTo>
                  <a:pt x="1489414" y="286231"/>
                </a:moveTo>
                <a:lnTo>
                  <a:pt x="1243712" y="40528"/>
                </a:lnTo>
                <a:lnTo>
                  <a:pt x="995476" y="286231"/>
                </a:lnTo>
                <a:lnTo>
                  <a:pt x="749773" y="40528"/>
                </a:lnTo>
                <a:lnTo>
                  <a:pt x="504071" y="286231"/>
                </a:lnTo>
                <a:lnTo>
                  <a:pt x="255835" y="40528"/>
                </a:lnTo>
                <a:lnTo>
                  <a:pt x="20264" y="276099"/>
                </a:lnTo>
                <a:lnTo>
                  <a:pt x="0" y="258368"/>
                </a:lnTo>
                <a:lnTo>
                  <a:pt x="255835" y="0"/>
                </a:lnTo>
                <a:lnTo>
                  <a:pt x="504071" y="248236"/>
                </a:lnTo>
                <a:lnTo>
                  <a:pt x="749773" y="0"/>
                </a:lnTo>
                <a:lnTo>
                  <a:pt x="995476" y="248236"/>
                </a:lnTo>
                <a:lnTo>
                  <a:pt x="1243712" y="0"/>
                </a:lnTo>
                <a:lnTo>
                  <a:pt x="1489414" y="248236"/>
                </a:lnTo>
                <a:lnTo>
                  <a:pt x="1735117" y="0"/>
                </a:lnTo>
                <a:lnTo>
                  <a:pt x="1990952" y="258368"/>
                </a:lnTo>
                <a:lnTo>
                  <a:pt x="1973221" y="276099"/>
                </a:lnTo>
                <a:lnTo>
                  <a:pt x="1735117" y="40528"/>
                </a:lnTo>
                <a:close/>
              </a:path>
            </a:pathLst>
          </a:custGeom>
          <a:solidFill>
            <a:schemeClr val="tx1"/>
          </a:solidFill>
          <a:ln w="253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14A95-9CF6-4787-B6F4-736E75DFB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3" y="4864099"/>
            <a:ext cx="2085971" cy="1993901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55EDEC-1A3E-44D4-9F1C-5FAEB482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352701-4D72-4D42-BED8-F30782F56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CE7DD15-248D-407F-9BBA-87DCEF3C9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F249086-A196-41DD-BC96-CA27D2C9E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BF07749-D7D0-470F-9C12-E8D19EB1D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05B1B7D-CE78-4677-BE51-133F4425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CEA59F-3271-46D6-9CBC-F7C8DED9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8256DC-CD27-4A4B-8A1B-E315CADF2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B4D0082-FA6D-4E6D-BACC-89F32538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0D35FD-C3A9-4C0A-BC06-140E6D6F6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4A8F3F5-01DB-4D7F-865A-A033D7653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269D5FA-3DC7-4503-A9AC-DB43F5AA2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EB6DAF0-32D8-49F4-AE4A-0278A31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8" name="Grafik 27" descr="Laubbaum mit einfarbiger Füllung">
            <a:extLst>
              <a:ext uri="{FF2B5EF4-FFF2-40B4-BE49-F238E27FC236}">
                <a16:creationId xmlns:a16="http://schemas.microsoft.com/office/drawing/2014/main" id="{D0DCB510-D7A2-FAB4-1368-59AA77B3A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5307" y="2212356"/>
            <a:ext cx="3217333" cy="3217333"/>
          </a:xfrm>
          <a:prstGeom prst="rect">
            <a:avLst/>
          </a:prstGeom>
        </p:spPr>
      </p:pic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E2FDA17A-25F9-AA69-EB41-6075DC44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50856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of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en-US" dirty="0"/>
              <a:t>pixel for each tile</a:t>
            </a:r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-like and non-</a:t>
            </a:r>
            <a:r>
              <a:rPr lang="de-DE" dirty="0" err="1"/>
              <a:t>tree</a:t>
            </a:r>
            <a:r>
              <a:rPr lang="de-DE" dirty="0"/>
              <a:t>-like </a:t>
            </a:r>
            <a:r>
              <a:rPr lang="de-DE" dirty="0" err="1"/>
              <a:t>pixels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tile</a:t>
            </a:r>
            <a:endParaRPr lang="de-DE" dirty="0"/>
          </a:p>
          <a:p>
            <a:r>
              <a:rPr lang="en-US" dirty="0"/>
              <a:t>The accuracy is determined by comparison with manually created ground truth masks.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67</Paragraphs>
  <Slides>17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Source Sans Pro</vt:lpstr>
      <vt:lpstr>FunkyShapesVTI</vt:lpstr>
      <vt:lpstr>Detectree</vt:lpstr>
      <vt:lpstr>Our Goal</vt:lpstr>
      <vt:lpstr>The importance of tree coverage </vt:lpstr>
      <vt:lpstr>Data Flow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Detectree</dc:title>
  <dc:creator>Benjamin Schwarz</dc:creator>
  <cp:lastModifiedBy>Benjamin Schwarz</cp:lastModifiedBy>
  <cp:revision>5</cp:revision>
  <dcterms:created xsi:type="dcterms:W3CDTF">2022-06-19T17:28:13Z</dcterms:created>
  <dcterms:modified xsi:type="dcterms:W3CDTF">2022-06-25T21:01:05Z</dcterms:modified>
</cp:coreProperties>
</file>