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vquBBvSh7FQmcFXeOd6u2YSy/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FAD617-F63A-4E6D-BCDD-6A35022695B8}">
  <a:tblStyle styleId="{6FFAD617-F63A-4E6D-BCDD-6A35022695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41FF814-591E-41B5-BB74-8C8BB1ECBE5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2956f4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4" name="Google Shape;564;g272956f45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 phút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Câu hỏi thảo luận: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Nguyên nhân vì sao dẫn đến sự kiện này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Nếu anh/chị là cấp trên của anh B, anh/chị sẽ giải pháp chủ động (proactive, prevention action) nào để tình huống trên không lặp lại.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98e86e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phút</a:t>
            </a:r>
            <a:endParaRPr/>
          </a:p>
        </p:txBody>
      </p:sp>
      <p:sp>
        <p:nvSpPr>
          <p:cNvPr id="494" name="Google Shape;494;g2f98e86ea8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phút</a:t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6.jpg"/><Relationship Id="rId7" Type="http://schemas.openxmlformats.org/officeDocument/2006/relationships/image" Target="../media/image8.jpg"/><Relationship Id="rId8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4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4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4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 rotWithShape="1">
          <a:blip r:embed="rId2">
            <a:alphaModFix/>
          </a:blip>
          <a:srcRect b="19478" l="0" r="0" t="40507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4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Communications Management</a:t>
            </a:r>
            <a:endParaRPr/>
          </a:p>
        </p:txBody>
      </p:sp>
      <p:sp>
        <p:nvSpPr>
          <p:cNvPr id="470" name="Google Shape;470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Phân biệt các loại báo cáo </a:t>
            </a:r>
            <a:endParaRPr sz="2800"/>
          </a:p>
        </p:txBody>
      </p:sp>
      <p:sp>
        <p:nvSpPr>
          <p:cNvPr id="561" name="Google Shape;561;p3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Các loại báo cáo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Status report: Báo cáo trạng thái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Variance report: Báo cáo sai lệch</a:t>
            </a:r>
            <a:r>
              <a:rPr lang="en-US" sz="1600"/>
              <a:t>: giả định so với thực tế để đánh giá so với dự án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Progress report: Báo cáo tiến độ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Trend report: Báo cáo xu hướng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Forecast: Dự báo </a:t>
            </a:r>
            <a:endParaRPr sz="1600"/>
          </a:p>
          <a:p>
            <a:pPr indent="-3175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Câu hỏi thảo luận: </a:t>
            </a:r>
            <a:endParaRPr sz="16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Báo cáo trạng thái và báo cáo tiến độ khác nhau như thế nào 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Trạng thái: pending/ done/ in progress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Tiến độ: 80%, 100%, trượt tiến độ, ….</a:t>
            </a:r>
            <a:endParaRPr sz="1400"/>
          </a:p>
          <a:p>
            <a:pPr indent="-2603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Báo cáo xu hướng và dự báo khác nhau như thế nào 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Dự báo: Điểm thi lần tới sẽ đạt 80 điểm, kết quả tại 1 thời điểm nào đó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Xu hướng: từ xu hướng ra được dự báo (xu hướng điểm thi sẽ tăng nếu trao đổi thảo luận tốt) từ số liệu phân tích/ lịch sử để đánh giá hướng đi của dự án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2956f45d4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72956f45d4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Cách thức tính số kênh giao tiếp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Communication theories (nhiễu thông tin trong giao tiếp)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Model 5Cs: Written Communication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72956f45d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g272956f45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 study </a:t>
            </a:r>
            <a:endParaRPr/>
          </a:p>
        </p:txBody>
      </p:sp>
      <p:sp>
        <p:nvSpPr>
          <p:cNvPr id="477" name="Google Shape;477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143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Tình huống giao tiếp dựa trên một sự kiện có thật giữa bộ phận IT và bộ phận bán hàng trong công ty fintech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10AM sáng ngày thứ 4: Anh B (Kỹ thuật hỗ trợ) nhận được email từ chị A (Chuyên viên bộ phận nghiệp vụ)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Chị ơi, chị có thể gửi file log giúp em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8h30 AM Sáng ngày thứ 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không gửi file log thì em làm sao có thể xử lý cho chị được ah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9AM Sáng ngày thứ 6: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Em ơi hệ thống có lỗi, em vào xử lý giúp chị được không ? &lt;Copy file log dài tầm 20 trang A4&gt;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paste vào email như thế này thì em làm sao xử lý được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3AM 15 Chiều thứ 6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Em ơi, chị đã làm theo những gì em nói, xử lý hay không là tuỳ 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2881" lvl="2" marL="114300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CC: Sếp bộ phận X, sếp bộ phận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(Kỹ thuật hỗ trợ): Ớ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giao tiếp ko rõ ràng, không đủ thông tin, không chủ động gì hết cứ chờ thôi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cty ko có quy trình xử lý lỗi hoặc chị A ko tuân theo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quyđịnh thời gian tối đa cho quy trình, trễ hơn là phải họp giải trình lý do và xử lý gấp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tạo ra quy trình rõ ràng đối với quy trình gửi nhận thông tin khi xử lý lỗi =))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phạt tiền =))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Lên kế hoạch giao tiếp  </a:t>
            </a:r>
            <a:endParaRPr sz="3000"/>
          </a:p>
        </p:txBody>
      </p:sp>
      <p:sp>
        <p:nvSpPr>
          <p:cNvPr id="484" name="Google Shape;484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Lên kế hoạch giao tiếp với 2 stakeholders quan trọng trong dự án: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Stakeholder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đó là ai? Họ cần những thông tin gì ? Nhu cầu thông tin của họ là gì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Cường: CEO. </a:t>
            </a:r>
            <a:endParaRPr/>
          </a:p>
          <a:p>
            <a: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Tiến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Tâm: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Nhu cầu thông tin đó có thể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qua hình thức giao tiếp nào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Kênh giao tiếp là gì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gian/ Tần suất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Trường hợp khẩn cấp liên hệ qua kênh nào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cần mã hoá gì không 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lưu ý gì đặc biệt không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Nhóm 1 -</a:t>
            </a:r>
            <a:r>
              <a:rPr lang="en-US" sz="3000"/>
              <a:t>Communication Management Plan </a:t>
            </a:r>
            <a:endParaRPr sz="3000"/>
          </a:p>
        </p:txBody>
      </p:sp>
      <p:graphicFrame>
        <p:nvGraphicFramePr>
          <p:cNvPr id="491" name="Google Shape;491;p1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{6FFAD617-F63A-4E6D-BCDD-6A35022695B8}</a:tableStyleId>
              </a:tblPr>
              <a:tblGrid>
                <a:gridCol w="504000"/>
                <a:gridCol w="1092025"/>
                <a:gridCol w="1872225"/>
                <a:gridCol w="1393525"/>
                <a:gridCol w="954000"/>
                <a:gridCol w="1519675"/>
                <a:gridCol w="894175"/>
              </a:tblGrid>
              <a:tr h="4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Bên liên quan/ Nhóm bên liên quan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(Stakeholders)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Nhu cầu thông tin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(Communication Need)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thức giao tiếp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(Communication method)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Thời điểm/ Tần suất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(Time Frame/ Frequency)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Kênh/ phương tiện giao tiếp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(Chanel/ Media)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Người chịu trách nhiệm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(Owner)</a:t>
                      </a:r>
                      <a:endParaRPr b="1" sz="900" u="none" cap="none" strike="noStrike"/>
                    </a:p>
                  </a:txBody>
                  <a:tcPr marT="13275" marB="13275" marR="19900" marL="19900" anchor="ctr"/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CMP_01</a:t>
                      </a:r>
                      <a:endParaRPr sz="10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Phùng Thanh Cường - CEO</a:t>
                      </a:r>
                      <a:endParaRPr sz="14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Report tiến độ/ timeline/ ngân sách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Các rủi ro ảnh hưởng trong dự án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</a:t>
                      </a:r>
                      <a:r>
                        <a:rPr lang="en-US" sz="900"/>
                        <a:t>Report 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Email định kỳ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Họp định kỳ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Khẩn cấp -&gt; sử dụng zalo/ viber/ điện thoại trực tiếp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-Định kỳ hàng tuần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- 2 lần/ tuần (report)</a:t>
                      </a:r>
                      <a:endParaRPr sz="14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Zalo/ viber/ email/ điện thoại/ trực tiếp</a:t>
                      </a:r>
                      <a:endParaRPr sz="14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PM</a:t>
                      </a:r>
                      <a:endParaRPr sz="1400" u="none" cap="none" strike="noStrike"/>
                    </a:p>
                  </a:txBody>
                  <a:tcPr marT="13275" marB="13275" marR="19900" marL="19900" anchor="ctr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CMP_02</a:t>
                      </a:r>
                      <a:endParaRPr sz="10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Nguyễn  Hướng Thiện Tâm - Designer</a:t>
                      </a:r>
                      <a:endParaRPr sz="14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Design Brief cụ thể/ chi tiết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Feedback sát sao về thiết kế từ khách/ develop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Kế hoạch …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</a:t>
                      </a:r>
                      <a:r>
                        <a:rPr lang="en-US" sz="900"/>
                        <a:t>Chat nhanh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Cập nhật trực tiếp tình trạng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Face to face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</a:t>
                      </a:r>
                      <a:r>
                        <a:rPr lang="en-US" sz="900"/>
                        <a:t>hàng ngày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- ngay lập tức khi có update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Zalo/ viber/ email/ điện thoại/ trực tiếp/ Figma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Design team leader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Coordinator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ctr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CMP_03</a:t>
                      </a:r>
                      <a:endParaRPr sz="10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Development Team</a:t>
                      </a:r>
                      <a:endParaRPr sz="9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chi tiết về nhiệm vụ và deadline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các tiêu chuẩn cần tuân theo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các change request từ </a:t>
                      </a:r>
                      <a:r>
                        <a:rPr lang="en-US" sz="900"/>
                        <a:t>Stakeholders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</a:t>
                      </a:r>
                      <a:r>
                        <a:rPr lang="en-US" sz="900"/>
                        <a:t>daily meeting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dựa vào WBS để lấy được thông tin nhiệm vụ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</a:t>
                      </a:r>
                      <a:r>
                        <a:rPr lang="en-US" sz="900"/>
                        <a:t>hàng ngày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bất cứ lúc nào có thông tin cập nhật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jira/notion/chat/call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PM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Team Leader</a:t>
                      </a:r>
                      <a:endParaRPr sz="900"/>
                    </a:p>
                  </a:txBody>
                  <a:tcPr marT="13275" marB="13275" marR="19900" marL="19900" anchor="ctr"/>
                </a:tc>
              </a:tr>
              <a:tr h="8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CMP_04</a:t>
                      </a:r>
                      <a:endParaRPr sz="10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Beta user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lịch phát hành các phiên bản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hướng dẫn sử dụng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form lấy ý kiến trải nghiệm người dùng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gửi thông tin qua email cho người đăng kí dùng thử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homepage PMA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online feedback form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báo các tính năng sẽ được release vào cuối mỗi sprint 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email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- google form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BA</a:t>
                      </a:r>
                      <a:endParaRPr sz="900"/>
                    </a:p>
                  </a:txBody>
                  <a:tcPr marT="13275" marB="13275" marR="19900" marL="19900" anchor="ctr"/>
                </a:tc>
              </a:tr>
              <a:tr h="74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CMP_05</a:t>
                      </a:r>
                      <a:endParaRPr sz="1000" u="none" cap="none" strike="noStrike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chị kế toán trưởng thân iu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nhận quyết định thời điểm chi ngân sách (72,000 $)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thông tin pháp lý về dự án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các giai đoạn dự kiến chi tiền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văn bản chính thức hợp pháp (mộc đỏ)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theo giai đoạn của dự án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email/văn bản</a:t>
                      </a:r>
                      <a:endParaRPr sz="900"/>
                    </a:p>
                  </a:txBody>
                  <a:tcPr marT="13275" marB="13275" marR="19900" marL="19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PM</a:t>
                      </a:r>
                      <a:endParaRPr sz="900"/>
                    </a:p>
                  </a:txBody>
                  <a:tcPr marT="13275" marB="13275" marR="19900" marL="19900" anchor="ctr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CMP_06</a:t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BA - Như Nguyện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requirement từ khách hàng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thông tin nhân sự của team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form/template mà các bên sử dụng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email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report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họp định kì developer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face to face meeting</a:t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định kì với khách hàng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/>
                        <a:t>hàng ngày với dev team</a:t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email/chat/call/form, BRD…</a:t>
                      </a:r>
                      <a:endParaRPr sz="900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PM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275" marB="13275" marR="19900" marL="199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98e86ea88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Xếp vào vị trí phù hợp  </a:t>
            </a:r>
            <a:endParaRPr sz="2800"/>
          </a:p>
        </p:txBody>
      </p:sp>
      <p:sp>
        <p:nvSpPr>
          <p:cNvPr id="497" name="Google Shape;497;g2f98e86ea88_0_0"/>
          <p:cNvSpPr/>
          <p:nvPr/>
        </p:nvSpPr>
        <p:spPr>
          <a:xfrm>
            <a:off x="3273807" y="34798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f98e86ea88_0_0"/>
          <p:cNvSpPr/>
          <p:nvPr/>
        </p:nvSpPr>
        <p:spPr>
          <a:xfrm>
            <a:off x="7845807" y="34671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f98e86ea88_0_0"/>
          <p:cNvSpPr/>
          <p:nvPr/>
        </p:nvSpPr>
        <p:spPr>
          <a:xfrm>
            <a:off x="3502407" y="2070100"/>
            <a:ext cx="5105400" cy="1397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f98e86ea88_0_0"/>
          <p:cNvSpPr/>
          <p:nvPr/>
        </p:nvSpPr>
        <p:spPr>
          <a:xfrm rot="5400000">
            <a:off x="5185107" y="2559100"/>
            <a:ext cx="1435200" cy="510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f98e86ea88_0_0"/>
          <p:cNvSpPr txBox="1"/>
          <p:nvPr/>
        </p:nvSpPr>
        <p:spPr>
          <a:xfrm>
            <a:off x="2895600" y="37454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f98e86ea88_0_0"/>
          <p:cNvSpPr txBox="1"/>
          <p:nvPr/>
        </p:nvSpPr>
        <p:spPr>
          <a:xfrm>
            <a:off x="8766114" y="36946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f98e86ea88_0_0"/>
          <p:cNvSpPr txBox="1"/>
          <p:nvPr/>
        </p:nvSpPr>
        <p:spPr>
          <a:xfrm>
            <a:off x="5976665" y="54218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f98e86ea88_0_0"/>
          <p:cNvSpPr txBox="1"/>
          <p:nvPr/>
        </p:nvSpPr>
        <p:spPr>
          <a:xfrm>
            <a:off x="5594455" y="2057400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f98e86ea88_0_0"/>
          <p:cNvSpPr txBox="1"/>
          <p:nvPr/>
        </p:nvSpPr>
        <p:spPr>
          <a:xfrm>
            <a:off x="8308914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f98e86ea88_0_0"/>
          <p:cNvSpPr txBox="1"/>
          <p:nvPr/>
        </p:nvSpPr>
        <p:spPr>
          <a:xfrm>
            <a:off x="3273807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f98e86ea88_0_0"/>
          <p:cNvSpPr txBox="1"/>
          <p:nvPr/>
        </p:nvSpPr>
        <p:spPr>
          <a:xfrm>
            <a:off x="341213" y="4233425"/>
            <a:ext cx="87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f98e86ea88_0_0"/>
          <p:cNvSpPr txBox="1"/>
          <p:nvPr/>
        </p:nvSpPr>
        <p:spPr>
          <a:xfrm>
            <a:off x="1842831" y="2185370"/>
            <a:ext cx="897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f98e86ea88_0_0"/>
          <p:cNvSpPr/>
          <p:nvPr/>
        </p:nvSpPr>
        <p:spPr>
          <a:xfrm>
            <a:off x="6986225" y="20574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f98e86ea88_0_0"/>
          <p:cNvSpPr/>
          <p:nvPr/>
        </p:nvSpPr>
        <p:spPr>
          <a:xfrm>
            <a:off x="4169710" y="4827032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f98e86ea88_0_0"/>
          <p:cNvSpPr txBox="1"/>
          <p:nvPr/>
        </p:nvSpPr>
        <p:spPr>
          <a:xfrm>
            <a:off x="5566030" y="35803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2f98e86ea88_0_0"/>
          <p:cNvSpPr txBox="1"/>
          <p:nvPr/>
        </p:nvSpPr>
        <p:spPr>
          <a:xfrm>
            <a:off x="284270" y="2324605"/>
            <a:ext cx="10098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f98e86ea88_0_0"/>
          <p:cNvSpPr/>
          <p:nvPr/>
        </p:nvSpPr>
        <p:spPr>
          <a:xfrm>
            <a:off x="467505" y="11430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f98e86ea88_0_0"/>
          <p:cNvSpPr txBox="1"/>
          <p:nvPr/>
        </p:nvSpPr>
        <p:spPr>
          <a:xfrm>
            <a:off x="283932" y="4914255"/>
            <a:ext cx="978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f98e86ea88_0_0"/>
          <p:cNvSpPr txBox="1"/>
          <p:nvPr/>
        </p:nvSpPr>
        <p:spPr>
          <a:xfrm>
            <a:off x="635204" y="5680580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f98e86ea88_0_0"/>
          <p:cNvSpPr txBox="1"/>
          <p:nvPr/>
        </p:nvSpPr>
        <p:spPr>
          <a:xfrm>
            <a:off x="389825" y="3282434"/>
            <a:ext cx="992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22" name="Google Shape;522;p2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Lớp có 16 học viên + giảng viên. Tính toán số kênh giao tiếp trong lớp học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Thêm 2 trợ giảng vào trong lớp. Có thêm bao nhiêu kênh giao tiếp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Mức độ tương tác  </a:t>
            </a:r>
            <a:endParaRPr sz="3000"/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{C41FF814-591E-41B5-BB74-8C8BB1ECBE54}</a:tableStyleId>
              </a:tblPr>
              <a:tblGrid>
                <a:gridCol w="2844800"/>
                <a:gridCol w="19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tương tác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3742450" y="5611783"/>
            <a:ext cx="800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3244775" y="4921575"/>
            <a:ext cx="1864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3860038" y="3829250"/>
            <a:ext cx="825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3342854" y="4334450"/>
            <a:ext cx="1860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3539100" y="3046875"/>
            <a:ext cx="13644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3888637" y="2513546"/>
            <a:ext cx="85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 txBox="1"/>
          <p:nvPr/>
        </p:nvSpPr>
        <p:spPr>
          <a:xfrm>
            <a:off x="3470125" y="1666244"/>
            <a:ext cx="1787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Face-to-face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whiteboard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457200" y="1600200"/>
            <a:ext cx="4298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Phân biệt 5 cấp độ lắng nghe </a:t>
            </a:r>
            <a:endParaRPr/>
          </a:p>
        </p:txBody>
      </p:sp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70366"/>
            <a:ext cx="5381935" cy="458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5839135" y="2209800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Phớt lờ, bỏ qua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839135" y="2930298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vờ nghe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5839135" y="3645932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có chọn lọc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5847241" y="4361566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chủ động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5874803" y="5077200"/>
            <a:ext cx="18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thấu cảm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(Lắng nghe sâu)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Meeting Todo-list 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những việc cần làm để tổ chức một buổi họp hiệu quả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32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{6FFAD617-F63A-4E6D-BCDD-6A35022695B8}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Trong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-US" sz="1300"/>
                        <a:t>Check action list (review cuộc họp trước)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-US" sz="1300"/>
                        <a:t>Xác định mục tiêu mong muốn của cuộc họp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Gửi trước tài liệu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Nội dung (agenda)/ timeline buổi họp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Nhân sự  tham gia (có khả năng quyết định/ liên quan trực tiếp) -&gt; Check lại ngay trước cuộc họp nhân sự thực tế tham gia -&gt; chỉnh hướng cuộc họp nếu thiếu/ đủ nhân sự tham gia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Thư mời tham gia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Tips: </a:t>
                      </a:r>
                      <a:endParaRPr sz="1100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➢"/>
                      </a:pPr>
                      <a:r>
                        <a:rPr lang="en-US" sz="1100"/>
                        <a:t>Schedule cuộc họp 45p thay vì 60p</a:t>
                      </a:r>
                      <a:endParaRPr sz="1100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➢"/>
                      </a:pPr>
                      <a:r>
                        <a:rPr lang="en-US" sz="1100"/>
                        <a:t>Before time thay vì ontime (join trước 5-10p)</a:t>
                      </a:r>
                      <a:endParaRPr sz="1100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➢"/>
                      </a:pPr>
                      <a:r>
                        <a:rPr lang="en-US" sz="1100"/>
                        <a:t>trang bị ko gian, cam, tai nghe, ….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Điều phối thời gian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Phân vai nhân sự điều hành (người xoa dịu, người phản biện, ….)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Quan sát chất lượng trao đổi (cấp độ lắng nghe) và điều phối nội dung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Giữ cuộc họp đi đúng mục tiêu, tránh lan man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Có giải pháp cụ thể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Có MOM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Có người chốt lại ý trao đổi giữa các bên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Chốt timeline/ deadline (nếu cần)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Gửi lại MOM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Thu thập ý kiến và nhận feedback (đánh giá chất lượng họp)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Theo dõi sự tiến hành thực tế của các nội dung đã trao đổi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Phát hành to do list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