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iiqdV/19rdKjKr2kpm/Fkvl7V4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6F5BC6-4575-447D-9DD1-8652C34C9C47}">
  <a:tblStyle styleId="{776F5BC6-4575-447D-9DD1-8652C34C9C4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693D6B0F-EB0C-49A2-9AC7-886CAC41D20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7" name="Google Shape;54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4" name="Google Shape;56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5" name="Google Shape;58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6" name="Google Shape;596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2" name="Google Shape;602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4abee8b167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4abee8b1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34abee8b167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e1646d27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18" name="Google Shape;618;g2e1646d27f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6" name="Google Shape;626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5" name="Google Shape;49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7" name="Google Shape;51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2" name="Google Shape;53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0" name="Google Shape;54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0.png"/><Relationship Id="rId4" Type="http://schemas.openxmlformats.org/officeDocument/2006/relationships/image" Target="../media/image6.jpg"/><Relationship Id="rId9" Type="http://schemas.openxmlformats.org/officeDocument/2006/relationships/image" Target="../media/image9.png"/><Relationship Id="rId5" Type="http://schemas.openxmlformats.org/officeDocument/2006/relationships/image" Target="../media/image5.jpg"/><Relationship Id="rId6" Type="http://schemas.openxmlformats.org/officeDocument/2006/relationships/image" Target="../media/image8.jpg"/><Relationship Id="rId7" Type="http://schemas.openxmlformats.org/officeDocument/2006/relationships/image" Target="../media/image13.jpg"/><Relationship Id="rId8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66"/>
          <p:cNvPicPr preferRelativeResize="0"/>
          <p:nvPr/>
        </p:nvPicPr>
        <p:blipFill rotWithShape="1">
          <a:blip r:embed="rId2">
            <a:alphaModFix/>
          </a:blip>
          <a:srcRect b="-3039" l="0" r="0" t="62891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66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6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66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66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66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66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66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66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66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66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66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66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6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66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66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66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66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66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66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66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66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6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6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6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6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6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6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6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6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6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6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6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6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6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66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6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6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66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66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66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66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66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66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6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6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6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6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66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66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66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6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66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66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6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6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66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66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6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66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6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6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6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66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6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66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66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66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66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66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66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66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66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66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66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6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6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6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6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6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6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6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6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6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6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6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6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6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6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6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6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6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6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6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6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6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6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6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6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6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6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6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6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6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6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6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6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6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6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6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6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6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6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6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6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6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6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6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6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6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6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6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6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6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6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6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6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6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6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6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6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6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6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6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6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6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6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6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6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6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6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6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6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6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6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6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6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6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6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6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6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6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6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6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6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6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6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6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6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6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6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6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6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6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6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6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6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6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6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6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6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6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6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6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6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6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6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6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6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6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6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6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6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6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6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6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6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6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6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6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6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6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6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66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66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66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6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6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66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6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66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6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6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66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6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66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66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66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6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6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6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7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7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9" name="Google Shape;449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7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7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0" name="Google Shape;260;p6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1" name="Google Shape;261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6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4" name="Google Shape;264;p68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5" name="Google Shape;265;p68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68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68"/>
          <p:cNvSpPr txBox="1"/>
          <p:nvPr/>
        </p:nvSpPr>
        <p:spPr>
          <a:xfrm>
            <a:off x="381000" y="6380202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7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5" name="Google Shape;275;p67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67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7" name="Google Shape;277;p67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67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69"/>
          <p:cNvPicPr preferRelativeResize="0"/>
          <p:nvPr/>
        </p:nvPicPr>
        <p:blipFill rotWithShape="1">
          <a:blip r:embed="rId2">
            <a:alphaModFix/>
          </a:blip>
          <a:srcRect b="19478" l="0" r="0" t="40508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69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69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6" name="Google Shape;286;p69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9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9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9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9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9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9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9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9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9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9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9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9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9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9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9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9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9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9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9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9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9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9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9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9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9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9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9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9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9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9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9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69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69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69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69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69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69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69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69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69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69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69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69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69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69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69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69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69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69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69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69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69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69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69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69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69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69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69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69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69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69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69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69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69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69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69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69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69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69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69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69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69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69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69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69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69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69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69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69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69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69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69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69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69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69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69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69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69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69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69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69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69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69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69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69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69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69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69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69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69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69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69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69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69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69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69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69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69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69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69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9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9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9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9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9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9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9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69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69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69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69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69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69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69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69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69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69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7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7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1" name="Google Shape;421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7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7" name="Google Shape;427;p7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8" name="Google Shape;428;p7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9" name="Google Shape;429;p7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0" name="Google Shape;430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7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1" name="Google Shape;441;p7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2" name="Google Shape;442;p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Team Management</a:t>
            </a:r>
            <a:endParaRPr/>
          </a:p>
        </p:txBody>
      </p:sp>
      <p:sp>
        <p:nvSpPr>
          <p:cNvPr id="469" name="Google Shape;469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</a:t>
            </a:r>
            <a:endParaRPr/>
          </a:p>
        </p:txBody>
      </p:sp>
      <p:graphicFrame>
        <p:nvGraphicFramePr>
          <p:cNvPr id="550" name="Google Shape;550;p30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{776F5BC6-4575-447D-9DD1-8652C34C9C47}</a:tableStyleId>
              </a:tblPr>
              <a:tblGrid>
                <a:gridCol w="1752600"/>
                <a:gridCol w="6477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Giai đoạn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Đặc điểm/ Biểu hiện hành vi của thành viên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Forming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Storming 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Norming 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Performing 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Adjourning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556" name="Google Shape;55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7" name="Google Shape;557;p32"/>
          <p:cNvSpPr txBox="1"/>
          <p:nvPr/>
        </p:nvSpPr>
        <p:spPr>
          <a:xfrm>
            <a:off x="2162773" y="4103400"/>
            <a:ext cx="135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Delegating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2"/>
          <p:cNvSpPr txBox="1"/>
          <p:nvPr/>
        </p:nvSpPr>
        <p:spPr>
          <a:xfrm>
            <a:off x="2162783" y="1946716"/>
            <a:ext cx="11592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2"/>
          <p:cNvSpPr txBox="1"/>
          <p:nvPr/>
        </p:nvSpPr>
        <p:spPr>
          <a:xfrm>
            <a:off x="2208625" y="3396822"/>
            <a:ext cx="13644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2"/>
          <p:cNvSpPr txBox="1"/>
          <p:nvPr/>
        </p:nvSpPr>
        <p:spPr>
          <a:xfrm>
            <a:off x="2162775" y="2656400"/>
            <a:ext cx="12234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Coaching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1" name="Google Shape;561;p32"/>
          <p:cNvGraphicFramePr/>
          <p:nvPr/>
        </p:nvGraphicFramePr>
        <p:xfrm>
          <a:off x="457200" y="13827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{776F5BC6-4575-447D-9DD1-8652C34C9C47}</a:tableStyleId>
              </a:tblPr>
              <a:tblGrid>
                <a:gridCol w="1524000"/>
                <a:gridCol w="1752600"/>
                <a:gridCol w="4953000"/>
              </a:tblGrid>
              <a:tr h="403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Stage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Approach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Why ?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69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Forming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định hình rule, mục tiêu, ….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9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Storming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Gợi mở để mọi người đưa ra ý kiến &amp; tìm hướng đi chung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9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Norming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Hỗ trợ về chuyên môn, gợi ý khi cần thiết, vướng mắc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9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Performing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giao việc, trao quyền cho team tự chủ động thực hiện công việc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37"/>
          <p:cNvGrpSpPr/>
          <p:nvPr/>
        </p:nvGrpSpPr>
        <p:grpSpPr>
          <a:xfrm>
            <a:off x="457200" y="1600200"/>
            <a:ext cx="4038600" cy="4525962"/>
            <a:chOff x="0" y="0"/>
            <a:chExt cx="4038600" cy="4525962"/>
          </a:xfrm>
        </p:grpSpPr>
        <p:sp>
          <p:nvSpPr>
            <p:cNvPr id="567" name="Google Shape;567;p37"/>
            <p:cNvSpPr/>
            <p:nvPr/>
          </p:nvSpPr>
          <p:spPr>
            <a:xfrm>
              <a:off x="1615440" y="0"/>
              <a:ext cx="807720" cy="905192"/>
            </a:xfrm>
            <a:prstGeom prst="trapezoid">
              <a:avLst>
                <a:gd fmla="val 50000" name="adj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7"/>
            <p:cNvSpPr txBox="1"/>
            <p:nvPr/>
          </p:nvSpPr>
          <p:spPr>
            <a:xfrm>
              <a:off x="1615440" y="0"/>
              <a:ext cx="807720" cy="905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0" i="0" lang="en-US" sz="5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1211580" y="905192"/>
              <a:ext cx="1615440" cy="905192"/>
            </a:xfrm>
            <a:prstGeom prst="trapezoid">
              <a:avLst>
                <a:gd fmla="val 44616" name="adj"/>
              </a:avLst>
            </a:prstGeom>
            <a:gradFill>
              <a:gsLst>
                <a:gs pos="0">
                  <a:srgbClr val="FFBA9F"/>
                </a:gs>
                <a:gs pos="35000">
                  <a:srgbClr val="FFCCBD"/>
                </a:gs>
                <a:gs pos="100000">
                  <a:srgbClr val="FFEBE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7"/>
            <p:cNvSpPr txBox="1"/>
            <p:nvPr/>
          </p:nvSpPr>
          <p:spPr>
            <a:xfrm>
              <a:off x="1494281" y="905192"/>
              <a:ext cx="1050036" cy="905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0" i="0" lang="en-US" sz="5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807720" y="1810385"/>
              <a:ext cx="2423160" cy="905192"/>
            </a:xfrm>
            <a:prstGeom prst="trapezoid">
              <a:avLst>
                <a:gd fmla="val 44616" name="adj"/>
              </a:avLst>
            </a:prstGeom>
            <a:gradFill>
              <a:gsLst>
                <a:gs pos="0">
                  <a:srgbClr val="FFD8A2"/>
                </a:gs>
                <a:gs pos="35000">
                  <a:srgbClr val="FFE4BD"/>
                </a:gs>
                <a:gs pos="100000">
                  <a:srgbClr val="FFF5E4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37"/>
            <p:cNvSpPr txBox="1"/>
            <p:nvPr/>
          </p:nvSpPr>
          <p:spPr>
            <a:xfrm>
              <a:off x="1231773" y="1810385"/>
              <a:ext cx="1575054" cy="905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0" i="0" lang="en-US" sz="5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403860" y="2715577"/>
              <a:ext cx="3230880" cy="905192"/>
            </a:xfrm>
            <a:prstGeom prst="trapezoid">
              <a:avLst>
                <a:gd fmla="val 44616" name="adj"/>
              </a:avLst>
            </a:prstGeom>
            <a:gradFill>
              <a:gsLst>
                <a:gs pos="0">
                  <a:srgbClr val="FFFFA2"/>
                </a:gs>
                <a:gs pos="35000">
                  <a:srgbClr val="FBFBC0"/>
                </a:gs>
                <a:gs pos="100000">
                  <a:srgbClr val="FEFEE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7"/>
            <p:cNvSpPr txBox="1"/>
            <p:nvPr/>
          </p:nvSpPr>
          <p:spPr>
            <a:xfrm>
              <a:off x="969263" y="2715577"/>
              <a:ext cx="2100072" cy="905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0" i="0" lang="en-US" sz="5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0" y="3620770"/>
              <a:ext cx="4038600" cy="905192"/>
            </a:xfrm>
            <a:prstGeom prst="trapezoid">
              <a:avLst>
                <a:gd fmla="val 44616" name="adj"/>
              </a:avLst>
            </a:prstGeom>
            <a:gradFill>
              <a:gsLst>
                <a:gs pos="0">
                  <a:srgbClr val="D8FBA5"/>
                </a:gs>
                <a:gs pos="35000">
                  <a:srgbClr val="E4FBC0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7"/>
            <p:cNvSpPr txBox="1"/>
            <p:nvPr/>
          </p:nvSpPr>
          <p:spPr>
            <a:xfrm>
              <a:off x="706754" y="3620770"/>
              <a:ext cx="2625090" cy="905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0" i="0" lang="en-US" sz="5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7" name="Google Shape;577;p3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Tháp Maslow </a:t>
            </a:r>
            <a:endParaRPr/>
          </a:p>
        </p:txBody>
      </p:sp>
      <p:sp>
        <p:nvSpPr>
          <p:cNvPr id="578" name="Google Shape;578;p37"/>
          <p:cNvSpPr txBox="1"/>
          <p:nvPr/>
        </p:nvSpPr>
        <p:spPr>
          <a:xfrm>
            <a:off x="5040933" y="5756816"/>
            <a:ext cx="2566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Nhu cầu cơ bản, thể lý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37"/>
          <p:cNvSpPr txBox="1"/>
          <p:nvPr/>
        </p:nvSpPr>
        <p:spPr>
          <a:xfrm>
            <a:off x="5040925" y="4758175"/>
            <a:ext cx="1941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Nhu cầu an toàn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7"/>
          <p:cNvSpPr txBox="1"/>
          <p:nvPr/>
        </p:nvSpPr>
        <p:spPr>
          <a:xfrm>
            <a:off x="4332400" y="3687863"/>
            <a:ext cx="25314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Nhu cầu kết nối xã hội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7"/>
          <p:cNvSpPr txBox="1"/>
          <p:nvPr/>
        </p:nvSpPr>
        <p:spPr>
          <a:xfrm>
            <a:off x="3498341" y="2889776"/>
            <a:ext cx="37080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Nhu cầu được ghi nhận, tôn trọng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37"/>
          <p:cNvSpPr txBox="1"/>
          <p:nvPr/>
        </p:nvSpPr>
        <p:spPr>
          <a:xfrm>
            <a:off x="3547250" y="1784994"/>
            <a:ext cx="22494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Nhu cầu hoàn thiện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Bản thân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7" name="Google Shape;587;p46"/>
          <p:cNvGraphicFramePr/>
          <p:nvPr/>
        </p:nvGraphicFramePr>
        <p:xfrm>
          <a:off x="457200" y="11125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{693D6B0F-EB0C-49A2-9AC7-886CAC41D20A}</a:tableStyleId>
              </a:tblPr>
              <a:tblGrid>
                <a:gridCol w="2019300"/>
                <a:gridCol w="2019300"/>
              </a:tblGrid>
              <a:tr h="63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Mức độ hiệu quả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Dạng quyền lực (ảnh hưởng)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0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Cao nhất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0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0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0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901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Thấp nhất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88" name="Google Shape;588;p4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 </a:t>
            </a:r>
            <a:endParaRPr/>
          </a:p>
        </p:txBody>
      </p:sp>
      <p:sp>
        <p:nvSpPr>
          <p:cNvPr id="589" name="Google Shape;589;p46"/>
          <p:cNvSpPr txBox="1"/>
          <p:nvPr/>
        </p:nvSpPr>
        <p:spPr>
          <a:xfrm>
            <a:off x="2657469" y="5561800"/>
            <a:ext cx="18102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 ảnh hưởng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bằng hình phạt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46"/>
          <p:cNvSpPr txBox="1"/>
          <p:nvPr/>
        </p:nvSpPr>
        <p:spPr>
          <a:xfrm>
            <a:off x="2403566" y="1829091"/>
            <a:ext cx="25923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 ảnh hưởng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bằng đạo đức, lý tưởng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46"/>
          <p:cNvSpPr txBox="1"/>
          <p:nvPr/>
        </p:nvSpPr>
        <p:spPr>
          <a:xfrm>
            <a:off x="2229663" y="2736111"/>
            <a:ext cx="30957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 ảnh hưởng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bằng kiến thức, chuyên môn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6"/>
          <p:cNvSpPr txBox="1"/>
          <p:nvPr/>
        </p:nvSpPr>
        <p:spPr>
          <a:xfrm>
            <a:off x="2598210" y="4636410"/>
            <a:ext cx="19287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 ảnh hưởng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bằng vị trí, địa vị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6"/>
          <p:cNvSpPr txBox="1"/>
          <p:nvPr/>
        </p:nvSpPr>
        <p:spPr>
          <a:xfrm>
            <a:off x="2403565" y="3748142"/>
            <a:ext cx="20922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Gây ảnh hưởng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bằng phần thưởng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 </a:t>
            </a:r>
            <a:endParaRPr/>
          </a:p>
        </p:txBody>
      </p:sp>
      <p:sp>
        <p:nvSpPr>
          <p:cNvPr id="599" name="Google Shape;599;p5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sự khác nhau của 5 chiến lược giải quyết xung đột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Confronting (Problem Solving, win-win)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Forcing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Compromising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Smoothing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Withdrawing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</a:t>
            </a:r>
            <a:endParaRPr/>
          </a:p>
        </p:txBody>
      </p:sp>
      <p:sp>
        <p:nvSpPr>
          <p:cNvPr id="605" name="Google Shape;605;p5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sự khác nhau của các cách ra quyết định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07" name="Google Shape;607;p55"/>
          <p:cNvGraphicFramePr/>
          <p:nvPr/>
        </p:nvGraphicFramePr>
        <p:xfrm>
          <a:off x="609600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{776F5BC6-4575-447D-9DD1-8652C34C9C47}</a:tableStyleId>
              </a:tblPr>
              <a:tblGrid>
                <a:gridCol w="3924300"/>
                <a:gridCol w="3924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Majority 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Plurality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Unanimity 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Autocratic (Dictatorship)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4abee8b167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Nhóm 1 Team Charter</a:t>
            </a:r>
            <a:endParaRPr/>
          </a:p>
        </p:txBody>
      </p:sp>
      <p:sp>
        <p:nvSpPr>
          <p:cNvPr id="614" name="Google Shape;614;g34abee8b167_0_0"/>
          <p:cNvSpPr txBox="1"/>
          <p:nvPr>
            <p:ph idx="1" type="body"/>
          </p:nvPr>
        </p:nvSpPr>
        <p:spPr>
          <a:xfrm>
            <a:off x="457200" y="1295400"/>
            <a:ext cx="8229600" cy="483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spcBef>
                <a:spcPts val="40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Mục tiêu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Cùng nhau thi đậu chứng chỉ PMP loại siêu cấp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lphaLcPeriod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Chia sẻ kiến thức, kinh nghiệm, trải nghiệm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lphaLcPeriod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Cùng tạo động lực cho nhau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lphaLcPeriod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Nhậu ít nhất 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lần trước khi thi (cho nhậu online)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Các quy tắc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Tham gia các buổi học nhóm đầy đủ và đúng giờ, 2 buổi/ tuần (trốn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thì uống 3 ly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lphaLcPeriod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Vào trễ hoặc vắng mặt phải báo trước.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lphaLcPeriod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Bảo mật thông tin và hình ảnh dìm hàng của các thành viên khác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lphaLcPeriod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Góp ý/phản biện dựa trên tinh thần tôn trọng, xây dựng (ko nói xấu người vắng mặt)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lphaLcPeriod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Ráng làm xong bài tập về nhà trước khi học nhóm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AutoNum type="alphaLcPeriod"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Cố gắng hăng hái hơn trong giờ học chung (ít nhất là mỗi người 1 lần)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5" name="Google Shape;615;g34abee8b16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0829" y="1219204"/>
            <a:ext cx="4032400" cy="474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e1646d27f1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g2e1646d27f1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Motivate team (Maslow, David McCelland’s, …..)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5 mức gây ảnh hưởng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Herzberg’s Motivational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Coaching là khó nhất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Tất cả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2e1646d27f1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3" name="Google Shape;623;g2e1646d27f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5" name="Google Shape;475;p3"/>
          <p:cNvGraphicFramePr/>
          <p:nvPr/>
        </p:nvGraphicFramePr>
        <p:xfrm>
          <a:off x="457200" y="2280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{776F5BC6-4575-447D-9DD1-8652C34C9C47}</a:tableStyleId>
              </a:tblPr>
              <a:tblGrid>
                <a:gridCol w="3886200"/>
                <a:gridCol w="4038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Team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Group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Có mục tiêu chung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Có nhiệm vụ để thực hiện đạt đến mục tiêu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Có sự tương tác thường xuyên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Vì một lý do nào đó nên tập hợp lại với nhau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Một group có thể có nhiều team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Nhiều thông tin dữ liệu đa chiều, bao quát hơn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76" name="Google Shape;476;p3"/>
          <p:cNvGraphicFramePr/>
          <p:nvPr/>
        </p:nvGraphicFramePr>
        <p:xfrm>
          <a:off x="457200" y="4343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{776F5BC6-4575-447D-9DD1-8652C34C9C47}</a:tableStyleId>
              </a:tblPr>
              <a:tblGrid>
                <a:gridCol w="3886200"/>
                <a:gridCol w="40386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Leadership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Management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Định hướng tầm nhìn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Dẫn dắt con người, tạo động lực khi cần thiết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Tầm nhìn rộng &amp; bao quát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quản lý trên một nhiệm vụ nào đó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Có kế hoạch quy trình để kiểm soát một nhóm, đạt được mục tiêu chung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77" name="Google Shape;477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478" name="Google Shape;478;p3"/>
          <p:cNvSpPr/>
          <p:nvPr/>
        </p:nvSpPr>
        <p:spPr>
          <a:xfrm>
            <a:off x="426720" y="1281390"/>
            <a:ext cx="79552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và Group khác nhau như thế nào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Leader và Manager khác nhau như thế nào 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</a:t>
            </a:r>
            <a:endParaRPr/>
          </a:p>
        </p:txBody>
      </p:sp>
      <p:sp>
        <p:nvSpPr>
          <p:cNvPr id="484" name="Google Shape;484;p10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những cách nào (Chiến lược nào) để có được nhân sự cho dự án?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Tận dụng nguồn lực công ty có sẵn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Đào tạo nhân lực mới (thực tập sinh, học việc)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Tuyển dụng bên ngoài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Out Source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Tận dụng nhân sự từ đơn vị đối tác 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đưa công cụ cho khách hàng tự làm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</a:t>
            </a:r>
            <a:endParaRPr/>
          </a:p>
        </p:txBody>
      </p:sp>
      <p:graphicFrame>
        <p:nvGraphicFramePr>
          <p:cNvPr id="490" name="Google Shape;490;p14"/>
          <p:cNvGraphicFramePr/>
          <p:nvPr/>
        </p:nvGraphicFramePr>
        <p:xfrm>
          <a:off x="457200" y="20457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{776F5BC6-4575-447D-9DD1-8652C34C9C47}</a:tableStyleId>
              </a:tblPr>
              <a:tblGrid>
                <a:gridCol w="1676400"/>
                <a:gridCol w="3276600"/>
                <a:gridCol w="3276600"/>
              </a:tblGrid>
              <a:tr h="667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Team ngồi chung chỗ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(Co-located team)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Team phân tán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(Distributed team)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1525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Ưu điểm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-"/>
                      </a:pPr>
                      <a:r>
                        <a:rPr lang="en-US" sz="1300"/>
                        <a:t>nói chuyện trực tiếp</a:t>
                      </a:r>
                      <a:endParaRPr sz="1300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-"/>
                      </a:pPr>
                      <a:r>
                        <a:rPr lang="en-US" sz="1300"/>
                        <a:t>Tập trung công việc</a:t>
                      </a:r>
                      <a:endParaRPr sz="1300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-"/>
                      </a:pPr>
                      <a:r>
                        <a:rPr lang="en-US" sz="1300"/>
                        <a:t>Dễ quản lý</a:t>
                      </a:r>
                      <a:endParaRPr sz="1300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-"/>
                      </a:pPr>
                      <a:r>
                        <a:rPr lang="en-US" sz="1300"/>
                        <a:t>Ko tốn thời gian chờ phản hồi</a:t>
                      </a:r>
                      <a:endParaRPr sz="1300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-"/>
                      </a:pPr>
                      <a:r>
                        <a:rPr lang="en-US" sz="1300"/>
                        <a:t>Dễ đưa ra quyết định</a:t>
                      </a:r>
                      <a:endParaRPr sz="1300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-"/>
                      </a:pPr>
                      <a:r>
                        <a:rPr lang="en-US" sz="1300"/>
                        <a:t>Có thể tạo phòng để tập trung brain storm</a:t>
                      </a:r>
                      <a:endParaRPr sz="1300"/>
                    </a:p>
                    <a:p>
                      <a:pPr indent="-3111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-"/>
                      </a:pPr>
                      <a:r>
                        <a:rPr lang="en-US" sz="1300"/>
                        <a:t>Dễ tạo văn hoá nhóm (thẩm thấu thông tin)</a:t>
                      </a:r>
                      <a:endParaRPr sz="13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Linh hoạt thời gian địa điểm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Linh hoạt về nhân sự, dễ tuyển nhân sự giỏi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Ko giới hạn địa lý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Tiết kiệm chi phí (văn phòng, đi lại, tuyển dụng...)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181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Nhược điểm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Tốn tiền địa điểm 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Tốn nhiều chi phí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Tốn thời gian di chuyển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Giới hạn địa lý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Khó quản lý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Khó giao tiếp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Phụ thuộc công cụ onl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Phụ thuộc wifi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Tốn thời gian chờ phản hồi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-"/>
                      </a:pPr>
                      <a:r>
                        <a:rPr lang="en-US" sz="1200"/>
                        <a:t>Khó tạo văn hoá chung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1" name="Google Shape;49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2" name="Google Shape;492;p14"/>
          <p:cNvSpPr txBox="1"/>
          <p:nvPr/>
        </p:nvSpPr>
        <p:spPr>
          <a:xfrm>
            <a:off x="640080" y="1447800"/>
            <a:ext cx="54521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Thảo luận ưu nhược điểm của từng hình thức team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 </a:t>
            </a:r>
            <a:endParaRPr/>
          </a:p>
        </p:txBody>
      </p:sp>
      <p:sp>
        <p:nvSpPr>
          <p:cNvPr id="498" name="Google Shape;498;p22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5 mức năng lực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Novice: Lính mới tò te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Beginner: Mới vỡ lòng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Competent: Làm được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Proficient : Làm thành thạo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Expert: Chuyên gia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s://www.360pmo.com/wp-content/uploads/2018/04/DryfusModel.png" id="500" name="Google Shape;50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6925" y="1752600"/>
            <a:ext cx="51698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 </a:t>
            </a:r>
            <a:endParaRPr/>
          </a:p>
        </p:txBody>
      </p:sp>
      <p:graphicFrame>
        <p:nvGraphicFramePr>
          <p:cNvPr id="506" name="Google Shape;506;p26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{693D6B0F-EB0C-49A2-9AC7-886CAC41D20A}</a:tableStyleId>
              </a:tblPr>
              <a:tblGrid>
                <a:gridCol w="28194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Trình độ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Các tiếp cận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Novice =&gt; Beginner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Beginner =&gt; Competent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Competent =&gt; Proficient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Proficient =&gt; Expert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7" name="Google Shape;50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8" name="Google Shape;508;p26"/>
          <p:cNvSpPr txBox="1"/>
          <p:nvPr/>
        </p:nvSpPr>
        <p:spPr>
          <a:xfrm>
            <a:off x="3276600" y="2167485"/>
            <a:ext cx="16980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SHU: tuân thủ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6"/>
          <p:cNvSpPr txBox="1"/>
          <p:nvPr/>
        </p:nvSpPr>
        <p:spPr>
          <a:xfrm>
            <a:off x="3276590" y="3059703"/>
            <a:ext cx="1633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HA: phá cách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6"/>
          <p:cNvSpPr txBox="1"/>
          <p:nvPr/>
        </p:nvSpPr>
        <p:spPr>
          <a:xfrm>
            <a:off x="3276600" y="3735857"/>
            <a:ext cx="1194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RI: rời xa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6"/>
          <p:cNvSpPr txBox="1"/>
          <p:nvPr/>
        </p:nvSpPr>
        <p:spPr>
          <a:xfrm>
            <a:off x="5026050" y="3718149"/>
            <a:ext cx="1351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Delegating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6"/>
          <p:cNvSpPr txBox="1"/>
          <p:nvPr/>
        </p:nvSpPr>
        <p:spPr>
          <a:xfrm>
            <a:off x="5019740" y="1798179"/>
            <a:ext cx="11592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6"/>
          <p:cNvSpPr txBox="1"/>
          <p:nvPr/>
        </p:nvSpPr>
        <p:spPr>
          <a:xfrm>
            <a:off x="5019750" y="3059695"/>
            <a:ext cx="13644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6"/>
          <p:cNvSpPr txBox="1"/>
          <p:nvPr/>
        </p:nvSpPr>
        <p:spPr>
          <a:xfrm>
            <a:off x="5019745" y="2401257"/>
            <a:ext cx="12234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Coaching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graphicFrame>
        <p:nvGraphicFramePr>
          <p:cNvPr id="520" name="Google Shape;520;p27"/>
          <p:cNvGraphicFramePr/>
          <p:nvPr/>
        </p:nvGraphicFramePr>
        <p:xfrm>
          <a:off x="1472220" y="14884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{693D6B0F-EB0C-49A2-9AC7-886CAC41D20A}</a:tableStyleId>
              </a:tblPr>
              <a:tblGrid>
                <a:gridCol w="28194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Trình độ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Các tiếp cận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Novice =&gt; Beginner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Beginner =&gt; Competent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Competent =&gt; Proficient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Proficient =&gt; Expert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1" name="Google Shape;521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2" name="Google Shape;522;p27"/>
          <p:cNvSpPr txBox="1"/>
          <p:nvPr/>
        </p:nvSpPr>
        <p:spPr>
          <a:xfrm>
            <a:off x="4413540" y="2637347"/>
            <a:ext cx="1697901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SHU: tuân thủ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7"/>
          <p:cNvSpPr txBox="1"/>
          <p:nvPr/>
        </p:nvSpPr>
        <p:spPr>
          <a:xfrm>
            <a:off x="4413540" y="3275350"/>
            <a:ext cx="1633781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HA: phá cách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7"/>
          <p:cNvSpPr txBox="1"/>
          <p:nvPr/>
        </p:nvSpPr>
        <p:spPr>
          <a:xfrm>
            <a:off x="4445599" y="3855502"/>
            <a:ext cx="1194558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RI: rời xa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7"/>
          <p:cNvSpPr txBox="1"/>
          <p:nvPr/>
        </p:nvSpPr>
        <p:spPr>
          <a:xfrm>
            <a:off x="6261936" y="3876832"/>
            <a:ext cx="135165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Delegating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7"/>
          <p:cNvSpPr txBox="1"/>
          <p:nvPr/>
        </p:nvSpPr>
        <p:spPr>
          <a:xfrm>
            <a:off x="6218045" y="1997657"/>
            <a:ext cx="115929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7"/>
          <p:cNvSpPr txBox="1"/>
          <p:nvPr/>
        </p:nvSpPr>
        <p:spPr>
          <a:xfrm>
            <a:off x="6255524" y="3270961"/>
            <a:ext cx="1364476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7"/>
          <p:cNvSpPr txBox="1"/>
          <p:nvPr/>
        </p:nvSpPr>
        <p:spPr>
          <a:xfrm>
            <a:off x="6218045" y="2648849"/>
            <a:ext cx="122341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Coaching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7"/>
          <p:cNvSpPr txBox="1"/>
          <p:nvPr/>
        </p:nvSpPr>
        <p:spPr>
          <a:xfrm>
            <a:off x="4413540" y="1997657"/>
            <a:ext cx="1697901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SHU: tuân thủ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Group discussion</a:t>
            </a:r>
            <a:endParaRPr sz="3200"/>
          </a:p>
        </p:txBody>
      </p:sp>
      <p:graphicFrame>
        <p:nvGraphicFramePr>
          <p:cNvPr id="535" name="Google Shape;535;p28"/>
          <p:cNvGraphicFramePr/>
          <p:nvPr/>
        </p:nvGraphicFramePr>
        <p:xfrm>
          <a:off x="457200" y="2235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{776F5BC6-4575-447D-9DD1-8652C34C9C47}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Training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Coaching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Mentoring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36" name="Google Shape;536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7" name="Google Shape;537;p28"/>
          <p:cNvSpPr txBox="1"/>
          <p:nvPr/>
        </p:nvSpPr>
        <p:spPr>
          <a:xfrm>
            <a:off x="697424" y="1535668"/>
            <a:ext cx="47339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Phân biệt các chiến lược phát triển nhân sự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9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Group discussion</a:t>
            </a:r>
            <a:endParaRPr sz="3200"/>
          </a:p>
        </p:txBody>
      </p:sp>
      <p:graphicFrame>
        <p:nvGraphicFramePr>
          <p:cNvPr id="543" name="Google Shape;543;p29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{693D6B0F-EB0C-49A2-9AC7-886CAC41D20A}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Training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Coaching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Mentoring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1915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Trainer thường được kỳ vọng là người biết trước, biết nhiều về chủ đề mà họ đào tạo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2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Coach không nhất thiết phải là người đã trải qua, hay biết rõ về vấn đề của coachee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Mentor là người đi trước đã thành công, hướng dẫn lại cho người đi sau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Chương trình, kiến thức sẵn có từ bên ngoài từ trainer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2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Cách giải quyết và nguồn lực sẵn có bên trong người coachee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Chương trình ko có sẵn, mà phụ thuộc vào câu hỏi, vấn đề của mentee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44" name="Google Shape;54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2013-01-10T02:58:29Z</dcterms:created>
  <dc:creator>User</dc:creator>
</cp:coreProperties>
</file>