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igk/cTA1Sh/5o5HYlwMq2vlNPy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CF8E46-3547-4BF4-9745-C5C47BD99357}">
  <a:tblStyle styleId="{28CF8E46-3547-4BF4-9745-C5C47BD9935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6AF3916A-D1B7-4816-85EB-26BA262CB37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1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  <a:tblStyle styleId="{E96106A3-8ED4-4FBC-8B0A-2AB11F5BBB71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BE134CE8-FAFF-40C5-A98B-F3424E54174B}" styleName="Table_3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2" name="Google Shape;552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4f03fa0c4e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4f03fa0c4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34f03fa0c4e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2" name="Google Shape;572;p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8" name="Google Shape;578;p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e13ee78f2a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84" name="Google Shape;584;g2e13ee78f2a_0_4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2" name="Google Shape;592;p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Case study: dự án đường cao tốc Thăng Long, sự lãng phí của chính phủ, khả năng quản lý vốn kém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discuss với học viên, đâu là những nguyên nhân cho việc quản lý vốn ko hiệu quả</a:t>
            </a:r>
            <a:endParaRPr/>
          </a:p>
        </p:txBody>
      </p:sp>
      <p:sp>
        <p:nvSpPr>
          <p:cNvPr id="473" name="Google Shape;47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accuracy of a project estimate will increase as the project progresses through the project life cycle.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example, a project in the initiation phase may have a rough order of magnitude (ROM) estimate in the range of −25% to +75%.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Later in the project, as more information is known, definitive estimates could narrow the range of accuracy to −5% to +10%.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some organizations, there are guidelines for when such refinements can be made and the degree of confidence or accuracy that is expected.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6" name="Google Shape;516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4f03fa0c4e_2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4f03fa0c4e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34f03fa0c4e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5" name="Google Shape;545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image" Target="../media/image11.jpg"/><Relationship Id="rId9" Type="http://schemas.openxmlformats.org/officeDocument/2006/relationships/image" Target="../media/image9.png"/><Relationship Id="rId5" Type="http://schemas.openxmlformats.org/officeDocument/2006/relationships/image" Target="../media/image8.jpg"/><Relationship Id="rId6" Type="http://schemas.openxmlformats.org/officeDocument/2006/relationships/image" Target="../media/image1.jpg"/><Relationship Id="rId7" Type="http://schemas.openxmlformats.org/officeDocument/2006/relationships/image" Target="../media/image2.jpg"/><Relationship Id="rId8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61"/>
          <p:cNvPicPr preferRelativeResize="0"/>
          <p:nvPr/>
        </p:nvPicPr>
        <p:blipFill rotWithShape="1">
          <a:blip r:embed="rId2">
            <a:alphaModFix/>
          </a:blip>
          <a:srcRect b="-3039" l="0" r="0" t="62891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6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1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61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61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61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61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61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61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61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61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61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61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1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61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61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61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61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61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61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61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61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1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1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1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1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1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1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1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1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1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61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61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61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1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1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1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1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1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1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1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1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1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1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1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1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1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1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1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61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1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1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1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1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1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1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1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1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1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1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1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61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1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1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61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61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61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61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61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61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1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1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1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1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61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61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61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1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61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61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1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1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61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61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1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61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1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1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1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61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1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61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61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61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61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61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61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61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61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61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61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1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1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1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1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1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1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1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1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1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1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1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1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1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1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1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1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1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1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1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1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1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1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1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1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1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1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1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1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1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1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1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1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1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1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1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1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1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1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1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1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1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1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1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1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1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1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1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1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1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1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1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1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1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1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1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1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1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1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1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1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1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1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1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1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1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1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1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1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1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1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1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1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1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1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1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1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1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1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1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1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1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1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1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1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1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1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1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1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1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1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1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1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1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1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1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1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1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1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1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1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1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1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1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1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1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1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1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1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1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1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1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1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1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1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1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1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1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1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61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61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61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6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6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61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1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61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6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6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61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6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6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61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61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6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6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6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7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7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9" name="Google Shape;449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7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7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0" name="Google Shape;260;p6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1" name="Google Shape;261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6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4" name="Google Shape;264;p63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5" name="Google Shape;265;p63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63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63"/>
          <p:cNvSpPr txBox="1"/>
          <p:nvPr/>
        </p:nvSpPr>
        <p:spPr>
          <a:xfrm>
            <a:off x="381000" y="6380202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2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2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5" name="Google Shape;275;p62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62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7" name="Google Shape;277;p62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62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64"/>
          <p:cNvPicPr preferRelativeResize="0"/>
          <p:nvPr/>
        </p:nvPicPr>
        <p:blipFill rotWithShape="1">
          <a:blip r:embed="rId2">
            <a:alphaModFix/>
          </a:blip>
          <a:srcRect b="19478" l="0" r="0" t="40508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64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64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6" name="Google Shape;286;p64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4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4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4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4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4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4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4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4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4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4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4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4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4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4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4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4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4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4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4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4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4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4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4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4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4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4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4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4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4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4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4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64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64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64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64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64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64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64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64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64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64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64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64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64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64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64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64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64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64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64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64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64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64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64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64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64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64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64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64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64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64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64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64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64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64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64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64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64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64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64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64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64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64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64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64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64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64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64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64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64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64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64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64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64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64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64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64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64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64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64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64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64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64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64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64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64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64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64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64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64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64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64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64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64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64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64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64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64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64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64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4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4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4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4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4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4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4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64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64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64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64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64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64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64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64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64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64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6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1" name="Google Shape;421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6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7" name="Google Shape;427;p6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8" name="Google Shape;428;p6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9" name="Google Shape;429;p6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0" name="Google Shape;430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6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1" name="Google Shape;441;p6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2" name="Google Shape;442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Cost Management</a:t>
            </a:r>
            <a:endParaRPr/>
          </a:p>
        </p:txBody>
      </p:sp>
      <p:sp>
        <p:nvSpPr>
          <p:cNvPr id="469" name="Google Shape;469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Dự án làm 5km đường  </a:t>
            </a:r>
            <a:endParaRPr/>
          </a:p>
        </p:txBody>
      </p:sp>
      <p:sp>
        <p:nvSpPr>
          <p:cNvPr id="555" name="Google Shape;555;p48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Với </a:t>
            </a:r>
            <a:r>
              <a:rPr lang="en-US"/>
              <a:t>dữ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liệu của tháng thứ 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Sai lệch về tiến độ (SV) và Chỉ số hiệu suất tiến độ (SPI)?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SV (-550)=EV (2300)-PV (2850) -&gt; TRỄ TĐ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SPI (0.807)=EV(2300)/PV (2850)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Dự án đang vượt hay chậm tiến độ?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CHẬM TĐ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Sai lệch về chi phí (CV) và Chỉ số hiệu suất chi phí (CPI)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CV=EV-AC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2300-2750=-450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CPI=EV/AC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2300/2750=0.84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Dự án đang vượt ngân sách hay trong ngân sách cho phép 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VƯỢT NGÂN SÁCH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4f03fa0c4e_1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34f03fa0c4e_1_0"/>
          <p:cNvSpPr txBox="1"/>
          <p:nvPr>
            <p:ph idx="1" type="body"/>
          </p:nvPr>
        </p:nvSpPr>
        <p:spPr>
          <a:xfrm>
            <a:off x="457200" y="1295400"/>
            <a:ext cx="8229600" cy="48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Dự án làm 5km đường </a:t>
            </a:r>
            <a:endParaRPr/>
          </a:p>
        </p:txBody>
      </p:sp>
      <p:sp>
        <p:nvSpPr>
          <p:cNvPr id="568" name="Google Shape;568;p4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Tìm hiểu bảng dữ liệu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9" name="Google Shape;56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4667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575" name="Google Shape;575;p5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Với Kịch bản 1: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Sai lệch được xem là bình thường và tiếp tục diễn ra cho đến hết dự án. Hãy tính toán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﻿Dự kiến cần thêm bao nhiêu tiền nữa mới hoàn thành dự án (ETC)?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CPI=EV(2250)/AC(2750)=0.818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BAC=4370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EAC=BAC/CPI=4370/0.818=5342.3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ETC=EAC-AC=5342.3-2750=2592.3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Khi hoàn thành dự án sẽ hết bao nhiêu tiền (EAC)?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EAC=5342.3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581" name="Google Shape;581;p5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Chỉ số chỉ số hiệu suất để hoàn thành (TCPI)?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TCPI=(BAC-EV)/(BAC-AC)=(4370-2250)/(4370-2750)=2120/1620=1.308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Với ngân sách	còn lại, có dễ dàng để hoàn thành dự án không?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Không. VÌ chỉ số TCPI&gt;1, hiệu suất quá cao vượt quá khả năng thực tế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e13ee78f2a_0_47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g2e13ee78f2a_0_476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Công thức tính control Cost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Dữ liệu đánh giá dự án đang vượt tiến độ/ vượt ngân sách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Lifecycle Costing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g2e13ee78f2a_0_47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9" name="Google Shape;589;g2e13ee78f2a_0_4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Dự án cao tốc (Đại lộ Thăng Long, Hà Nội).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Khởi công 03/2005: tổng mức đầu tư là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5.379 tỉ đồng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 </a:t>
            </a:r>
            <a:r>
              <a:rPr lang="en-US" sz="1800"/>
              <a:t>Giá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đầu tư với 179 </a:t>
            </a:r>
            <a:r>
              <a:rPr lang="en-US" sz="1800"/>
              <a:t>tỷ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đồng/km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Đến tháng 10/2007:  bộ GTVT điều chỉnh dự án với tổng mức đầu tư điều chỉnh tăng lên đến hơn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7.527 </a:t>
            </a:r>
            <a:r>
              <a:rPr b="1" lang="en-US" sz="1800"/>
              <a:t>tỷ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đồng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 Theo đó, giá đầu tư mỗi km lên đến hơn 250 </a:t>
            </a:r>
            <a:r>
              <a:rPr lang="en-US" sz="1800"/>
              <a:t>tỷ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đồng.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Báo CAND ra ngày 28/5/2009, tác giả Khánh Chi cho biết: “Chính phủ vừa </a:t>
            </a: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bổ sung gần 4.000 tỷ đồng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để đẩy nhanh tiến độ đường Láng - Hòa Lạc…”</a:t>
            </a:r>
            <a:endParaRPr/>
          </a:p>
        </p:txBody>
      </p:sp>
      <p:pic>
        <p:nvPicPr>
          <p:cNvPr id="476" name="Google Shape;476;p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2362200"/>
            <a:ext cx="3409950" cy="250773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Case-study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483" name="Google Shape;483;p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sự khác nhau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4" name="Google Shape;484;p5"/>
          <p:cNvGraphicFramePr/>
          <p:nvPr/>
        </p:nvGraphicFramePr>
        <p:xfrm>
          <a:off x="457200" y="21028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{28CF8E46-3547-4BF4-9745-C5C47BD99357}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Direct Cost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Ảnh hưởng trực tiếp đến dự án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CP nhân công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CP lương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CP Nguyên Vật liệu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Indirect Cost </a:t>
                      </a:r>
                      <a:endParaRPr b="1"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Share văn phòng cho dự án khác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Điện nước net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200" u="none" cap="none" strike="noStrike"/>
                        <a:t>Variable Cost 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Nguyên vật liệu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Lương thưởng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Điện nước net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Fixed Cost </a:t>
                      </a:r>
                      <a:endParaRPr b="1"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Thuê văn phòng nhà xưởng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t/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discussion: Sắp xếp vào ô phù hợp  </a:t>
            </a:r>
            <a:endParaRPr sz="3000"/>
          </a:p>
        </p:txBody>
      </p:sp>
      <p:graphicFrame>
        <p:nvGraphicFramePr>
          <p:cNvPr id="491" name="Google Shape;491;p10"/>
          <p:cNvGraphicFramePr/>
          <p:nvPr/>
        </p:nvGraphicFramePr>
        <p:xfrm>
          <a:off x="609600" y="32153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{28CF8E46-3547-4BF4-9745-C5C47BD99357}</a:tableStyleId>
              </a:tblPr>
              <a:tblGrid>
                <a:gridCol w="523525"/>
                <a:gridCol w="2829275"/>
                <a:gridCol w="16764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Name of estimate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Range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Remark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Rough Order of Magnitude (ROM)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During project initiating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During project planning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As the project progresses, the estimate will become more refined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2" name="Google Shape;492;p10"/>
          <p:cNvSpPr/>
          <p:nvPr/>
        </p:nvSpPr>
        <p:spPr>
          <a:xfrm>
            <a:off x="1665450" y="4621133"/>
            <a:ext cx="17169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 Estimate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1577505" y="5390365"/>
            <a:ext cx="1951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Definitive Estimate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4040700" y="4646903"/>
            <a:ext cx="13902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-10% =&gt; 25%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4040738" y="3822927"/>
            <a:ext cx="13902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-25% =&gt; 75%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4157625" y="5338970"/>
            <a:ext cx="12732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-5% =&gt; 10%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t/>
            </a:r>
            <a:endParaRPr sz="2400"/>
          </a:p>
        </p:txBody>
      </p:sp>
      <p:graphicFrame>
        <p:nvGraphicFramePr>
          <p:cNvPr id="502" name="Google Shape;502;p16"/>
          <p:cNvGraphicFramePr/>
          <p:nvPr/>
        </p:nvGraphicFramePr>
        <p:xfrm>
          <a:off x="457200" y="2685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{6AF3916A-D1B7-4816-85EB-26BA262CB374}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 phí Phù hợp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Money spent during the project to avoid failures 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 phí Không phù hợp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Money spent during and after the project because of failures 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 phí phòng ngừa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i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build a quality produc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 phí lỗi nội bộ 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i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failures found by the project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 phí đánh giá 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i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assess the quality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 phí lỗi bên ngoài 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i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failures found by the customer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3" name="Google Shape;503;p16"/>
          <p:cNvSpPr/>
          <p:nvPr/>
        </p:nvSpPr>
        <p:spPr>
          <a:xfrm>
            <a:off x="1221250" y="4774212"/>
            <a:ext cx="2895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Đào tạo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6"/>
          <p:cNvSpPr/>
          <p:nvPr/>
        </p:nvSpPr>
        <p:spPr>
          <a:xfrm>
            <a:off x="495300" y="5492311"/>
            <a:ext cx="2209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Thanh tra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6"/>
          <p:cNvSpPr/>
          <p:nvPr/>
        </p:nvSpPr>
        <p:spPr>
          <a:xfrm>
            <a:off x="5867400" y="4357066"/>
            <a:ext cx="2133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Làm lại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6"/>
          <p:cNvSpPr/>
          <p:nvPr/>
        </p:nvSpPr>
        <p:spPr>
          <a:xfrm>
            <a:off x="4925900" y="5728297"/>
            <a:ext cx="31164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Bảo hành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6"/>
          <p:cNvSpPr/>
          <p:nvPr/>
        </p:nvSpPr>
        <p:spPr>
          <a:xfrm>
            <a:off x="528875" y="3553050"/>
            <a:ext cx="3842400" cy="414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Dành thời gian</a:t>
            </a:r>
            <a:r>
              <a:rPr lang="en-US"/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lên kế hoạch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6"/>
          <p:cNvSpPr/>
          <p:nvPr/>
        </p:nvSpPr>
        <p:spPr>
          <a:xfrm>
            <a:off x="1466250" y="4186121"/>
            <a:ext cx="30480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Kiểm thử phá huỷ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6"/>
          <p:cNvSpPr/>
          <p:nvPr/>
        </p:nvSpPr>
        <p:spPr>
          <a:xfrm>
            <a:off x="4746068" y="4693810"/>
            <a:ext cx="12780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Phế liệu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6"/>
          <p:cNvSpPr/>
          <p:nvPr/>
        </p:nvSpPr>
        <p:spPr>
          <a:xfrm>
            <a:off x="495303" y="5939102"/>
            <a:ext cx="13149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Kiểm tra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6"/>
          <p:cNvSpPr/>
          <p:nvPr/>
        </p:nvSpPr>
        <p:spPr>
          <a:xfrm>
            <a:off x="7974747" y="4186124"/>
            <a:ext cx="7554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Nợ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6"/>
          <p:cNvSpPr/>
          <p:nvPr/>
        </p:nvSpPr>
        <p:spPr>
          <a:xfrm>
            <a:off x="6136290" y="4693807"/>
            <a:ext cx="2644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Mất cơ hội kinh doanh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6"/>
          <p:cNvSpPr/>
          <p:nvPr/>
        </p:nvSpPr>
        <p:spPr>
          <a:xfrm>
            <a:off x="575991" y="4519982"/>
            <a:ext cx="2152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Tài liệu hoá quy trình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Tìm sự tương đồng và xếp cột phù hợp </a:t>
            </a:r>
            <a:endParaRPr/>
          </a:p>
        </p:txBody>
      </p:sp>
      <p:graphicFrame>
        <p:nvGraphicFramePr>
          <p:cNvPr id="519" name="Google Shape;519;p23"/>
          <p:cNvGraphicFramePr/>
          <p:nvPr/>
        </p:nvGraphicFramePr>
        <p:xfrm>
          <a:off x="4038600" y="2069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{E96106A3-8ED4-4FBC-8B0A-2AB11F5BBB71}</a:tableStyleId>
              </a:tblPr>
              <a:tblGrid>
                <a:gridCol w="2244025"/>
                <a:gridCol w="228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Tài liệu chính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Tài liệu bổ sung/ thuyết minh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0" name="Google Shape;520;p23"/>
          <p:cNvSpPr/>
          <p:nvPr/>
        </p:nvSpPr>
        <p:spPr>
          <a:xfrm>
            <a:off x="1022945" y="5286723"/>
            <a:ext cx="710451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3"/>
          <p:cNvSpPr/>
          <p:nvPr/>
        </p:nvSpPr>
        <p:spPr>
          <a:xfrm>
            <a:off x="1493550" y="5932566"/>
            <a:ext cx="1864613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WBS Dictionary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3"/>
          <p:cNvSpPr/>
          <p:nvPr/>
        </p:nvSpPr>
        <p:spPr>
          <a:xfrm>
            <a:off x="418672" y="1904683"/>
            <a:ext cx="979755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3"/>
          <p:cNvSpPr/>
          <p:nvPr/>
        </p:nvSpPr>
        <p:spPr>
          <a:xfrm>
            <a:off x="382558" y="4528383"/>
            <a:ext cx="176214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Atribute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3"/>
          <p:cNvSpPr/>
          <p:nvPr/>
        </p:nvSpPr>
        <p:spPr>
          <a:xfrm>
            <a:off x="381000" y="2939534"/>
            <a:ext cx="2929007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Duration Estimates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3"/>
          <p:cNvSpPr/>
          <p:nvPr/>
        </p:nvSpPr>
        <p:spPr>
          <a:xfrm>
            <a:off x="523393" y="2404689"/>
            <a:ext cx="214674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Basis of Estimates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"/>
          <p:cNvSpPr/>
          <p:nvPr/>
        </p:nvSpPr>
        <p:spPr>
          <a:xfrm>
            <a:off x="625364" y="3669268"/>
            <a:ext cx="1800493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Estimates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3"/>
          <p:cNvSpPr/>
          <p:nvPr/>
        </p:nvSpPr>
        <p:spPr>
          <a:xfrm>
            <a:off x="836021" y="1428923"/>
            <a:ext cx="214674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Basis of Estimates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</a:t>
            </a:r>
            <a:endParaRPr sz="3000"/>
          </a:p>
        </p:txBody>
      </p:sp>
      <p:graphicFrame>
        <p:nvGraphicFramePr>
          <p:cNvPr id="533" name="Google Shape;533;p31"/>
          <p:cNvGraphicFramePr/>
          <p:nvPr/>
        </p:nvGraphicFramePr>
        <p:xfrm>
          <a:off x="457200" y="255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{BE134CE8-FAFF-40C5-A98B-F3424E54174B}</a:tableStyleId>
              </a:tblPr>
              <a:tblGrid>
                <a:gridCol w="1559000"/>
                <a:gridCol w="953175"/>
                <a:gridCol w="953175"/>
                <a:gridCol w="953175"/>
                <a:gridCol w="953175"/>
                <a:gridCol w="953175"/>
                <a:gridCol w="953175"/>
                <a:gridCol w="95152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Hạng mục công việc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Tháng 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Tháng 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Tháng 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Tháng 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Tháng 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Tháng 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Ngân sách phân bổ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Đường nhựa 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Sơn chỉ giới 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Biển báo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Hàng rào bảo vệ 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Nghiệm thu chất lượng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Ngân sách từng tháng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4370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4" name="Google Shape;534;p31"/>
          <p:cNvSpPr/>
          <p:nvPr/>
        </p:nvSpPr>
        <p:spPr>
          <a:xfrm>
            <a:off x="457200" y="1131277"/>
            <a:ext cx="7391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Hạng mục 5km đường trong 6 tháng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Ước lượng chi phí dự kiến theo thời gian thực hiện ( Đơn vị: Triệu đồng)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Hãy vẽ đường Cost baseline (Gợi ý: Xác định chi phí tích lũy theo từng tháng )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4f03fa0c4e_2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34f03fa0c4e_2_0"/>
          <p:cNvSpPr txBox="1"/>
          <p:nvPr>
            <p:ph idx="1" type="body"/>
          </p:nvPr>
        </p:nvSpPr>
        <p:spPr>
          <a:xfrm>
            <a:off x="457200" y="1295400"/>
            <a:ext cx="8229600" cy="48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2" name="Google Shape;542;g34f03fa0c4e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778669"/>
            <a:ext cx="8572500" cy="530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548" name="Google Shape;548;p4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Work package XXX have a 4 stages and each stage will take one week to complete with $500 estimated cost per stage.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End of 2</a:t>
            </a:r>
            <a:r>
              <a:rPr baseline="30000" lang="en-US" sz="1800"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week 3 stages were completed and contractor has spend 1700. What is the PV, EV &amp; AC?</a:t>
            </a:r>
            <a:endParaRPr/>
          </a:p>
        </p:txBody>
      </p:sp>
      <p:graphicFrame>
        <p:nvGraphicFramePr>
          <p:cNvPr id="549" name="Google Shape;549;p41"/>
          <p:cNvGraphicFramePr/>
          <p:nvPr/>
        </p:nvGraphicFramePr>
        <p:xfrm>
          <a:off x="609600" y="2971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{28CF8E46-3547-4BF4-9745-C5C47BD99357}</a:tableStyleId>
              </a:tblPr>
              <a:tblGrid>
                <a:gridCol w="3100400"/>
                <a:gridCol w="2233625"/>
                <a:gridCol w="2667000"/>
              </a:tblGrid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Value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Why ?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PV (Planned Value)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1000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theo dự kiến, mỗi tuần 500 -&gt; x2=1000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EV (Earned Value)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1500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2000*0.75=1500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 (Actual Cost)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1700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đề bài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2013-01-10T02:58:29Z</dcterms:created>
  <dc:creator>User</dc:creator>
</cp:coreProperties>
</file>