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mGzXW5xfHZV+JEMqwHdXoKIB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050319-6C40-4B20-8547-A40DAD6EEB44}">
  <a:tblStyle styleId="{BD050319-6C40-4B20-8547-A40DAD6EEB4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my project management requirements, I need to produce a weekly project performance report.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check the data and figures within my performance report to ensure they are correct, I am performing quality control.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provide the performance report to my sponsor for her approval, I am performing verify scope.</a:t>
            </a:r>
            <a:endParaRPr/>
          </a:p>
        </p:txBody>
      </p:sp>
      <p:sp>
        <p:nvSpPr>
          <p:cNvPr id="549" name="Google Shape;549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e165a17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7" name="Google Shape;567;g2e165a1724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the same concepts.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a delivered performance or result is “the degree to which a set of inherent characteristics fulfill requirements” (ISO 9000 [18].).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as a design intent is a category assigned to deliverables having the same functional use but different technical characteristics.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and the project management team are responsible for managing the trade-offs associated with delivering the required levels of both quality and grade.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quality level that fails to meet quality requirements is always a problem, a low-grade product may not be a problem.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not be a problem if a suitable low-grade product (one with a limited number of features) is of high quality (no obvious defects). In this example, the product would be appropriate for its general purpose of use.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be a problem if a high-grade product (one with numerous features) is of low quality (many defects). In essence, a high-grade feature set would prove ineffective and/or inefficient due to low quality. </a:t>
            </a:r>
            <a:endParaRPr/>
          </a:p>
        </p:txBody>
      </p:sp>
      <p:sp>
        <p:nvSpPr>
          <p:cNvPr id="481" name="Google Shape;48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9.png"/><Relationship Id="rId5" Type="http://schemas.openxmlformats.org/officeDocument/2006/relationships/image" Target="../media/image4.jpg"/><Relationship Id="rId6" Type="http://schemas.openxmlformats.org/officeDocument/2006/relationships/image" Target="../media/image12.jpg"/><Relationship Id="rId7" Type="http://schemas.openxmlformats.org/officeDocument/2006/relationships/image" Target="../media/image10.jpg"/><Relationship Id="rId8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0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0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0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70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70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0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0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0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0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0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0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0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0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0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0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0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0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0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0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0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0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0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0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0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0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0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0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0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0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0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0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0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0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0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0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0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0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0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0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0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0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0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0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0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0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0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0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0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0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0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0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0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0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0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0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0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0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0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0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0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0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0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0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0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0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0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0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0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0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0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0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0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0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0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0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0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0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0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0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0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0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0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0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0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0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0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0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0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0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0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0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0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0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0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0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0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0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0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0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0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0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70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70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70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70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7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70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7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70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70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7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7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1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7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7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1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1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7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7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7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7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3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3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73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3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3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3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3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3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3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3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3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3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3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3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3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3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3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3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3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3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3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3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3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3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3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3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3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3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3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3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3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3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3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3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3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3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3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3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3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3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3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3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3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3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3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3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3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3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3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3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3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3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3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3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3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3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3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3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3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3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3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3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3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3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3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3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3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3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3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3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3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3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3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3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3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3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3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3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3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3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3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3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3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3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3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3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3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3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3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Quality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Kiểm thử (Testing)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thời điểm: sau khi đã hoàn tất và có sản phẩm.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kiểm tra sản phẩm: chức năng, hiệu năng, lỗi</a:t>
            </a:r>
            <a:endParaRPr/>
          </a:p>
        </p:txBody>
      </p:sp>
      <p:sp>
        <p:nvSpPr>
          <p:cNvPr id="536" name="Google Shape;536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Thanh tra (Inspection)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thời điểm: bất cứ lúc nào trong khi hoặc sau khi hoàn tất sản phẩm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xác minh quá trình có tuân thủ/phù hợp với các tiêu chuẩn đã đặt ra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pic>
        <p:nvPicPr>
          <p:cNvPr descr="http://4.bp.blogspot.com/-PCPBGH51B7Q/Uud7jqFLAiI/AAAAAAAAAYY/NKtN76w-mcQ/s1600/Capture.PNG" id="545" name="Google Shape;5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48706"/>
            <a:ext cx="9057337" cy="32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552" name="Google Shape;552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Control Quality vs Validate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3" name="Google Shape;553;p4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{BD050319-6C40-4B20-8547-A40DAD6EEB44}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Control Quality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Validate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Do nội bộ dự án thực hiện trước khi sản phẩm tới tay khách hàng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kiểm soát lỗi của sản phẩm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Sự chấp nhận chính thức của khách hàng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nhận đáp ứng yêu cầu và phạm vi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Sắp xếp mức độ hiệu quả </a:t>
            </a:r>
            <a:endParaRPr/>
          </a:p>
        </p:txBody>
      </p:sp>
      <p:sp>
        <p:nvSpPr>
          <p:cNvPr id="559" name="Google Shape;559;p5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-742801" y="2049450"/>
            <a:ext cx="1884108" cy="1534517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defects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1293456" y="2049688"/>
            <a:ext cx="1884108" cy="1534517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correct the defects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(Quality Control)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3357774" y="2049690"/>
            <a:ext cx="1884108" cy="1534517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and correct the process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.(Quality Assurance)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5422088" y="2049679"/>
            <a:ext cx="1884108" cy="1534517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99EA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built-in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designing of the project and product.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8"/>
          <p:cNvSpPr/>
          <p:nvPr/>
        </p:nvSpPr>
        <p:spPr>
          <a:xfrm>
            <a:off x="7486409" y="2049920"/>
            <a:ext cx="1884108" cy="1534517"/>
          </a:xfrm>
          <a:custGeom>
            <a:rect b="b" l="l" r="r" t="t"/>
            <a:pathLst>
              <a:path extrusionOk="0" h="1014557" w="1245691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BD80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75425" lIns="75425" spcFirstLastPara="1" rIns="75425" wrap="square" tIns="75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of Quality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throught out the organization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165a17245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e165a17245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 basic quality tools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Precision - Accuracy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LEAN - 7 Waste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Scatter diagram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e165a1724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2" name="Google Shape;572;g2e165a172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Bên nào có chất lượng cao hơn ? </a:t>
            </a:r>
            <a:endParaRPr/>
          </a:p>
        </p:txBody>
      </p:sp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mới nhìn thì không nói đc do chưa biết đối tượng khách hàng và mong muốn cụ thể là gì: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cần đồ ăn ngon thì bên trái, cần không gian thì bên phải</a:t>
            </a:r>
            <a:endParaRPr/>
          </a:p>
        </p:txBody>
      </p:sp>
      <p:pic>
        <p:nvPicPr>
          <p:cNvPr id="476" name="Google Shape;4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4698"/>
            <a:ext cx="4497600" cy="2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794698"/>
            <a:ext cx="4495800" cy="29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4" name="Google Shape;484;p6"/>
          <p:cNvSpPr txBox="1"/>
          <p:nvPr/>
        </p:nvSpPr>
        <p:spPr>
          <a:xfrm>
            <a:off x="1752600" y="4507468"/>
            <a:ext cx="9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6172200" y="4507468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ROLLS ROYCE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5336" l="0" r="0" t="19192"/>
          <a:stretch/>
        </p:blipFill>
        <p:spPr>
          <a:xfrm>
            <a:off x="457200" y="2514600"/>
            <a:ext cx="4267200" cy="18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"/>
          <p:cNvPicPr preferRelativeResize="0"/>
          <p:nvPr/>
        </p:nvPicPr>
        <p:blipFill rotWithShape="1">
          <a:blip r:embed="rId4">
            <a:alphaModFix/>
          </a:blip>
          <a:srcRect b="17123" l="3437" r="2343" t="18333"/>
          <a:stretch/>
        </p:blipFill>
        <p:spPr>
          <a:xfrm>
            <a:off x="5055047" y="2438400"/>
            <a:ext cx="370795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609600" y="1525447"/>
            <a:ext cx="3563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 nào có chất lượng cao hơn ?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2 vai trò </a:t>
            </a:r>
            <a:endParaRPr sz="3000"/>
          </a:p>
        </p:txBody>
      </p:sp>
      <p:sp>
        <p:nvSpPr>
          <p:cNvPr id="494" name="Google Shape;494;p1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5" name="Google Shape;495;p12"/>
          <p:cNvGraphicFramePr/>
          <p:nvPr/>
        </p:nvGraphicFramePr>
        <p:xfrm>
          <a:off x="457200" y="1350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{BD050319-6C40-4B20-8547-A40DAD6EEB44}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Assurance</a:t>
                      </a:r>
                      <a:r>
                        <a:rPr lang="en-US" sz="1400" u="none" cap="none" strike="noStrike"/>
                        <a:t> 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Quality Control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tập trung vào quá trình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tập trung vào sản phẩm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ngăn ngừa lỗi xuất hiện/xuất hiện lại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tìm ra lỗi để sửa lỗi trước khi giao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18"/>
          <p:cNvGraphicFramePr/>
          <p:nvPr/>
        </p:nvGraphicFramePr>
        <p:xfrm>
          <a:off x="457200" y="150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{BD050319-6C40-4B20-8547-A40DAD6EEB44}</a:tableStyleId>
              </a:tblPr>
              <a:tblGrid>
                <a:gridCol w="4114800"/>
                <a:gridCol w="4114800"/>
              </a:tblGrid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the project to avoid failures)</a:t>
                      </a:r>
                      <a:endParaRPr b="1" i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Chi phí Không phù hợp </a:t>
                      </a:r>
                      <a:endParaRPr b="1"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(Money spent during and after the project because of failures)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phòng ngừa (build a quality product)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nội bộ (failures found by the project)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59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đánh giá (assess the quality)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Chi phí lỗi bên ngoài (failures found by the customer)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1" name="Google Shape;501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Làm rõ từng loại chi phí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Metric đo đạc  </a:t>
            </a:r>
            <a:endParaRPr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sẽ chuyển giao cái gì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Deliverable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vào milestone gần nhất?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/>
              <a:t>bản thiết kế giao diện phần mềm hoàn chỉnh từ designer.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Yêu cầu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chất lượng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kết quả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chuyển giao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là gì?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Đầy đủ các yêu cầu chức năng được yêu cầu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tài liệu đầy đủ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i="1" lang="en-US"/>
              <a:t>Đáp ứng sẵn sàng bắt đầu phát triển phần mềm.</a:t>
            </a:r>
            <a:endParaRPr i="1"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thể đo đạc mức độ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yêu cầu bằng chỉ số chất lượng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(Quality Metric)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&gt;90 % UI đã được thiết kế xong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&gt;90 % tài liệu bàn giao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&gt;90 % thiết kế được xác nhận ready to start từ development team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26"/>
          <p:cNvGraphicFramePr/>
          <p:nvPr/>
        </p:nvGraphicFramePr>
        <p:xfrm>
          <a:off x="457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{BD050319-6C40-4B20-8547-A40DAD6EEB44}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82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hoàn thành đơn hàng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Cycle Time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Tính từ lúc khách hàng đặt hàng đến khi sản phẩm, dịch vụ đang được vận chuyển đến với khách hàng và có xác nhận trên hệ thống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Tỉ lệ lỗi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Defect rate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lỗi/ số lượng đơn vị kiểm thử 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Thời gian xử lí của 1 booking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TPS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khách hàng tạo 1 booking đến lúc admin nhìn thấy được booking đó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CPU/Disk chiếm dụng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% CPU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Từ lúc 1 API được gọi trong 1 khoảng thời gian live của nó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Số lượng người truy cập đồng thời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Traffic rate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Trong 1s thì có bao nhiêu người truy cập hệ thống cùng lúc</a:t>
                      </a:r>
                      <a:endParaRPr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4" name="Google Shape;514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Đưa ra Metric cho dự án của bạn </a:t>
            </a:r>
            <a:endParaRPr/>
          </a:p>
        </p:txBody>
      </p:sp>
      <p:graphicFrame>
        <p:nvGraphicFramePr>
          <p:cNvPr id="515" name="Google Shape;515;p26"/>
          <p:cNvGraphicFramePr/>
          <p:nvPr/>
        </p:nvGraphicFramePr>
        <p:xfrm>
          <a:off x="4648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{BD050319-6C40-4B20-8547-A40DAD6EEB44}</a:tableStyleId>
              </a:tblPr>
              <a:tblGrid>
                <a:gridCol w="353075"/>
                <a:gridCol w="1170925"/>
                <a:gridCol w="914400"/>
                <a:gridCol w="1600200"/>
              </a:tblGrid>
              <a:tr h="17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Thuộc tính cần đo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 Item)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Chỉ số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(Metric)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/>
                        <a:t>Phương pháp đo </a:t>
                      </a:r>
                      <a:br>
                        <a:rPr b="1" lang="en-US" sz="900" u="none" cap="none" strike="noStrike"/>
                      </a:br>
                      <a:r>
                        <a:rPr b="1" lang="en-US" sz="900" u="none" cap="none" strike="noStrike"/>
                        <a:t>(Measurement Method)</a:t>
                      </a:r>
                      <a:endParaRPr b="1" sz="1200" u="none" cap="none" strike="noStrike"/>
                    </a:p>
                  </a:txBody>
                  <a:tcPr marT="12400" marB="12400" marR="18575" marL="1857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559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42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2400" marB="12400" marR="18575" marL="18575"/>
                </a:tc>
              </a:tr>
              <a:tr h="26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2400" marB="12400" marR="18575" marL="18575"/>
                </a:tc>
              </a:tr>
            </a:tbl>
          </a:graphicData>
        </a:graphic>
      </p:graphicFrame>
      <p:sp>
        <p:nvSpPr>
          <p:cNvPr id="516" name="Google Shape;516;p26"/>
          <p:cNvSpPr txBox="1"/>
          <p:nvPr/>
        </p:nvSpPr>
        <p:spPr>
          <a:xfrm>
            <a:off x="533400" y="1752600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4572001" y="130123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thành viên cho 1 ví dụ trong dự án của mình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Quality Checklist </a:t>
            </a:r>
            <a:endParaRPr/>
          </a:p>
        </p:txBody>
      </p:sp>
      <p:sp>
        <p:nvSpPr>
          <p:cNvPr id="523" name="Google Shape;523;p3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Chọn một quá trình trong dự án hay phát sinh lỗi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-"/>
            </a:pPr>
            <a:r>
              <a:rPr lang="en-US" sz="1700"/>
              <a:t>Quá trình kiểm thử tính năng OTP của app Ngân hàng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337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Quá trình trên hay gặp những lỗi gì (common defects) ? Hay bị thiếu sót những việc gì?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i="1" lang="en-US" sz="1700">
                <a:latin typeface="Calibri"/>
                <a:ea typeface="Calibri"/>
                <a:cs typeface="Calibri"/>
                <a:sym typeface="Calibri"/>
              </a:rPr>
              <a:t> O</a:t>
            </a:r>
            <a:r>
              <a:rPr i="1" lang="en-US" sz="1700"/>
              <a:t>TP không gửi </a:t>
            </a:r>
            <a:endParaRPr i="1" sz="1700"/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OTP gửi bị delay quá lâu</a:t>
            </a:r>
            <a:endParaRPr i="1" sz="1700"/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OTP bị hết hạn</a:t>
            </a:r>
            <a:endParaRPr i="1" sz="170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Làm thế nào để phát hiện ra lỗi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(Defect)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trên Deliverable? Làm thế nào để biết được Deliverable đã thoả mãn yêu cầu?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i="1" lang="en-US" sz="1700"/>
              <a:t>Thử nghiệm gửi OTP ở nhiều nhà mạng khác nhau</a:t>
            </a:r>
            <a:endParaRPr i="1" sz="1700"/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Đo thời gian gửi -&gt; nhận OTP thực tế</a:t>
            </a:r>
            <a:endParaRPr i="1" sz="1700"/>
          </a:p>
          <a:p>
            <a:pPr indent="-276225" lvl="1" marL="74295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Stress test OTP liên tục để check limit</a:t>
            </a:r>
            <a:endParaRPr i="1" sz="1700"/>
          </a:p>
          <a:p>
            <a:pPr indent="-22542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Để quá trình trên không bị lỗi, thì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cần kiểm tra gì trước khi bàn giao kết quả 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cho bước sau ?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1" marL="9144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Thành công ở mọi</a:t>
            </a:r>
            <a:r>
              <a:rPr i="1" lang="en-US" sz="1700"/>
              <a:t> nhà mạng đang có ở VN (Y/N)</a:t>
            </a:r>
            <a:endParaRPr i="1" sz="1700"/>
          </a:p>
          <a:p>
            <a:pPr indent="-336550" lvl="1" marL="9144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Đo thời gian gửi -&gt; nhận OTP thực tế phải &lt; 30 giây (Y/N)</a:t>
            </a:r>
            <a:endParaRPr i="1" sz="1700"/>
          </a:p>
          <a:p>
            <a:pPr indent="-336550" lvl="1" marL="91440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700"/>
              <a:buChar char="–"/>
            </a:pPr>
            <a:r>
              <a:rPr i="1" lang="en-US" sz="1700"/>
              <a:t>100% OTP đều hợp lệ (Y/N)</a:t>
            </a:r>
            <a:endParaRPr i="1" sz="1700"/>
          </a:p>
        </p:txBody>
      </p:sp>
      <p:sp>
        <p:nvSpPr>
          <p:cNvPr id="524" name="Google Shape;52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Đưa ra Quality Checklist cho dự án của bạn </a:t>
            </a:r>
            <a:endParaRPr/>
          </a:p>
        </p:txBody>
      </p:sp>
      <p:graphicFrame>
        <p:nvGraphicFramePr>
          <p:cNvPr id="530" name="Google Shape;530;p32"/>
          <p:cNvGraphicFramePr/>
          <p:nvPr/>
        </p:nvGraphicFramePr>
        <p:xfrm>
          <a:off x="457200" y="134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{BD050319-6C40-4B20-8547-A40DAD6EEB44}</a:tableStyleId>
              </a:tblPr>
              <a:tblGrid>
                <a:gridCol w="337525"/>
                <a:gridCol w="3335525"/>
                <a:gridCol w="347450"/>
                <a:gridCol w="347450"/>
                <a:gridCol w="347450"/>
                <a:gridCol w="1776950"/>
                <a:gridCol w="1737250"/>
              </a:tblGrid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Điểm/ lỗi cần kiểm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(Quality item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Yes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N/A</a:t>
                      </a:r>
                      <a:endParaRPr b="1" sz="11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Ngày kiểm tra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(Verification Date 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Chú ý </a:t>
                      </a: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(Note)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bật chế độ maintain trước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25/05/2021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tạo tag (source code) hay chưa?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setting cấu hình production?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Đã xoá cache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Các tính năng ở production hoạt động bình thường sau khi deploy?</a:t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7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32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19850" marB="19850" marR="29775" marL="297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