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p4KYKabHibpLShekdP5FOSuM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362028-D179-49B0-80F2-500A93670320}">
  <a:tblStyle styleId="{F2362028-D179-49B0-80F2-500A936703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74f99e70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g274f99e700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36b9d83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3536b9d8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3536b9d83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Chỉnh lại hình</a:t>
            </a:r>
            <a:endParaRPr/>
          </a:p>
        </p:txBody>
      </p:sp>
      <p:sp>
        <p:nvSpPr>
          <p:cNvPr id="552" name="Google Shape;552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9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8.jpg"/><Relationship Id="rId8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6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1" name="Google Shape;45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8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58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8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8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8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8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8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8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8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8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8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8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8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8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8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8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8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8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8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8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8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8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8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8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8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8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8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8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8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8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8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8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8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8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8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8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8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8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8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8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8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8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8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8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8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8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8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8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8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8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8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8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8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8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8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8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8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8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8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8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8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8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8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8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3" name="Google Shape;443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4" name="Google Shape;444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Value-driven Delivery</a:t>
            </a:r>
            <a:endParaRPr/>
          </a:p>
        </p:txBody>
      </p:sp>
      <p:sp>
        <p:nvSpPr>
          <p:cNvPr id="471" name="Google Shape;471;p1"/>
          <p:cNvSpPr txBox="1"/>
          <p:nvPr>
            <p:ph idx="1" type="subTitle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2" name="Google Shape;47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71" name="Google Shape;571;p4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{F2362028-D179-49B0-80F2-500A93670320}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2" name="Google Shape;572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5791200" y="4837549"/>
            <a:ext cx="263405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8"/>
          <p:cNvSpPr/>
          <p:nvPr/>
        </p:nvSpPr>
        <p:spPr>
          <a:xfrm>
            <a:off x="914400" y="4468217"/>
            <a:ext cx="25699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2219420" y="5314929"/>
            <a:ext cx="353173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8"/>
          <p:cNvSpPr/>
          <p:nvPr/>
        </p:nvSpPr>
        <p:spPr>
          <a:xfrm>
            <a:off x="2768577" y="3997552"/>
            <a:ext cx="433965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8"/>
          <p:cNvSpPr/>
          <p:nvPr/>
        </p:nvSpPr>
        <p:spPr>
          <a:xfrm>
            <a:off x="6324600" y="5684261"/>
            <a:ext cx="178766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8"/>
          <p:cNvSpPr/>
          <p:nvPr/>
        </p:nvSpPr>
        <p:spPr>
          <a:xfrm>
            <a:off x="457200" y="3943528"/>
            <a:ext cx="183896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8"/>
          <p:cNvSpPr/>
          <p:nvPr/>
        </p:nvSpPr>
        <p:spPr>
          <a:xfrm>
            <a:off x="7239000" y="3959702"/>
            <a:ext cx="1447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8"/>
          <p:cNvSpPr/>
          <p:nvPr/>
        </p:nvSpPr>
        <p:spPr>
          <a:xfrm>
            <a:off x="457200" y="5222596"/>
            <a:ext cx="1600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8"/>
          <p:cNvSpPr/>
          <p:nvPr/>
        </p:nvSpPr>
        <p:spPr>
          <a:xfrm>
            <a:off x="3985288" y="5803956"/>
            <a:ext cx="69762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4197538" y="4606033"/>
            <a:ext cx="7489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88" name="Google Shape;588;p4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{F2362028-D179-49B0-80F2-500A93670320}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9" name="Google Shape;589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49"/>
          <p:cNvSpPr/>
          <p:nvPr/>
        </p:nvSpPr>
        <p:spPr>
          <a:xfrm>
            <a:off x="3254972" y="1672982"/>
            <a:ext cx="263405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9"/>
          <p:cNvSpPr/>
          <p:nvPr/>
        </p:nvSpPr>
        <p:spPr>
          <a:xfrm>
            <a:off x="6002946" y="1672982"/>
            <a:ext cx="25699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9"/>
          <p:cNvSpPr/>
          <p:nvPr/>
        </p:nvSpPr>
        <p:spPr>
          <a:xfrm>
            <a:off x="3465914" y="2325469"/>
            <a:ext cx="242311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9"/>
          <p:cNvSpPr/>
          <p:nvPr/>
        </p:nvSpPr>
        <p:spPr>
          <a:xfrm>
            <a:off x="6028347" y="2311933"/>
            <a:ext cx="2658454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9"/>
          <p:cNvSpPr/>
          <p:nvPr/>
        </p:nvSpPr>
        <p:spPr>
          <a:xfrm>
            <a:off x="3610814" y="3971320"/>
            <a:ext cx="1787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9"/>
          <p:cNvSpPr/>
          <p:nvPr/>
        </p:nvSpPr>
        <p:spPr>
          <a:xfrm>
            <a:off x="6111245" y="3971317"/>
            <a:ext cx="1839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9"/>
          <p:cNvSpPr/>
          <p:nvPr/>
        </p:nvSpPr>
        <p:spPr>
          <a:xfrm>
            <a:off x="3610825" y="4591815"/>
            <a:ext cx="14478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9"/>
          <p:cNvSpPr/>
          <p:nvPr/>
        </p:nvSpPr>
        <p:spPr>
          <a:xfrm>
            <a:off x="6230615" y="4591815"/>
            <a:ext cx="1600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9"/>
          <p:cNvSpPr/>
          <p:nvPr/>
        </p:nvSpPr>
        <p:spPr>
          <a:xfrm>
            <a:off x="6144248" y="3183903"/>
            <a:ext cx="69762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9"/>
          <p:cNvSpPr/>
          <p:nvPr/>
        </p:nvSpPr>
        <p:spPr>
          <a:xfrm>
            <a:off x="3610826" y="3212068"/>
            <a:ext cx="7489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4f99e700a_1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605" name="Google Shape;605;g274f99e700a_1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mới biết thêm?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MVP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cảm thấy thú vị?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MoSCoW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Theory of Constraints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sẽ áp dụng vào công việc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MoSCoW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Kanban, </a:t>
            </a:r>
            <a:endParaRPr/>
          </a:p>
        </p:txBody>
      </p:sp>
      <p:sp>
        <p:nvSpPr>
          <p:cNvPr id="606" name="Google Shape;606;g274f99e700a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7" name="Google Shape;607;g274f99e700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9540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479" name="Google Shape;479;p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thích ý nghĩa các biểu đồ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86970"/>
            <a:ext cx="4572000" cy="507103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"/>
          <p:cNvSpPr txBox="1"/>
          <p:nvPr/>
        </p:nvSpPr>
        <p:spPr>
          <a:xfrm>
            <a:off x="6553200" y="4510625"/>
            <a:ext cx="23925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rủi ro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Agile:  phát hiện sớm, giảm dần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-Traditional: cao, khi hoàn thành thì mới hết rủi ro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"/>
          <p:cNvSpPr txBox="1"/>
          <p:nvPr/>
        </p:nvSpPr>
        <p:spPr>
          <a:xfrm>
            <a:off x="0" y="4453550"/>
            <a:ext cx="23925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Giá trị kinh doanh: 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-Agile: hình dung đc giá trị ( sản phẩm) ngay từ bắt đầu, thấy rõ hơn qua từng giai đoạn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traditional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đợi lúc bàn giao mới biết rõ sản phẩm ntn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"/>
          <p:cNvSpPr txBox="1"/>
          <p:nvPr/>
        </p:nvSpPr>
        <p:spPr>
          <a:xfrm>
            <a:off x="0" y="1786975"/>
            <a:ext cx="23925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Nhận diện: 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-Agile: cao, do có nhiều sprint nên đc update thường xuyên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-Traditional: trong lúc phát triển thì thấp do không có đc kiểm định thường xuyên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"/>
          <p:cNvSpPr txBox="1"/>
          <p:nvPr/>
        </p:nvSpPr>
        <p:spPr>
          <a:xfrm>
            <a:off x="6602425" y="1960713"/>
            <a:ext cx="23925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Khả năng thích ứng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Agile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tính thích ứng cao, giữ nguyên từ đầu đến cuối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Traditional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càng về cuối càng khó thay đổi, bắt đầu là không thay đổi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36b9d83e3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492" name="Google Shape;492;g3536b9d83e3_0_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thích ý nghĩa các biểu đồ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3536b9d83e3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4" name="Google Shape;494;g3536b9d83e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86970"/>
            <a:ext cx="4572001" cy="507103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3536b9d83e3_0_0"/>
          <p:cNvSpPr txBox="1"/>
          <p:nvPr/>
        </p:nvSpPr>
        <p:spPr>
          <a:xfrm>
            <a:off x="6553200" y="4510625"/>
            <a:ext cx="23925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rủi ro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Agile:  phát hiện liên tục, giảm dần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-Traditional: cao 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3536b9d83e3_0_0"/>
          <p:cNvSpPr txBox="1"/>
          <p:nvPr/>
        </p:nvSpPr>
        <p:spPr>
          <a:xfrm>
            <a:off x="0" y="4453550"/>
            <a:ext cx="23925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Giá trị kinh doanh: 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-Agile: hình dung đc sản phẩm ngay từ bắt đầu, thấy rõ và tăng dần đều giá trị hơn qua từng giai đoạn, 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-traditional: đợi lúc bàn giao mới biết rõ sản phẩm ntn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3536b9d83e3_0_0"/>
          <p:cNvSpPr txBox="1"/>
          <p:nvPr/>
        </p:nvSpPr>
        <p:spPr>
          <a:xfrm>
            <a:off x="0" y="1786975"/>
            <a:ext cx="23925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Nhận diện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-Agile: cao, do có nhiều sprint nên đc update thường xuyên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-Traditional: trong lúc phát triển thì thấp do không có đc kiểm định thường xuyên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3536b9d83e3_0_0"/>
          <p:cNvSpPr txBox="1"/>
          <p:nvPr/>
        </p:nvSpPr>
        <p:spPr>
          <a:xfrm>
            <a:off x="6602425" y="1960713"/>
            <a:ext cx="23925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Khả năng thích ứng: 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-Agile: cao, liên tục thích ứng với tình huống/ điều chỉnh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-Traditional: càng về cuối càng khó thay đổi</a:t>
            </a:r>
            <a:endParaRPr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Ký hợp đồng văn kiện tín dụng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Là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một người dùng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ký hợp đồng văn kiện tín dụng,điện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có thể bổ sung hồ sơ văn kiện tín dụng điện tử vào danh sách hồ sơ cần thiết.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Tiêu chí chấp thuận: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Với điều kiện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đã có hợp đồng chưa ký trên hệ thống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khách hàng xác nhận đúng OTP khi ký hợp đồng 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đảm bảo hợp đồng điện tử có chữ ký của khách hàng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được xác thực bởi bên trung gian.</a:t>
            </a:r>
            <a:endParaRPr/>
          </a:p>
          <a:p>
            <a:pPr indent="-231775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Viết User Story về ứng dụng luyện thi PMP Online. Tính năng Làm bài thi online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story </a:t>
            </a:r>
            <a:endParaRPr/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/>
              <a:t>:</a:t>
            </a:r>
            <a:r>
              <a:rPr lang="en-US" sz="1700"/>
              <a:t> </a:t>
            </a:r>
            <a:r>
              <a:rPr lang="en-US" sz="1700">
                <a:solidFill>
                  <a:srgbClr val="0000FF"/>
                </a:solidFill>
              </a:rPr>
              <a:t>người sử dụng- chuẩn bị thi PMP</a:t>
            </a:r>
            <a:endParaRPr sz="1700">
              <a:solidFill>
                <a:srgbClr val="0000FF"/>
              </a:solidFill>
            </a:endParaRPr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/>
              <a:t>: </a:t>
            </a:r>
            <a:r>
              <a:rPr lang="en-US" sz="1700">
                <a:solidFill>
                  <a:srgbClr val="0000FF"/>
                </a:solidFill>
              </a:rPr>
              <a:t>làm bài thi thử </a:t>
            </a:r>
            <a:endParaRPr sz="1700">
              <a:solidFill>
                <a:srgbClr val="0000FF"/>
              </a:solidFill>
            </a:endParaRPr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/>
              <a:t>: </a:t>
            </a:r>
            <a:r>
              <a:rPr lang="en-US" sz="1700">
                <a:solidFill>
                  <a:srgbClr val="0000FF"/>
                </a:solidFill>
              </a:rPr>
              <a:t>kiểm tra kiến thức, tăng cơ hội đạt điểm cao hơn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Acceptance Criteria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điều kiện:</a:t>
            </a:r>
            <a:r>
              <a:rPr lang="en-US"/>
              <a:t> </a:t>
            </a:r>
            <a:r>
              <a:rPr lang="en-US" sz="1700">
                <a:solidFill>
                  <a:srgbClr val="0000FF"/>
                </a:solidFill>
              </a:rPr>
              <a:t>chỉ những user có tài khoản trên PMA, có quyền truy cập vào phần thi thử </a:t>
            </a:r>
            <a:endParaRPr sz="1700">
              <a:solidFill>
                <a:srgbClr val="0000FF"/>
              </a:solidFill>
            </a:endParaRPr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70866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/>
              <a:t>: </a:t>
            </a:r>
            <a:r>
              <a:rPr lang="en-US" sz="1638">
                <a:solidFill>
                  <a:srgbClr val="0000FF"/>
                </a:solidFill>
              </a:rPr>
              <a:t>tôi bấm vào tính năng thi thử</a:t>
            </a:r>
            <a:endParaRPr sz="1638">
              <a:solidFill>
                <a:srgbClr val="0000FF"/>
              </a:solidFill>
            </a:endParaRPr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/>
              <a:t>: </a:t>
            </a:r>
            <a:r>
              <a:rPr lang="en-US" sz="1700">
                <a:solidFill>
                  <a:srgbClr val="0000FF"/>
                </a:solidFill>
              </a:rPr>
              <a:t>hệ thống sẽ hiển thị danh sách các câu hỏi chuẩn PMP, sau khi kết thúc bài test hệ thống </a:t>
            </a:r>
            <a:r>
              <a:rPr lang="en-US" sz="1700">
                <a:solidFill>
                  <a:srgbClr val="0000FF"/>
                </a:solidFill>
              </a:rPr>
              <a:t>sẽ hiển thị ngay kết quả ( % đúng) trong vòng 10s</a:t>
            </a:r>
            <a:endParaRPr sz="1700">
              <a:solidFill>
                <a:srgbClr val="0000FF"/>
              </a:solidFill>
            </a:endParaRPr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64705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(và): </a:t>
            </a:r>
            <a:r>
              <a:rPr lang="en-U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hiển thị </a:t>
            </a:r>
            <a:r>
              <a:rPr lang="en-US" sz="1700">
                <a:solidFill>
                  <a:srgbClr val="0000FF"/>
                </a:solidFill>
              </a:rPr>
              <a:t>thêm thông tin </a:t>
            </a:r>
            <a:r>
              <a:rPr lang="en-U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số câu đúng/sai, phân tích </a:t>
            </a:r>
            <a:r>
              <a:rPr lang="en-US" sz="1700">
                <a:solidFill>
                  <a:srgbClr val="0000FF"/>
                </a:solidFill>
              </a:rPr>
              <a:t>vì sao đáp án đúng trên từng câu hỏi theo quy chuẩn</a:t>
            </a:r>
            <a:r>
              <a:rPr lang="en-US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của PMP</a:t>
            </a:r>
            <a:endParaRPr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177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12" name="Google Shape;512;p21"/>
          <p:cNvGraphicFramePr/>
          <p:nvPr/>
        </p:nvGraphicFramePr>
        <p:xfrm>
          <a:off x="6096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{F2362028-D179-49B0-80F2-500A93670320}</a:tableStyleId>
              </a:tblPr>
              <a:tblGrid>
                <a:gridCol w="5833525"/>
                <a:gridCol w="224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phận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Độ ưu tiên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Khung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Must Have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 bánh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Must Have 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Khả năng điều chỉnh yên xe cao - thấp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Hệ thống phanh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sz="1800"/>
                        <a:t>hould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Còi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Hộp bảo vệ cho dây xích truyền động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Màu sắc hấp dẫn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giảm sóc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Gác-ba-ga (ghế sau 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Pê-dan (bàn đạp)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Must Have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21"/>
          <p:cNvSpPr txBox="1"/>
          <p:nvPr/>
        </p:nvSpPr>
        <p:spPr>
          <a:xfrm>
            <a:off x="609600" y="1295400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Nhóm phát triển một mẫu xe đạp mới. Hãy xác định mức độ ưu tiên của các tính năng cần phát triển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Dịch vụ khách sạn  </a:t>
            </a:r>
            <a:endParaRPr/>
          </a:p>
        </p:txBody>
      </p:sp>
      <p:grpSp>
        <p:nvGrpSpPr>
          <p:cNvPr id="523" name="Google Shape;523;p25"/>
          <p:cNvGrpSpPr/>
          <p:nvPr/>
        </p:nvGrpSpPr>
        <p:grpSpPr>
          <a:xfrm>
            <a:off x="4679868" y="1598880"/>
            <a:ext cx="4006932" cy="4064001"/>
            <a:chOff x="0" y="-1"/>
            <a:chExt cx="4006932" cy="4064001"/>
          </a:xfrm>
        </p:grpSpPr>
        <p:sp>
          <p:nvSpPr>
            <p:cNvPr id="524" name="Google Shape;524;p25"/>
            <p:cNvSpPr/>
            <p:nvPr/>
          </p:nvSpPr>
          <p:spPr>
            <a:xfrm rot="-5400000">
              <a:off x="-14266" y="14266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0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Satisfier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nhưng có càng nhiều thì  càng vui)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2003466" y="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5"/>
            <p:cNvSpPr txBox="1"/>
            <p:nvPr/>
          </p:nvSpPr>
          <p:spPr>
            <a:xfrm>
              <a:off x="2003466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Delighter/Exciter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 ko biết, ko kỳ vọng, nhưng phát hiện ra sẽ làm khách hào hứng)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 rot="10800000">
              <a:off x="0" y="203200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5"/>
            <p:cNvSpPr txBox="1"/>
            <p:nvPr/>
          </p:nvSpPr>
          <p:spPr>
            <a:xfrm>
              <a:off x="0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Indifferent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(Có hay không ko làm ảnh hưởng tới mức độ hài lòng)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 rot="5400000">
              <a:off x="1989199" y="2046267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5"/>
            <p:cNvSpPr txBox="1"/>
            <p:nvPr/>
          </p:nvSpPr>
          <p:spPr>
            <a:xfrm>
              <a:off x="2003466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Dissatisfier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Có là điều đương nhiên)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1402426" y="1523999"/>
              <a:ext cx="1202079" cy="101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EDCDD"/>
                </a:gs>
                <a:gs pos="35000">
                  <a:srgbClr val="FDE8E8"/>
                </a:gs>
                <a:gs pos="100000">
                  <a:srgbClr val="FFF5F5"/>
                </a:gs>
              </a:gsLst>
              <a:lin ang="162000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5"/>
            <p:cNvSpPr txBox="1"/>
            <p:nvPr/>
          </p:nvSpPr>
          <p:spPr>
            <a:xfrm>
              <a:off x="1452023" y="1573596"/>
              <a:ext cx="1102885" cy="9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Kano analysis  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25"/>
          <p:cNvSpPr/>
          <p:nvPr/>
        </p:nvSpPr>
        <p:spPr>
          <a:xfrm>
            <a:off x="551806" y="3545450"/>
            <a:ext cx="2761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 nóng =&gt;</a:t>
            </a:r>
            <a:r>
              <a:rPr lang="en-US" sz="17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Dissatisfier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5"/>
          <p:cNvSpPr/>
          <p:nvPr/>
        </p:nvSpPr>
        <p:spPr>
          <a:xfrm>
            <a:off x="568555" y="4827088"/>
            <a:ext cx="3088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 giường sạch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en-US" sz="17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Dissatisfier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5"/>
          <p:cNvSpPr/>
          <p:nvPr/>
        </p:nvSpPr>
        <p:spPr>
          <a:xfrm>
            <a:off x="551804" y="4162950"/>
            <a:ext cx="3594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siêu tốc miễn phí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en-US" sz="17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Dissatisfier</a:t>
            </a:r>
            <a:endParaRPr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A999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5"/>
          <p:cNvSpPr/>
          <p:nvPr/>
        </p:nvSpPr>
        <p:spPr>
          <a:xfrm>
            <a:off x="551799" y="5491250"/>
            <a:ext cx="3703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 HD màn hình rộng =&gt; </a:t>
            </a:r>
            <a:r>
              <a:rPr lang="en-US" sz="1700">
                <a:solidFill>
                  <a:schemeClr val="dk1"/>
                </a:solidFill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Satisfier 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551789" y="2612042"/>
            <a:ext cx="28977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Bánh sinh nhật + kèm theo lời chúc viết tay =&gt; 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DAFEA4"/>
                </a:highlight>
                <a:latin typeface="Calibri"/>
                <a:ea typeface="Calibri"/>
                <a:cs typeface="Calibri"/>
                <a:sym typeface="Calibri"/>
              </a:rPr>
              <a:t>Delighter/Exciter</a:t>
            </a:r>
            <a:endParaRPr b="0" i="0" sz="1500" u="none" cap="none" strike="noStrike">
              <a:solidFill>
                <a:schemeClr val="dk1"/>
              </a:solidFill>
              <a:highlight>
                <a:srgbClr val="DAFEA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5"/>
          <p:cNvSpPr/>
          <p:nvPr/>
        </p:nvSpPr>
        <p:spPr>
          <a:xfrm>
            <a:off x="568539" y="1678615"/>
            <a:ext cx="30882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 Cô gái bên hoa huệ (tranh chép). =&gt; 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B4A7D6"/>
                </a:highlight>
                <a:latin typeface="Calibri"/>
                <a:ea typeface="Calibri"/>
                <a:cs typeface="Calibri"/>
                <a:sym typeface="Calibri"/>
              </a:rPr>
              <a:t>Indifferent</a:t>
            </a:r>
            <a:endParaRPr b="0" i="0" sz="1100" u="none" cap="none" strike="noStrike">
              <a:solidFill>
                <a:srgbClr val="000000"/>
              </a:solidFill>
              <a:highlight>
                <a:srgbClr val="B4A7D6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300">
                <a:latin typeface="Calibri"/>
                <a:ea typeface="Calibri"/>
                <a:cs typeface="Calibri"/>
                <a:sym typeface="Calibri"/>
              </a:rPr>
              <a:t>Bài toán Quán phở </a:t>
            </a:r>
            <a:endParaRPr sz="2300"/>
          </a:p>
          <a:p>
            <a:pPr indent="-3111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 sz="2300"/>
          </a:p>
          <a:p>
            <a:pPr indent="-25400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 sz="1900"/>
          </a:p>
          <a:p>
            <a:pPr indent="-25400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 sz="1900"/>
          </a:p>
          <a:p>
            <a:pPr indent="-25400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 sz="1900"/>
          </a:p>
          <a:p>
            <a:pPr indent="-3111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Có 1 người chần phở, 1 người xếp thịt, 2 người bê đồ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3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 sz="2300"/>
          </a:p>
          <a:p>
            <a:pPr indent="-3111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arenR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Sau bao lâu thì xong 1 bát phở ?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</a:rPr>
              <a:t>=&gt; 4’30s</a:t>
            </a:r>
            <a:endParaRPr sz="2300"/>
          </a:p>
          <a:p>
            <a:pPr indent="-3111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Làm 100 bát phở mà ai cũng chạy hết công suất thì chuyện gì xảy ra ?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</a:rPr>
              <a:t>=&gt; bê phở có tốc độ chậm nhất → sẽ gây đọng ở các công đoạn trước (chần phở, xếp thịt) vì không giao ra kịp.</a:t>
            </a:r>
            <a:endParaRPr sz="1300">
              <a:solidFill>
                <a:srgbClr val="0000FF"/>
              </a:solidFill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Có thêm 1 nhân sự nữa, thì xếp vào vị trí nào ?</a:t>
            </a:r>
            <a:endParaRPr sz="23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>
                <a:solidFill>
                  <a:srgbClr val="0000FF"/>
                </a:solidFill>
              </a:rPr>
              <a:t>=&gt; vị trí bê phở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46" name="Google Shape;54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Bài toán Quán phở  </a:t>
            </a:r>
            <a:endParaRPr/>
          </a:p>
        </p:txBody>
      </p:sp>
      <p:pic>
        <p:nvPicPr>
          <p:cNvPr id="548" name="Google Shape;5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328534"/>
            <a:ext cx="4038600" cy="25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 </a:t>
            </a:r>
            <a:endParaRPr/>
          </a:p>
        </p:txBody>
      </p:sp>
      <p:sp>
        <p:nvSpPr>
          <p:cNvPr id="555" name="Google Shape;555;p3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Định luật Little: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Cycle Time = Work In Progress / Throughput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Giả thiết: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WIP = 15 items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Throughput = 3 items/ sprint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Cần bao nhiêu Sprints để xử lý hết 15 items</a:t>
            </a:r>
            <a:r>
              <a:rPr lang="en-US"/>
              <a:t>: 5 Sprint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giảm Cycle time</a:t>
            </a:r>
            <a:r>
              <a:rPr lang="en-US"/>
              <a:t>: giảm WIP/ tăng 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tăng Throughput</a:t>
            </a:r>
            <a:r>
              <a:rPr lang="en-US"/>
              <a:t>: giảm WIP/ tăng Cycle 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Bài toán Quán phở</a:t>
            </a:r>
            <a:endParaRPr/>
          </a:p>
          <a:p>
            <a:pPr indent="-29146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indent="-23431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indent="-23431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indent="-23431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indent="-29146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1 người bê đồ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29146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4p30s</a:t>
            </a:r>
            <a:endParaRPr sz="1800"/>
          </a:p>
          <a:p>
            <a:pPr indent="-29146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Xử lý theo lô (Batch processing)</a:t>
            </a:r>
            <a:endParaRPr/>
          </a:p>
          <a:p>
            <a:pPr indent="-23431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chần: 10p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xếp thịt+chan nước: 5p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bê đồ: 30p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-&gt; 45p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3) Xử lý luồng liên tục (Continuous flow)</a:t>
            </a:r>
            <a:endParaRPr/>
          </a:p>
          <a:p>
            <a:pPr indent="-291465" lvl="2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chần: 10p</a:t>
            </a:r>
            <a:endParaRPr sz="18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xếp thịt+chan nước: 5p</a:t>
            </a:r>
            <a:endParaRPr sz="18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bê đồ: 30p</a:t>
            </a:r>
            <a:endParaRPr sz="18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-&gt; lấy quy trình dài nhất để tính + quy trình đầu tiên -&gt; 31p30s</a:t>
            </a:r>
            <a:endParaRPr sz="1800"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63" name="Google Shape;56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3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</a:t>
            </a:r>
            <a:endParaRPr/>
          </a:p>
        </p:txBody>
      </p:sp>
      <p:pic>
        <p:nvPicPr>
          <p:cNvPr id="565" name="Google Shape;5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199" y="2667000"/>
            <a:ext cx="4000277" cy="251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