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CGjJJRedMWicqQdChJuAb6PQG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D09534-8546-417D-B632-8F4FEC5B2FAD}">
  <a:tblStyle styleId="{F2D09534-8546-417D-B632-8F4FEC5B2F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032F366C-CC38-4ACF-9C36-43A2C2AE791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e1685df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8" name="Google Shape;538;g2e1685df20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9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9.jpg"/><Relationship Id="rId7" Type="http://schemas.openxmlformats.org/officeDocument/2006/relationships/image" Target="../media/image8.jpg"/><Relationship Id="rId8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8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8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8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8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8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8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8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8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8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8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8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8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8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8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8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8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8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8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8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8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8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8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8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8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8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8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8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8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8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8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8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8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8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8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8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8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8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8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8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8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8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8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8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8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8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8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8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8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8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8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8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8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8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8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8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8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8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8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8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8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8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8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8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8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8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8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8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8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8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8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8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8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8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8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8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8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8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8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8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8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8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8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8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8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8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8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8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8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8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8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8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8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8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8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8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8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8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8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8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8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8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8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8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8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8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8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8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8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8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8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8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8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8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8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8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8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8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8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8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8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8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8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8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8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8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8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8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8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8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8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8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8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8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8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8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8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8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8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8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8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8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8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8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8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8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8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8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8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8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8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8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8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8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8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8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8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8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8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8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8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8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8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8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8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8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8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8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8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8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8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8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8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8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8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8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8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8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8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8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8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8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8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8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8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8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8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8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8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8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8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8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8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8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8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8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8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8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8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8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8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8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8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8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8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8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8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8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8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8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8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8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8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8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7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9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9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69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69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9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71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71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71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75" name="Google Shape;275;p71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1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1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1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1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1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1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1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1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1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1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1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1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1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1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1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1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1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1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1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1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1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1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1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1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1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1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1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1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1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1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1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1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1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1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1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1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1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1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1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1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1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1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1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1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1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1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1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1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1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1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1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1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1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1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1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1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1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1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1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1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1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1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1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1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1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1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1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1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1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1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1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1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1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1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1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1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1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1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1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1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1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1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1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1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1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1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1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1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1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1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1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1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1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1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1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1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1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1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1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1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1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1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1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1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1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1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1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1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1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1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1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1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1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1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1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1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1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1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1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1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1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1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1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1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1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1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0" name="Google Shape;410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6" name="Google Shape;416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7" name="Google Shape;417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8" name="Google Shape;418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9" name="Google Shape;419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7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0" name="Google Shape;430;p7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1" name="Google Shape;431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7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8" name="Google Shape;438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Procurement Management</a:t>
            </a:r>
            <a:endParaRPr/>
          </a:p>
        </p:txBody>
      </p:sp>
      <p:sp>
        <p:nvSpPr>
          <p:cNvPr id="459" name="Google Shape;459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34" name="Google Shape;534;p61"/>
          <p:cNvGraphicFramePr/>
          <p:nvPr/>
        </p:nvGraphicFramePr>
        <p:xfrm>
          <a:off x="500922" y="266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{F2D09534-8546-417D-B632-8F4FEC5B2FAD}</a:tableStyleId>
              </a:tblPr>
              <a:tblGrid>
                <a:gridCol w="1371600"/>
                <a:gridCol w="685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Review nội bộ/ Checklist rà soát/ (DOD)Xác định hoàn thành công việc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nhận của khách hàng sản phẩm đã bàn giao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Bước 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Thanh lý hợp đồng/ Thông báo đóng dự án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Bước 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Lưu trữ và phát hành tài liệu về dự án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Bước 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Ăn nhậu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5" name="Google Shape;535;p61"/>
          <p:cNvSpPr txBox="1"/>
          <p:nvPr/>
        </p:nvSpPr>
        <p:spPr>
          <a:xfrm>
            <a:off x="685800" y="1752600"/>
            <a:ext cx="5311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các bước cần thực hiện khi đóng dự án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e1685df20b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e1685df20b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Tất cả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Các  loại contract &amp; cách ứng phó rủi ro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Ứng dụng hết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2e1685df20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3" name="Google Shape;543;g2e1685df20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465" name="Google Shape;465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nào nên tự làm? Khi nào nên đi mua/thuê bên ngoài?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Tự làm:nếu sp đó cty đủ năng lực sx, giá trị thu về cao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Mua thuê ngoài: nếu sp ngoài thị trường đã hoạt động tốt, giá rẻ, dễ tiếp cận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Dựa trên yếu tố cái nào có lợi hơn, ko chỉ về nhân lực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471" name="Google Shape;471;p1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Loại hợp đồng nào sẽ rủi ro cho </a:t>
            </a:r>
            <a:endParaRPr sz="1600"/>
          </a:p>
          <a:p>
            <a:pPr indent="-2603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Bên bán (Seller) ? Fixed Price → Seller phải hoàn thành công việc với chi phí cố định, nếu vượt chi phí thì Seller chịu.</a:t>
            </a:r>
            <a:endParaRPr sz="1600"/>
          </a:p>
          <a:p>
            <a:pPr indent="-2603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Bên mua (Buyer) ? Cost Reimbursable → Buyer phải thanh toán toàn bộ chi phí phát sinh</a:t>
            </a:r>
            <a:r>
              <a:rPr lang="en-US" sz="1600"/>
              <a:t>.</a:t>
            </a:r>
            <a:endParaRPr sz="1600"/>
          </a:p>
          <a:p>
            <a:pPr indent="-3175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Với vai trò Bên mua, khi nào nên sử dụng loại hợp đồng nào 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2" name="Google Shape;472;p10"/>
          <p:cNvGraphicFramePr/>
          <p:nvPr/>
        </p:nvGraphicFramePr>
        <p:xfrm>
          <a:off x="762000" y="3012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{F2D09534-8546-417D-B632-8F4FEC5B2FAD}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Tính chất công 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Loại hợp đồng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Yêu cầu rõ ràng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Yêu cầu chưa rõ ràng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Cần ngay, thời gian ngắn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3" name="Google Shape;473;p10"/>
          <p:cNvSpPr txBox="1"/>
          <p:nvPr/>
        </p:nvSpPr>
        <p:spPr>
          <a:xfrm>
            <a:off x="4933896" y="3702471"/>
            <a:ext cx="1402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0"/>
          <p:cNvSpPr txBox="1"/>
          <p:nvPr/>
        </p:nvSpPr>
        <p:spPr>
          <a:xfrm>
            <a:off x="4420200" y="4531724"/>
            <a:ext cx="2211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Reimbursable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 txBox="1"/>
          <p:nvPr/>
        </p:nvSpPr>
        <p:spPr>
          <a:xfrm>
            <a:off x="4384217" y="5417317"/>
            <a:ext cx="1791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&amp; Material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482" name="Google Shape;482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Thảo luận vai trò trách nhiệm của các bên 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3" name="Google Shape;483;p14"/>
          <p:cNvGraphicFramePr/>
          <p:nvPr/>
        </p:nvGraphicFramePr>
        <p:xfrm>
          <a:off x="470704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{032F366C-CC38-4ACF-9C36-43A2C2AE791D}</a:tableStyleId>
              </a:tblPr>
              <a:tblGrid>
                <a:gridCol w="2743200"/>
                <a:gridCol w="2743200"/>
                <a:gridCol w="2743200"/>
              </a:tblGrid>
              <a:tr h="14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Phòng Mua Sắm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Phòng Pháp Chế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Đội Dự Án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300"/>
                        <a:t>-Quản lý hợp đồng 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300"/>
                        <a:t>-Chọn nhà cung cấp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300"/>
                        <a:t>-tracking tiến độ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300"/>
                        <a:t>- Deal giá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300"/>
                        <a:t>- Đàm phán điều kiện 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300"/>
                        <a:t>- Kết nối phòng chuyên môn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TRONG CÔNG VIỆC MUA SẮM TRƯỞNG PHÒNG MUA SẮM NẮM QUYỀN CAO NHẤT</a:t>
                      </a:r>
                      <a:endParaRPr sz="13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Lên, Thẩm định hợp đồng và check các điều khoản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Check rủi ro về pháp luật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Xử lý các trường hợp trễ thanh toán, tranh chấp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-</a:t>
                      </a:r>
                      <a:r>
                        <a:rPr lang="en-US" sz="1200"/>
                        <a:t>Xác định yêu cầu mua sắm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-quản lý project:  scope , lịch trình , quản lý chất lượng,..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- Tracking tiến độ chung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-báo cáo các bên liên quan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- Tham gia lựa chọn thầu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200"/>
                        <a:t>- Tiếp nhận bàn giao sản phẩm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Lên kế hoạch mua Server </a:t>
            </a:r>
            <a:endParaRPr/>
          </a:p>
        </p:txBody>
      </p:sp>
      <p:sp>
        <p:nvSpPr>
          <p:cNvPr id="489" name="Google Shape;489;p1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Tình huống Đội Dự Án cần mua một thiết bị (Ví dụ mua Server) để phục vụ dự án.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Hãy liệt kê cách bước cần làm trong quá trình Lên Kế Hoạch Quản Lý Mua Sắm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0" name="Google Shape;490;p18"/>
          <p:cNvGraphicFramePr/>
          <p:nvPr/>
        </p:nvGraphicFramePr>
        <p:xfrm>
          <a:off x="457200" y="2438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{F2D09534-8546-417D-B632-8F4FEC5B2FAD}</a:tableStyleId>
              </a:tblPr>
              <a:tblGrid>
                <a:gridCol w="1577800"/>
                <a:gridCol w="6651800"/>
              </a:tblGrid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Tiếp nhận yêu cầu</a:t>
                      </a:r>
                      <a:r>
                        <a:rPr lang="en-US" sz="1800"/>
                        <a:t>/ Xác định yêu cầu mua sắm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định nhà cung cấp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minh thôg tin với đội dự án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minh ngân sách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lên hợp đồng với NCC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Hồ sơ thầu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Conduct Procurement </a:t>
            </a:r>
            <a:endParaRPr/>
          </a:p>
        </p:txBody>
      </p:sp>
      <p:sp>
        <p:nvSpPr>
          <p:cNvPr id="496" name="Google Shape;496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Tiền đề: Đã chuẩn bị xong hồ sơ, giấy tờ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Cần làm những bước gì, công việc gì, để lựa chọn ra được nhà Cung cấp phù hợp ? Liệt kê các bước thực hiện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7" name="Google Shape;497;p32"/>
          <p:cNvGraphicFramePr/>
          <p:nvPr/>
        </p:nvGraphicFramePr>
        <p:xfrm>
          <a:off x="7620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{F2D09534-8546-417D-B632-8F4FEC5B2FAD}</a:tableStyleId>
              </a:tblPr>
              <a:tblGrid>
                <a:gridCol w="1524000"/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Tiếp nhận hồ sơ dự thầu/ chọn lọc sơ bộ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Tạo buổi meeting cho các nhà thầu được chọn sơ bộ trình bày hồ sơ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Đối chiếu/ đánh giá mức độ đáp ứng yêu cầu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Lựa chọn nhà thầu phù hợp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Kiểm tra hợp đồng/ điều khoản nhà thầu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</a:t>
                      </a:r>
                      <a:r>
                        <a:rPr lang="en-US" sz="1800"/>
                        <a:t>rình phê duyệt BQLDA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Nhà cung cấp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Và hợp đồng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03" name="Google Shape;503;p42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{F2D09534-8546-417D-B632-8F4FEC5B2FAD}</a:tableStyleId>
              </a:tblPr>
              <a:tblGrid>
                <a:gridCol w="2743200"/>
                <a:gridCol w="2743200"/>
                <a:gridCol w="3426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Loại hợp đồng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Rủi ro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Giải pháp/ Ứng phó 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Fixed Price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định chất lượng bàn giao/ phạm vi nghiệm thu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Cost Reimbursable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đối chiếu giá thực tế &amp; theo dõi quá trình tiến trình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&amp; Material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điều khoản phạt tiến độ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4" name="Google Shape;504;p42"/>
          <p:cNvSpPr txBox="1"/>
          <p:nvPr/>
        </p:nvSpPr>
        <p:spPr>
          <a:xfrm>
            <a:off x="3200400" y="1718048"/>
            <a:ext cx="21606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cắt giảm chất lượng/ phạm vi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2744400" y="2306325"/>
            <a:ext cx="32094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làm giả hoá đơn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 tăng vật tư ko cần thiết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3200400" y="3059700"/>
            <a:ext cx="2297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padding thời gian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12" name="Google Shape;512;p5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{F2D09534-8546-417D-B632-8F4FEC5B2FAD}</a:tableStyleId>
              </a:tblPr>
              <a:tblGrid>
                <a:gridCol w="3581400"/>
                <a:gridCol w="1905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Rủi ro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Điều khoản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thời gian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công việc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(thêm tính năng 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(bớt tính năng)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3" name="Google Shape;51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57"/>
          <p:cNvSpPr txBox="1"/>
          <p:nvPr/>
        </p:nvSpPr>
        <p:spPr>
          <a:xfrm>
            <a:off x="4126350" y="3057571"/>
            <a:ext cx="1851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for free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7"/>
          <p:cNvSpPr txBox="1"/>
          <p:nvPr/>
        </p:nvSpPr>
        <p:spPr>
          <a:xfrm>
            <a:off x="4126355" y="3679102"/>
            <a:ext cx="2095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for nothing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7"/>
          <p:cNvSpPr txBox="1"/>
          <p:nvPr/>
        </p:nvSpPr>
        <p:spPr>
          <a:xfrm>
            <a:off x="4126350" y="1809007"/>
            <a:ext cx="2557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Fixed 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7"/>
          <p:cNvSpPr txBox="1"/>
          <p:nvPr/>
        </p:nvSpPr>
        <p:spPr>
          <a:xfrm>
            <a:off x="4126341" y="2436026"/>
            <a:ext cx="3078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Work Packages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23" name="Google Shape;523;p5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{F2D09534-8546-417D-B632-8F4FEC5B2FAD}</a:tableStyleId>
              </a:tblPr>
              <a:tblGrid>
                <a:gridCol w="3505200"/>
                <a:gridCol w="3429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Rủi ro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Điều khoản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thời gian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công việc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(thêm tính năng 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(bớt tính năng)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4" name="Google Shape;524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58"/>
          <p:cNvSpPr txBox="1"/>
          <p:nvPr/>
        </p:nvSpPr>
        <p:spPr>
          <a:xfrm>
            <a:off x="4145330" y="3048000"/>
            <a:ext cx="185178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for free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8"/>
          <p:cNvSpPr txBox="1"/>
          <p:nvPr/>
        </p:nvSpPr>
        <p:spPr>
          <a:xfrm>
            <a:off x="4154976" y="3694053"/>
            <a:ext cx="209544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for nothing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58"/>
          <p:cNvSpPr txBox="1"/>
          <p:nvPr/>
        </p:nvSpPr>
        <p:spPr>
          <a:xfrm>
            <a:off x="4154976" y="1802368"/>
            <a:ext cx="255711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Fixed 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58"/>
          <p:cNvSpPr txBox="1"/>
          <p:nvPr/>
        </p:nvSpPr>
        <p:spPr>
          <a:xfrm>
            <a:off x="4154976" y="2433777"/>
            <a:ext cx="307872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Work Packages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