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76" r:id="rId5"/>
    <p:sldId id="280" r:id="rId6"/>
    <p:sldId id="285" r:id="rId7"/>
    <p:sldId id="289" r:id="rId8"/>
    <p:sldId id="291" r:id="rId9"/>
    <p:sldId id="303" r:id="rId10"/>
    <p:sldId id="304" r:id="rId11"/>
    <p:sldId id="306" r:id="rId12"/>
    <p:sldId id="308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iS1XKcfYld/eY/fhn+L25eXZWn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DB569E-B629-4AE0-91E6-4D190C8E5397}">
  <a:tblStyle styleId="{2ADB569E-B629-4AE0-91E6-4D190C8E53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C6338BA-F081-449A-849D-A8F5380033F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6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9" name="Google Shape;4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6" name="Google Shape;956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74f99e700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1" name="Google Shape;981;g274f99e700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5" name="Google Shape;99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9" name="Google Shape;51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0" name="Google Shape;52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1" name="Google Shape;6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6" name="Google Shape;6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9" name="Google Shape;7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5" name="Google Shape;795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Chỉnh lại hình</a:t>
            </a:r>
            <a:endParaRPr/>
          </a:p>
        </p:txBody>
      </p:sp>
      <p:sp>
        <p:nvSpPr>
          <p:cNvPr id="796" name="Google Shape;796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2" name="Google Shape;8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9" name="Google Shape;93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7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4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id="239" name="Google Shape;239;p54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54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54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54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54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54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54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62" name="Google Shape;462;p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6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8" name="Google Shape;468;p6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6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6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4" name="Google Shape;474;p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5" name="Google Shape;475;p6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5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55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5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5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2" name="Google Shape;272;p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5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5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5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58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58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99" name="Google Shape;299;p58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58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58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58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58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58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8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58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58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58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58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58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0" name="Google Shape;430;p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6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0" name="Google Shape;440;p6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1" name="Google Shape;441;p6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2" name="Google Shape;442;p6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3" name="Google Shape;443;p6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6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54" name="Google Shape;454;p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55" name="Google Shape;455;p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Value-driven Delivery</a:t>
            </a:r>
            <a:endParaRPr/>
          </a:p>
        </p:txBody>
      </p:sp>
      <p:sp>
        <p:nvSpPr>
          <p:cNvPr id="482" name="Google Shape;482;p1"/>
          <p:cNvSpPr txBox="1">
            <a:spLocks noGrp="1"/>
          </p:cNvSpPr>
          <p:nvPr>
            <p:ph type="subTitle" idx="1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  <p:sp>
        <p:nvSpPr>
          <p:cNvPr id="483" name="Google Shape;483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959" name="Google Shape;959;p4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{DC6338BA-F081-449A-849D-A8F5380033F5}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Traditional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Agile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Requirements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Delivery Cadence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Time to market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 Approach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Development Approach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60" name="Google Shape;960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961" name="Google Shape;961;p49"/>
          <p:cNvSpPr/>
          <p:nvPr/>
        </p:nvSpPr>
        <p:spPr>
          <a:xfrm>
            <a:off x="3254972" y="1672982"/>
            <a:ext cx="263405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9"/>
          <p:cNvSpPr/>
          <p:nvPr/>
        </p:nvSpPr>
        <p:spPr>
          <a:xfrm>
            <a:off x="6002946" y="1672982"/>
            <a:ext cx="256993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9"/>
          <p:cNvSpPr/>
          <p:nvPr/>
        </p:nvSpPr>
        <p:spPr>
          <a:xfrm>
            <a:off x="3465914" y="2325469"/>
            <a:ext cx="2423112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9"/>
          <p:cNvSpPr/>
          <p:nvPr/>
        </p:nvSpPr>
        <p:spPr>
          <a:xfrm>
            <a:off x="6028347" y="2311933"/>
            <a:ext cx="2658454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9"/>
          <p:cNvSpPr/>
          <p:nvPr/>
        </p:nvSpPr>
        <p:spPr>
          <a:xfrm>
            <a:off x="3465914" y="4005632"/>
            <a:ext cx="178766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9"/>
          <p:cNvSpPr/>
          <p:nvPr/>
        </p:nvSpPr>
        <p:spPr>
          <a:xfrm>
            <a:off x="6111232" y="3971329"/>
            <a:ext cx="183896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9"/>
          <p:cNvSpPr/>
          <p:nvPr/>
        </p:nvSpPr>
        <p:spPr>
          <a:xfrm>
            <a:off x="3699725" y="4615690"/>
            <a:ext cx="14478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9"/>
          <p:cNvSpPr/>
          <p:nvPr/>
        </p:nvSpPr>
        <p:spPr>
          <a:xfrm>
            <a:off x="6230615" y="4591815"/>
            <a:ext cx="1600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9"/>
          <p:cNvSpPr/>
          <p:nvPr/>
        </p:nvSpPr>
        <p:spPr>
          <a:xfrm>
            <a:off x="6144248" y="3183903"/>
            <a:ext cx="69762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49"/>
          <p:cNvSpPr/>
          <p:nvPr/>
        </p:nvSpPr>
        <p:spPr>
          <a:xfrm>
            <a:off x="3610826" y="3212068"/>
            <a:ext cx="74892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74f99e700a_1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984" name="Google Shape;984;g274f99e700a_1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mới biết thêm?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cảm thấy thú vị?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sẽ áp dụng vào công việc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g274f99e700a_1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986" name="Google Shape;986;g274f99e700a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523" name="Google Shape;523;p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25" name="Google Shape;52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786970"/>
            <a:ext cx="4572000" cy="507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Ký hợp đồng văn kiện tín dụng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một người dùng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ký hợp đồng văn kiện tín dụng,điện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có thể bổ sung hồ sơ văn kiện tín dụng điện tử vào danh sách hồ sơ cần thiết.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Tiêu chí chấp thuận: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đã có hợp đồng chưa ký trên hệ thống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khách hàng xác nhận đúng OTP khi ký hợp đồng 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đảm bảo hợp đồng điện tử có chữ ký của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được xác thực bởi bên trung gian.</a:t>
            </a:r>
            <a:endParaRPr/>
          </a:p>
          <a:p>
            <a:pPr marL="342900" lvl="0" indent="-231775" algn="l" rtl="0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Viết User Story về ứng dụng luyện thi PMP Online. Tính năng Làm bài thi online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story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Tôi muốn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Thì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(và)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91770" algn="l" rtl="0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664" name="Google Shape;664;p21"/>
          <p:cNvGraphicFramePr/>
          <p:nvPr/>
        </p:nvGraphicFramePr>
        <p:xfrm>
          <a:off x="609600" y="2057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{DC6338BA-F081-449A-849D-A8F5380033F5}</a:tableStyleId>
              </a:tblPr>
              <a:tblGrid>
                <a:gridCol w="58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Bộ phận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Độ ưu tiên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Khung xe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Must Have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2 bánh xe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Khả năng điều chỉnh yên xe cao - thấp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Hệ thống phanh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Còi xe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Hộp bảo vệ cho dây xích truyền động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Màu sắc hấp dẫn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Bộ giảm sóc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Gác-ba-ga (ghế sau )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Pê-dan (bàn đạp)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5" name="Google Shape;66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66" name="Google Shape;666;p21"/>
          <p:cNvSpPr txBox="1"/>
          <p:nvPr/>
        </p:nvSpPr>
        <p:spPr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phát triển một mẫu xe đạp mới. Hãy xác định mức độ ưu tiên của các tính năng cần phát triển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700" name="Google Shape;70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01" name="Google Shape;701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Dịch vụ khách sạn  </a:t>
            </a:r>
            <a:endParaRPr/>
          </a:p>
        </p:txBody>
      </p:sp>
      <p:grpSp>
        <p:nvGrpSpPr>
          <p:cNvPr id="702" name="Google Shape;702;p25"/>
          <p:cNvGrpSpPr/>
          <p:nvPr/>
        </p:nvGrpSpPr>
        <p:grpSpPr>
          <a:xfrm>
            <a:off x="4679868" y="1598880"/>
            <a:ext cx="4006932" cy="4064001"/>
            <a:chOff x="0" y="-1"/>
            <a:chExt cx="4006932" cy="4064001"/>
          </a:xfrm>
        </p:grpSpPr>
        <p:sp>
          <p:nvSpPr>
            <p:cNvPr id="703" name="Google Shape;703;p25"/>
            <p:cNvSpPr/>
            <p:nvPr/>
          </p:nvSpPr>
          <p:spPr>
            <a:xfrm rot="-5400000">
              <a:off x="-14266" y="14266"/>
              <a:ext cx="2032000" cy="2003466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25"/>
            <p:cNvSpPr txBox="1"/>
            <p:nvPr/>
          </p:nvSpPr>
          <p:spPr>
            <a:xfrm>
              <a:off x="0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Satisfier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</a:t>
              </a:r>
              <a:r>
                <a:rPr lang="en-US" sz="17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sẽ làm khách hàng thất vọng</a:t>
              </a:r>
              <a:r>
                <a:rPr lang="en-US" sz="17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nhưng có càng nhiều thì  càng vui) </a:t>
              </a:r>
              <a:endParaRPr sz="17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2003466" y="0"/>
              <a:ext cx="2003466" cy="2032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25"/>
            <p:cNvSpPr txBox="1"/>
            <p:nvPr/>
          </p:nvSpPr>
          <p:spPr>
            <a:xfrm>
              <a:off x="2003466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Delighter/Exciter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 ko biết, ko kỳ vọng, nhưng phát hiện ra sẽ làm khách hào hứng) </a:t>
              </a:r>
              <a:endParaRPr sz="17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25"/>
            <p:cNvSpPr/>
            <p:nvPr/>
          </p:nvSpPr>
          <p:spPr>
            <a:xfrm rot="10800000">
              <a:off x="0" y="2032000"/>
              <a:ext cx="2003466" cy="2032000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25"/>
            <p:cNvSpPr txBox="1"/>
            <p:nvPr/>
          </p:nvSpPr>
          <p:spPr>
            <a:xfrm>
              <a:off x="0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Indifferent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(Có hay không ko làm ảnh hưởng tới mức độ hài lòng)  </a:t>
              </a:r>
              <a:endParaRPr sz="17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5"/>
            <p:cNvSpPr/>
            <p:nvPr/>
          </p:nvSpPr>
          <p:spPr>
            <a:xfrm rot="5400000">
              <a:off x="1989199" y="2046267"/>
              <a:ext cx="2032000" cy="2003466"/>
            </a:xfrm>
            <a:prstGeom prst="round1Rect">
              <a:avLst>
                <a:gd name="adj" fmla="val 16667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25"/>
            <p:cNvSpPr txBox="1"/>
            <p:nvPr/>
          </p:nvSpPr>
          <p:spPr>
            <a:xfrm>
              <a:off x="2003466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0900" tIns="120900" rIns="120900" bIns="120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Dissatisfier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1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Có là điều đương nhiên)  </a:t>
              </a:r>
              <a:endParaRPr sz="17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25"/>
            <p:cNvSpPr/>
            <p:nvPr/>
          </p:nvSpPr>
          <p:spPr>
            <a:xfrm>
              <a:off x="1402426" y="1523999"/>
              <a:ext cx="1202079" cy="1016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EDCDD"/>
                </a:gs>
                <a:gs pos="35000">
                  <a:srgbClr val="FDE8E8"/>
                </a:gs>
                <a:gs pos="100000">
                  <a:srgbClr val="FFF5F5"/>
                </a:gs>
              </a:gsLst>
              <a:lin ang="16200000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25"/>
            <p:cNvSpPr txBox="1"/>
            <p:nvPr/>
          </p:nvSpPr>
          <p:spPr>
            <a:xfrm>
              <a:off x="1452023" y="1573596"/>
              <a:ext cx="1102885" cy="9168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Kano analysis  </a:t>
              </a:r>
              <a:endPara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5"/>
          <p:cNvSpPr/>
          <p:nvPr/>
        </p:nvSpPr>
        <p:spPr>
          <a:xfrm>
            <a:off x="442539" y="3446215"/>
            <a:ext cx="1745991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 nóng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25"/>
          <p:cNvSpPr/>
          <p:nvPr/>
        </p:nvSpPr>
        <p:spPr>
          <a:xfrm>
            <a:off x="442539" y="4827121"/>
            <a:ext cx="209384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giường sạch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5"/>
          <p:cNvSpPr/>
          <p:nvPr/>
        </p:nvSpPr>
        <p:spPr>
          <a:xfrm>
            <a:off x="442539" y="4076789"/>
            <a:ext cx="2684902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siêu tốc miễn phí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25"/>
          <p:cNvSpPr/>
          <p:nvPr/>
        </p:nvSpPr>
        <p:spPr>
          <a:xfrm>
            <a:off x="442539" y="5659518"/>
            <a:ext cx="270567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HD màn hình rộng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5"/>
          <p:cNvSpPr/>
          <p:nvPr/>
        </p:nvSpPr>
        <p:spPr>
          <a:xfrm>
            <a:off x="442539" y="2538642"/>
            <a:ext cx="2897668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Bánh sinh nhật + kèm theo lời chúc viết tay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25"/>
          <p:cNvSpPr/>
          <p:nvPr/>
        </p:nvSpPr>
        <p:spPr>
          <a:xfrm>
            <a:off x="442539" y="1665540"/>
            <a:ext cx="3088168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 Cô gái bên hoa huệ (tranh chép).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Bài toán Quán phở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2 người bê đồ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Làm 100 bát phở mà ai cũng chạy hết công suất thì chuyện gì xảy ra 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thêm 1 nhân sự nữa, thì xếp vào vị trí nào ?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763" name="Google Shape;763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Bài toán Quán phở  </a:t>
            </a:r>
            <a:endParaRPr/>
          </a:p>
        </p:txBody>
      </p:sp>
      <p:pic>
        <p:nvPicPr>
          <p:cNvPr id="765" name="Google Shape;7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2328534"/>
            <a:ext cx="4038600" cy="25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 </a:t>
            </a:r>
            <a:endParaRPr/>
          </a:p>
        </p:txBody>
      </p:sp>
      <p:sp>
        <p:nvSpPr>
          <p:cNvPr id="799" name="Google Shape;799;p3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Định luật Little: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Time = Work In Progress / Throughput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Giả thiết: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WIP = 15 items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Throughput = 3 items/ sprint</a:t>
            </a:r>
            <a:endParaRPr/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Cần bao nhiêu Sprints để xử lý hết 15 items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giảm Cycle time ?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tăng Throughput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Bài toán Quán phở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1 người bê đồ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Xử lý theo lô (Batch processing)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3) Xử lý luồng liên tục (Continuous flow)</a:t>
            </a:r>
            <a:endParaRPr/>
          </a:p>
          <a:p>
            <a:pPr marL="74295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1714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816" name="Google Shape;81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17" name="Google Shape;817;p3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</a:t>
            </a:r>
            <a:endParaRPr/>
          </a:p>
        </p:txBody>
      </p:sp>
      <p:pic>
        <p:nvPicPr>
          <p:cNvPr id="818" name="Google Shape;81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199" y="2667000"/>
            <a:ext cx="4000277" cy="251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942" name="Google Shape;942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{DC6338BA-F081-449A-849D-A8F5380033F5}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Traditional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Agile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Requirements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Delivery Cadence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Time to market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Management Approach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Development Approach 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43" name="Google Shape;943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44" name="Google Shape;944;p48"/>
          <p:cNvSpPr/>
          <p:nvPr/>
        </p:nvSpPr>
        <p:spPr>
          <a:xfrm>
            <a:off x="5791200" y="4837549"/>
            <a:ext cx="263405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8"/>
          <p:cNvSpPr/>
          <p:nvPr/>
        </p:nvSpPr>
        <p:spPr>
          <a:xfrm>
            <a:off x="914400" y="4468217"/>
            <a:ext cx="2569934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8"/>
          <p:cNvSpPr/>
          <p:nvPr/>
        </p:nvSpPr>
        <p:spPr>
          <a:xfrm>
            <a:off x="2219420" y="5314929"/>
            <a:ext cx="3531736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8"/>
          <p:cNvSpPr/>
          <p:nvPr/>
        </p:nvSpPr>
        <p:spPr>
          <a:xfrm>
            <a:off x="2768577" y="3997552"/>
            <a:ext cx="433965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8"/>
          <p:cNvSpPr/>
          <p:nvPr/>
        </p:nvSpPr>
        <p:spPr>
          <a:xfrm>
            <a:off x="6324600" y="5684261"/>
            <a:ext cx="1787669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8"/>
          <p:cNvSpPr/>
          <p:nvPr/>
        </p:nvSpPr>
        <p:spPr>
          <a:xfrm>
            <a:off x="457200" y="3943528"/>
            <a:ext cx="1838965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8"/>
          <p:cNvSpPr/>
          <p:nvPr/>
        </p:nvSpPr>
        <p:spPr>
          <a:xfrm>
            <a:off x="7239000" y="3959702"/>
            <a:ext cx="14478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8"/>
          <p:cNvSpPr/>
          <p:nvPr/>
        </p:nvSpPr>
        <p:spPr>
          <a:xfrm>
            <a:off x="457200" y="5222596"/>
            <a:ext cx="1600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8"/>
          <p:cNvSpPr/>
          <p:nvPr/>
        </p:nvSpPr>
        <p:spPr>
          <a:xfrm>
            <a:off x="3985288" y="5803956"/>
            <a:ext cx="697627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8"/>
          <p:cNvSpPr/>
          <p:nvPr/>
        </p:nvSpPr>
        <p:spPr>
          <a:xfrm>
            <a:off x="4197538" y="4606033"/>
            <a:ext cx="748923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On-screen Show (4:3)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Trebuchet MS</vt:lpstr>
      <vt:lpstr>Slides Template</vt:lpstr>
      <vt:lpstr>Value-driven Delivery</vt:lpstr>
      <vt:lpstr>Group discussion:</vt:lpstr>
      <vt:lpstr>Group discussion </vt:lpstr>
      <vt:lpstr>Group discussion </vt:lpstr>
      <vt:lpstr>Group discussion: Dịch vụ khách sạn  </vt:lpstr>
      <vt:lpstr>Group discussion: Bài toán Quán phở  </vt:lpstr>
      <vt:lpstr>Group discussion </vt:lpstr>
      <vt:lpstr>Group discussion: </vt:lpstr>
      <vt:lpstr>Group discussion: Phân biệt sự khác nhau </vt:lpstr>
      <vt:lpstr>Group discussion: Phân biệt sự khác nhau </vt:lpstr>
      <vt:lpstr>Group discussion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2024-07-25T09:33:25Z</dcterms:modified>
</cp:coreProperties>
</file>