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53q5NJfE6kT5md1dryEUcyDCU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03DDA9-D6DA-461E-85F1-4C9B2EFFDB18}">
  <a:tblStyle styleId="{3703DDA9-D6DA-461E-85F1-4C9B2EFFDB1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1639d9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6" name="Google Shape;446;g2e1639d9d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9" Type="http://schemas.openxmlformats.org/officeDocument/2006/relationships/image" Target="../media/image9.png"/><Relationship Id="rId5" Type="http://schemas.openxmlformats.org/officeDocument/2006/relationships/image" Target="../media/image3.jp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3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3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3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3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3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3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3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3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3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3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3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3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3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3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3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3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3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3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3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3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3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3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3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3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3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3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3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3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3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3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3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3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3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3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3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3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3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3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3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3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3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3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3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3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3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3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3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3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3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3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3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3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3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3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3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3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3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3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3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3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3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3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3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3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3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3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3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3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3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3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3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3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3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3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3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3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3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3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3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3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3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3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3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3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3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3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3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3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3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3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3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3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3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3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3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3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3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3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3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3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3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3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3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3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3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3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3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3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3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3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3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3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3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3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3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3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3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3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3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3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3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3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3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3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3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3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3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3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3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3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3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3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3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3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3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3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3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3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3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3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3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3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3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3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3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3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3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3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3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3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3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3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3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3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3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3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3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3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3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3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3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3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3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3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3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3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5" name="Google Shape;325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6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6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4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6" name="Google Shape;286;p54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54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8" name="Google Shape;288;p54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4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7" name="Google Shape;297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3" name="Google Shape;303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4" name="Google Shape;304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5" name="Google Shape;305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6" name="Google Shape;306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7" name="Google Shape;317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Stakeholder Management</a:t>
            </a:r>
            <a:endParaRPr/>
          </a:p>
        </p:txBody>
      </p:sp>
      <p:sp>
        <p:nvSpPr>
          <p:cNvPr id="346" name="Google Shape;346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Engagement Plan </a:t>
            </a:r>
            <a:endParaRPr sz="3000"/>
          </a:p>
        </p:txBody>
      </p:sp>
      <p:graphicFrame>
        <p:nvGraphicFramePr>
          <p:cNvPr id="429" name="Google Shape;429;p38"/>
          <p:cNvGraphicFramePr/>
          <p:nvPr/>
        </p:nvGraphicFramePr>
        <p:xfrm>
          <a:off x="76196" y="154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{3703DDA9-D6DA-461E-85F1-4C9B2EFFDB18}</a:tableStyleId>
              </a:tblPr>
              <a:tblGrid>
                <a:gridCol w="551775"/>
                <a:gridCol w="2090900"/>
                <a:gridCol w="638875"/>
                <a:gridCol w="638875"/>
                <a:gridCol w="638875"/>
                <a:gridCol w="638875"/>
                <a:gridCol w="638875"/>
                <a:gridCol w="1488300"/>
                <a:gridCol w="1742400"/>
              </a:tblGrid>
              <a:tr h="31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ID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Bên liên quan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Không biết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Chống đối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Trung lập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Ủng hộ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Dẫn dắt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Phương án giao tiếp 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Thời điểm giao tiếp/ Tần suất giao tiếp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</a:tr>
              <a:tr h="7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Anh Quang- Lãnh đạo khối CNTT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Trao đổi thông tin về dự án, đưa ra một số mục tiêu của dự án. Nhờ tư vấn, đóng góp ý kiến về công nghệ cho dự án.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Họp giao ban hàng tuần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Anh Bình - TP quản lý trung tâm dữ liệu</a:t>
                      </a:r>
                      <a:endParaRPr sz="1400" u="none" cap="none" strike="noStrike"/>
                    </a:p>
                  </a:txBody>
                  <a:tcPr marT="13175" marB="13175" marR="19775" marL="19775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Đề nghị giúp tháo gỡ về các vấn đề liên quan đến tích hợp hạ tầng giữa ABC và tập đoàn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Thứ 2, ngày 25/07/2021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</a:tr>
              <a:tr h="7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PM</a:t>
                      </a:r>
                      <a:endParaRPr/>
                    </a:p>
                  </a:txBody>
                  <a:tcPr marT="13175" marB="13175" marR="19775" marL="197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Trần Tiến Thành</a:t>
                      </a:r>
                      <a:endParaRPr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Tìm kiếm thêm sự ủng hộ từ các bộ phận khác để cùng thuyết phục</a:t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  <a:tr h="70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Sponsor</a:t>
                      </a:r>
                      <a:endParaRPr sz="1800" u="none" cap="none" strike="noStrike"/>
                    </a:p>
                  </a:txBody>
                  <a:tcPr marT="13175" marB="13175" marR="19775" marL="197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Trần Thị Lan Anh</a:t>
                      </a:r>
                      <a:endParaRPr sz="1800" u="none" cap="none" strike="noStrike"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</a:t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</a:t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Trao đổi thông tin, trình bày các lợi ích mang lại</a:t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Sau khi có bản nghiên cứu khả thi, đánh giá sơ bộ </a:t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  <a:tr h="69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KH</a:t>
                      </a:r>
                      <a:endParaRPr sz="1800" u="none" cap="none" strike="noStrike"/>
                    </a:p>
                  </a:txBody>
                  <a:tcPr marT="13175" marB="13175" marR="19775" marL="197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Lê Tuấn Anh</a:t>
                      </a:r>
                      <a:endParaRPr sz="1800" u="none" cap="none" strike="noStrike"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3 loại sự kiện Risk, Issue, Change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40"/>
          <p:cNvGraphicFramePr/>
          <p:nvPr/>
        </p:nvGraphicFramePr>
        <p:xfrm>
          <a:off x="465667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{3703DDA9-D6DA-461E-85F1-4C9B2EFFDB18}</a:tableStyleId>
              </a:tblPr>
              <a:tblGrid>
                <a:gridCol w="2743200"/>
                <a:gridCol w="2743200"/>
                <a:gridCol w="27432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Risk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Issue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Change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Issue Log </a:t>
            </a:r>
            <a:endParaRPr sz="3000"/>
          </a:p>
        </p:txBody>
      </p:sp>
      <p:graphicFrame>
        <p:nvGraphicFramePr>
          <p:cNvPr id="442" name="Google Shape;442;p44"/>
          <p:cNvGraphicFramePr/>
          <p:nvPr/>
        </p:nvGraphicFramePr>
        <p:xfrm>
          <a:off x="76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{3703DDA9-D6DA-461E-85F1-4C9B2EFFDB18}</a:tableStyleId>
              </a:tblPr>
              <a:tblGrid>
                <a:gridCol w="416800"/>
                <a:gridCol w="1489400"/>
                <a:gridCol w="845825"/>
                <a:gridCol w="1599725"/>
                <a:gridCol w="1127775"/>
                <a:gridCol w="796800"/>
                <a:gridCol w="539375"/>
                <a:gridCol w="919375"/>
                <a:gridCol w="1256500"/>
              </a:tblGrid>
              <a:tr h="26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Tên sự vụ 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điểm phát sinh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Nguyên nhân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Ảnh hưởng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Mức độ nghiêm trọng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hạn xử lý 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Người chịu trách nhiệm xử lý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Trạng thái xử lý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</a:tr>
              <a:tr h="50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Lỗi Kết nối hệ thống CNTT MC - MB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11/08/2021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XXX quá tải, không xử lý được lượng lớn giao dịch từ MC gửi sang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247 giao dịch chưa được xử lý, hiện đang tạm dừng hệ thống để xử lý bằng tay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Cao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15/8/2021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PM CNTT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Completed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</a:tr>
              <a:tr h="6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không quản lý được hạn mức của KH với từng sàn e-Commerce</a:t>
                      </a:r>
                      <a:endParaRPr sz="1400" u="none" cap="none" strike="noStrike"/>
                    </a:p>
                  </a:txBody>
                  <a:tcPr marT="11225" marB="11225" marR="16825" marL="16825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07/08/2021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cũ chưa có chức năng này</a:t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Không triển khai được nhiều đối tác và không tạo ra lợi thế về sự linh hoạt với các đối thủ cạnh tranh khác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Cao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13/8/2021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PM IT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</a:tbl>
          </a:graphicData>
        </a:graphic>
      </p:graphicFrame>
      <p:sp>
        <p:nvSpPr>
          <p:cNvPr id="443" name="Google Shape;44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1639d9dcb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e1639d9dcb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Organization structures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Plan stakeholder engagement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Manage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stakeholder engagement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e1639d9dc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1" name="Google Shape;451;g2e1639d9dc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352" name="Google Shape;352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Key stakeholder trong dự án của mình, và lý do vì sao người đó lại quan trọng?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8"/>
          <p:cNvGrpSpPr/>
          <p:nvPr/>
        </p:nvGrpSpPr>
        <p:grpSpPr>
          <a:xfrm>
            <a:off x="4645378" y="1691481"/>
            <a:ext cx="4038600" cy="4038600"/>
            <a:chOff x="0" y="243681"/>
            <a:chExt cx="4038600" cy="4038600"/>
          </a:xfrm>
        </p:grpSpPr>
        <p:sp>
          <p:nvSpPr>
            <p:cNvPr id="358" name="Google Shape;358;p8"/>
            <p:cNvSpPr/>
            <p:nvPr/>
          </p:nvSpPr>
          <p:spPr>
            <a:xfrm>
              <a:off x="0" y="243681"/>
              <a:ext cx="4038600" cy="4038600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E7CF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262509" y="506190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 txBox="1"/>
            <p:nvPr/>
          </p:nvSpPr>
          <p:spPr>
            <a:xfrm>
              <a:off x="341368" y="585049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CQ quản lý NN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2160651" y="492766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 txBox="1"/>
            <p:nvPr/>
          </p:nvSpPr>
          <p:spPr>
            <a:xfrm>
              <a:off x="2239510" y="571625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Sponsor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262509" y="2404332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 txBox="1"/>
            <p:nvPr/>
          </p:nvSpPr>
          <p:spPr>
            <a:xfrm>
              <a:off x="341368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Cổ đông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Đội ngũ hỗ trợ sau DA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2160651" y="2404332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 txBox="1"/>
            <p:nvPr/>
          </p:nvSpPr>
          <p:spPr>
            <a:xfrm>
              <a:off x="2239510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368" name="Google Shape;368;p8"/>
          <p:cNvSpPr txBox="1"/>
          <p:nvPr/>
        </p:nvSpPr>
        <p:spPr>
          <a:xfrm>
            <a:off x="7165459" y="3447208"/>
            <a:ext cx="19800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lớn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nhiều)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8"/>
          <p:cNvSpPr txBox="1"/>
          <p:nvPr/>
        </p:nvSpPr>
        <p:spPr>
          <a:xfrm>
            <a:off x="4119430" y="2992407"/>
            <a:ext cx="1544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nhỏ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ít)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"/>
          <p:cNvSpPr txBox="1"/>
          <p:nvPr/>
        </p:nvSpPr>
        <p:spPr>
          <a:xfrm>
            <a:off x="5663442" y="1051786"/>
            <a:ext cx="2002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lớn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cao)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5663442" y="5769781"/>
            <a:ext cx="20152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nhỏ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thấp)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 txBox="1"/>
          <p:nvPr/>
        </p:nvSpPr>
        <p:spPr>
          <a:xfrm>
            <a:off x="609600" y="1761067"/>
            <a:ext cx="3302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cách ứng xử, cách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4 nhóm bên liên quan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 lớn, Lợi ích lớn: báo cáo định kỳ hoặc khi có vấn đề phát sinh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: Identify Stakeholders</a:t>
            </a:r>
            <a:endParaRPr sz="3000"/>
          </a:p>
        </p:txBody>
      </p:sp>
      <p:sp>
        <p:nvSpPr>
          <p:cNvPr id="378" name="Google Shape;378;p1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1. Có những stakeholder nào trong dự án của bạn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dựa vào Directions of influence, liệt kê tất cả các stakeholder trong dự án của bạn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 Với các stakeholder trong nhóm Key Stakeholder, hãy trả lời: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Lợi ích, mong muốn, kỳ vọng về dự án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Và vai trò, mức độ ảnh hưởng của họ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Các thông tin khác về mối quan tâm, sở thích khác…?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3. Các stakeholder được liệt kê ở trên sẽ nằm ở đâu trong ma trận Power – Interest?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power: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quyền lực, có thể đến từ vị trí, vai trò hoặc mức độ ảnh hưởng.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Interest: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lợi ích hoặc mối quan tâm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Vẽ ma trận power – interest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Hãy đánh giá power và interest của các stakeholder trong dự án,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Và xếp họ vào các ô tương ứng trong ma trận power – interest.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Register Sample </a:t>
            </a:r>
            <a:endParaRPr sz="3000"/>
          </a:p>
        </p:txBody>
      </p:sp>
      <p:graphicFrame>
        <p:nvGraphicFramePr>
          <p:cNvPr id="385" name="Google Shape;385;p14"/>
          <p:cNvGraphicFramePr/>
          <p:nvPr/>
        </p:nvGraphicFramePr>
        <p:xfrm>
          <a:off x="38099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{3703DDA9-D6DA-461E-85F1-4C9B2EFFDB18}</a:tableStyleId>
              </a:tblPr>
              <a:tblGrid>
                <a:gridCol w="629950"/>
                <a:gridCol w="1491950"/>
                <a:gridCol w="2030725"/>
                <a:gridCol w="1226725"/>
                <a:gridCol w="1019500"/>
                <a:gridCol w="1483675"/>
                <a:gridCol w="1185275"/>
              </a:tblGrid>
              <a:tr h="5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Bên liên quan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Phòng ban/ Bộ phận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Quyền lực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Khả năng ảnh hưởng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Mức độ quan tâm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Mong muốn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Kỳ vọng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Phân nhóm quản lý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Trần Tiến Thanh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pm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lớn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cao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Dự án đúng tiến độ và đạt mục tiêu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Quản lý chặt chẽ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Trần Thị Lan Anh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sponsor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lớn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lớn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Dự án sớm/đúng tiến độ và đạt/vượt mục tiêu, tiết kiệm chi phí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Quản lý chặt chẽ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Lê Tuấn Anh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customer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nhỏ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lớn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sản phẩm tốt, giá thành rẻ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cung cấp thông tin, khảo sát, phỏng vấn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graphicFrame>
        <p:nvGraphicFramePr>
          <p:cNvPr id="391" name="Google Shape;391;p23"/>
          <p:cNvGraphicFramePr/>
          <p:nvPr/>
        </p:nvGraphicFramePr>
        <p:xfrm>
          <a:off x="457200" y="2198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{3703DDA9-D6DA-461E-85F1-4C9B2EFFDB18}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1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Projectized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Functional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Matrix (Strong Matrix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1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Ưu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300"/>
                        <a:t>-Dễ huy động nhân sự cho dự án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300"/>
                        <a:t>-Thích ứng với sự thay đổi của DA do quyền lực của PM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Dễ huy động cho 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Chất lượng NS cao, phù hợp với DA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Cân bằng tài nguyên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Phối hợp tốt và linh hoạt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Nhược điểm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-Dễ bị ảnh hưởng đối với những DA đòi hỏi tính chuyên môn cao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- Lãng phí nguồn lực khi ko có DA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- Khi xảy ra sự cố thì khó đưa DA về đích khi bị vượt quá ngân sách, nguồn lực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Xung đột lợi ích giữa PM và Manager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NS ko thể tập trung cho DA 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/>
                        <a:t>Xung đột lợi ích giữa PM và Manager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en-US" sz="1200"/>
                        <a:t>Áp lực cho NS khi làm cả DA và BAU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2" name="Google Shape;392;p23"/>
          <p:cNvSpPr txBox="1"/>
          <p:nvPr/>
        </p:nvSpPr>
        <p:spPr>
          <a:xfrm>
            <a:off x="533400" y="1524000"/>
            <a:ext cx="5041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ưu/ nhược điểm của từng loại tổ chức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398" name="Google Shape;39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giữa các cơ cấu tổ chức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0" name="Google Shape;400;p28"/>
          <p:cNvGraphicFramePr/>
          <p:nvPr/>
        </p:nvGraphicFramePr>
        <p:xfrm>
          <a:off x="479778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{3703DDA9-D6DA-461E-85F1-4C9B2EFFDB18}</a:tableStyleId>
              </a:tblPr>
              <a:tblGrid>
                <a:gridCol w="2743200"/>
                <a:gridCol w="2743200"/>
                <a:gridCol w="2743200"/>
              </a:tblGrid>
              <a:tr h="33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Strong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Balance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Weak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8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Thảo luận về biểu hiện, hành vi của BLQ tương ứng với 5 level of engagement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Nếu bạn nói chuyện với người đó, thì biểu hiện của họ sẽ ntn ?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Đặt câu hỏi về sự thành công của DA               Khẳng định DA sẽ thất bại/phản đối      Không đồng ý, ko phản đối. Dửng dưng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Hào hứng, đóng góp thêm ý kiến cho DA                                                       Mong muốn tham gia trực tiếp vào DA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127" y="5327854"/>
            <a:ext cx="90627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4050" y="2800250"/>
            <a:ext cx="1078150" cy="10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000" y="296400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2443" y="2659201"/>
            <a:ext cx="1285357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9753" y="5332227"/>
            <a:ext cx="1437672" cy="9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/>
          <p:nvPr/>
        </p:nvSpPr>
        <p:spPr>
          <a:xfrm>
            <a:off x="1181244" y="3869470"/>
            <a:ext cx="1194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3260109" y="3869470"/>
            <a:ext cx="3140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Resistant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5463448" y="3793270"/>
            <a:ext cx="2554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1181253" y="5893735"/>
            <a:ext cx="21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5197800" y="5612985"/>
            <a:ext cx="27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Lên kế hoạch Quản lý Bên liên quan  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Hãy đi lần lượt với từng Key Stakeholder trong nhóm Manage Closely và trả lời các câu hỏi sau: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Mức độ tham dự hiện tại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(current level of engagement)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của họ đang ở đâu?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có 5 mức độ tham dự: unaware, resistant, neutral, supportive, leading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Để dự án diễn ra thuận lợi, thì mình cần đưa họ lên mức nào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(desired level of engagement)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?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Lý do vì sao họ vẫn chưa ở mức đấy?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Tìm hiểu lý do vì sao họ vẫn chưa ủng hộ dự án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cách nào để thu hẹp khoảng cách từ trạng thái hiện tại tới trạng thái mong muốn?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có cách nào để lấy được sự ủng hộ? Nếu không ủng hộ thì làm sao cho họ trung lập? Phương án giao tiếp là gì?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Tham khảo ý kiến chuyên gia mà bạn tin tưởng và viết lại kế hoạch quản lý các bên liên quan.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