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iY10p5lLmpgyFEYKqdi/EP8QkH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22D1B2-81E2-48AF-BD23-2A5EB1271316}">
  <a:tblStyle styleId="{6922D1B2-81E2-48AF-BD23-2A5EB12713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542A42B-307B-4F56-92CD-AFE5DF13D85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4" name="Google Shape;55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0" name="Google Shape;56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1" name="Google Shape;57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3" name="Google Shape;59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5" name="Google Shape;60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1" name="Google Shape;61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e1646d27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19" name="Google Shape;619;g2e1646d27f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7" name="Google Shape;627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4013ef5b3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4013ef5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34013ef5b3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" name="Google Shape;5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12.jpg"/><Relationship Id="rId9" Type="http://schemas.openxmlformats.org/officeDocument/2006/relationships/image" Target="../media/image4.png"/><Relationship Id="rId5" Type="http://schemas.openxmlformats.org/officeDocument/2006/relationships/image" Target="../media/image3.jpg"/><Relationship Id="rId6" Type="http://schemas.openxmlformats.org/officeDocument/2006/relationships/image" Target="../media/image11.jpg"/><Relationship Id="rId7" Type="http://schemas.openxmlformats.org/officeDocument/2006/relationships/image" Target="../media/image8.jpg"/><Relationship Id="rId8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6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6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6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6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66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66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6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6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6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6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6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6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6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6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6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6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6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66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6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6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6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6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6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6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6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6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6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6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6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6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6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6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6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6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6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6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6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6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6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6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6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6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6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6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6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6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6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6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6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6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6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6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6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6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6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6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6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6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6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6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6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6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6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6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6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6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6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6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6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6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6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6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6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6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6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6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6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6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6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6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6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6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6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6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6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6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6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6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6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6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6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6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6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6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6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6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6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6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6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6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6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6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6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6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6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6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6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6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6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6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6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6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6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6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6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6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6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6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6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6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6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6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6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6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6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6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6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6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6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6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6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6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6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6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6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6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6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6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6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6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6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6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6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6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6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6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6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6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6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6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6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6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6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6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6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6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6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6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6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6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6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6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6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6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6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6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6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6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6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6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6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6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6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6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6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6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6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6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6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6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6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6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6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6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6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6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6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6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6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6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6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6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6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6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6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66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6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66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6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66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6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66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6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66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66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6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7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7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7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0" name="Google Shape;260;p6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1" name="Google Shape;261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6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4" name="Google Shape;264;p68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5" name="Google Shape;265;p68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68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68"/>
          <p:cNvSpPr txBox="1"/>
          <p:nvPr/>
        </p:nvSpPr>
        <p:spPr>
          <a:xfrm>
            <a:off x="381000" y="6380202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7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5" name="Google Shape;275;p67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67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7" name="Google Shape;277;p67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67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69"/>
          <p:cNvPicPr preferRelativeResize="0"/>
          <p:nvPr/>
        </p:nvPicPr>
        <p:blipFill rotWithShape="1">
          <a:blip r:embed="rId2">
            <a:alphaModFix/>
          </a:blip>
          <a:srcRect b="19478" l="0" r="0" t="40508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69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69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69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9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9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9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9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9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9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9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9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9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9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9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9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9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9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9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9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9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9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9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9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9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9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9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9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9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9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9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9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9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9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9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69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69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69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69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69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69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69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69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69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69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69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9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69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69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69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9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69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9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69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69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69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69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69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69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69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69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69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69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69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69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69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69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69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69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69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69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69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69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69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69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69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69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69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69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69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69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69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69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69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69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69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69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9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69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69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69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69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69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69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69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69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69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69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69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69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69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69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69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69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69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9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9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9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9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9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9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9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9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69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9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9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9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9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9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9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9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69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69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69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69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69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69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69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69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69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69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7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7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1" name="Google Shape;421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7" name="Google Shape;427;p7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8" name="Google Shape;428;p7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7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1" name="Google Shape;441;p7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2" name="Google Shape;442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Team Management</a:t>
            </a:r>
            <a:endParaRPr/>
          </a:p>
        </p:txBody>
      </p:sp>
      <p:sp>
        <p:nvSpPr>
          <p:cNvPr id="469" name="Google Shape;469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Group discussion</a:t>
            </a:r>
            <a:endParaRPr sz="3200"/>
          </a:p>
        </p:txBody>
      </p:sp>
      <p:graphicFrame>
        <p:nvGraphicFramePr>
          <p:cNvPr id="550" name="Google Shape;550;p29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{1542A42B-307B-4F56-92CD-AFE5DF13D85A}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Training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Coaching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Mentoring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91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Trainer thường được kỳ vọng là người biết trước, biết nhiều về chủ đề mà họ đào tạo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Coach không nhất thiết phải là người đã trải qua, hay biết rõ về vấn đề của coachee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Mentor là người đi trước đã thành công, hướng dẫn lại cho người đi sau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Chương trình, kiến thức sẵn có từ bên ngoài từ trainer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Cách giải quyết và nguồn lực sẵn có bên trong người coachee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Chương trình ko có sẵn, mà phụ thuộc vào câu hỏi, vấn đề của mentee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1" name="Google Shape;55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graphicFrame>
        <p:nvGraphicFramePr>
          <p:cNvPr id="557" name="Google Shape;557;p30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{6922D1B2-81E2-48AF-BD23-2A5EB1271316}</a:tableStyleId>
              </a:tblPr>
              <a:tblGrid>
                <a:gridCol w="1752600"/>
                <a:gridCol w="6477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Giai đoạn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Đặc điểm/ Biểu hiện hành vi của thành viên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Forming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Storming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Norming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Performing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Adjourning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563" name="Google Shape;56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4" name="Google Shape;564;p32"/>
          <p:cNvSpPr txBox="1"/>
          <p:nvPr/>
        </p:nvSpPr>
        <p:spPr>
          <a:xfrm>
            <a:off x="2141548" y="3995700"/>
            <a:ext cx="135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2"/>
          <p:cNvSpPr txBox="1"/>
          <p:nvPr/>
        </p:nvSpPr>
        <p:spPr>
          <a:xfrm>
            <a:off x="2276283" y="1975641"/>
            <a:ext cx="1159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2141538" y="3378847"/>
            <a:ext cx="1364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2"/>
          <p:cNvSpPr txBox="1"/>
          <p:nvPr/>
        </p:nvSpPr>
        <p:spPr>
          <a:xfrm>
            <a:off x="2212075" y="2642775"/>
            <a:ext cx="1223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8" name="Google Shape;568;p32"/>
          <p:cNvGraphicFramePr/>
          <p:nvPr/>
        </p:nvGraphicFramePr>
        <p:xfrm>
          <a:off x="457200" y="1382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{6922D1B2-81E2-48AF-BD23-2A5EB1271316}</a:tableStyleId>
              </a:tblPr>
              <a:tblGrid>
                <a:gridCol w="1524000"/>
                <a:gridCol w="1752600"/>
                <a:gridCol w="4953000"/>
              </a:tblGrid>
              <a:tr h="40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Stage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Approach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Why ?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69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Forming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Cần cầm tay chỉ việc, hướng dẫn cụ thể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9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Storming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Đưa ra những gợi ý, gợi mở để tự tìm giải pháp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9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Norming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Các thành viên đã hiểu rõ về nhau, không còn xung đột, lúc này sẽ chỉ cần hỗ trợ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9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Performing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37"/>
          <p:cNvGrpSpPr/>
          <p:nvPr/>
        </p:nvGrpSpPr>
        <p:grpSpPr>
          <a:xfrm>
            <a:off x="457200" y="1600200"/>
            <a:ext cx="4038600" cy="4525962"/>
            <a:chOff x="0" y="0"/>
            <a:chExt cx="4038600" cy="4525962"/>
          </a:xfrm>
        </p:grpSpPr>
        <p:sp>
          <p:nvSpPr>
            <p:cNvPr id="574" name="Google Shape;574;p37"/>
            <p:cNvSpPr/>
            <p:nvPr/>
          </p:nvSpPr>
          <p:spPr>
            <a:xfrm>
              <a:off x="1615440" y="0"/>
              <a:ext cx="807720" cy="905192"/>
            </a:xfrm>
            <a:prstGeom prst="trapezoid">
              <a:avLst>
                <a:gd fmla="val 50000" name="adj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7"/>
            <p:cNvSpPr txBox="1"/>
            <p:nvPr/>
          </p:nvSpPr>
          <p:spPr>
            <a:xfrm>
              <a:off x="1615440" y="0"/>
              <a:ext cx="807720" cy="905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1211580" y="905192"/>
              <a:ext cx="1615440" cy="905192"/>
            </a:xfrm>
            <a:prstGeom prst="trapezoid">
              <a:avLst>
                <a:gd fmla="val 44616" name="adj"/>
              </a:avLst>
            </a:prstGeom>
            <a:gradFill>
              <a:gsLst>
                <a:gs pos="0">
                  <a:srgbClr val="FFBA9F"/>
                </a:gs>
                <a:gs pos="35000">
                  <a:srgbClr val="FFCCBD"/>
                </a:gs>
                <a:gs pos="100000">
                  <a:srgbClr val="FFEBE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7"/>
            <p:cNvSpPr txBox="1"/>
            <p:nvPr/>
          </p:nvSpPr>
          <p:spPr>
            <a:xfrm>
              <a:off x="1494281" y="905192"/>
              <a:ext cx="1050036" cy="905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807720" y="1810385"/>
              <a:ext cx="2423160" cy="905192"/>
            </a:xfrm>
            <a:prstGeom prst="trapezoid">
              <a:avLst>
                <a:gd fmla="val 44616" name="adj"/>
              </a:avLst>
            </a:prstGeom>
            <a:gradFill>
              <a:gsLst>
                <a:gs pos="0">
                  <a:srgbClr val="FFD8A2"/>
                </a:gs>
                <a:gs pos="35000">
                  <a:srgbClr val="FFE4BD"/>
                </a:gs>
                <a:gs pos="100000">
                  <a:srgbClr val="FFF5E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7"/>
            <p:cNvSpPr txBox="1"/>
            <p:nvPr/>
          </p:nvSpPr>
          <p:spPr>
            <a:xfrm>
              <a:off x="1231773" y="1810385"/>
              <a:ext cx="1575054" cy="905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403860" y="2715577"/>
              <a:ext cx="3230880" cy="905192"/>
            </a:xfrm>
            <a:prstGeom prst="trapezoid">
              <a:avLst>
                <a:gd fmla="val 44616" name="adj"/>
              </a:avLst>
            </a:prstGeom>
            <a:gradFill>
              <a:gsLst>
                <a:gs pos="0">
                  <a:srgbClr val="FFFFA2"/>
                </a:gs>
                <a:gs pos="35000">
                  <a:srgbClr val="FBFBC0"/>
                </a:gs>
                <a:gs pos="100000">
                  <a:srgbClr val="FE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7"/>
            <p:cNvSpPr txBox="1"/>
            <p:nvPr/>
          </p:nvSpPr>
          <p:spPr>
            <a:xfrm>
              <a:off x="969263" y="2715577"/>
              <a:ext cx="2100072" cy="905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0" y="3620770"/>
              <a:ext cx="4038600" cy="905192"/>
            </a:xfrm>
            <a:prstGeom prst="trapezoid">
              <a:avLst>
                <a:gd fmla="val 44616" name="adj"/>
              </a:avLst>
            </a:prstGeom>
            <a:gradFill>
              <a:gsLst>
                <a:gs pos="0">
                  <a:srgbClr val="D8FBA5"/>
                </a:gs>
                <a:gs pos="35000">
                  <a:srgbClr val="E4FBC0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7"/>
            <p:cNvSpPr txBox="1"/>
            <p:nvPr/>
          </p:nvSpPr>
          <p:spPr>
            <a:xfrm>
              <a:off x="706754" y="3620770"/>
              <a:ext cx="2625090" cy="905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4" name="Google Shape;584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Tháp Maslow </a:t>
            </a:r>
            <a:endParaRPr/>
          </a:p>
        </p:txBody>
      </p:sp>
      <p:sp>
        <p:nvSpPr>
          <p:cNvPr id="586" name="Google Shape;586;p37"/>
          <p:cNvSpPr txBox="1"/>
          <p:nvPr/>
        </p:nvSpPr>
        <p:spPr>
          <a:xfrm>
            <a:off x="4743783" y="5491916"/>
            <a:ext cx="2566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cơ bản, thể lý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7"/>
          <p:cNvSpPr txBox="1"/>
          <p:nvPr/>
        </p:nvSpPr>
        <p:spPr>
          <a:xfrm>
            <a:off x="4743775" y="4673450"/>
            <a:ext cx="1941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an toàn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7"/>
          <p:cNvSpPr txBox="1"/>
          <p:nvPr/>
        </p:nvSpPr>
        <p:spPr>
          <a:xfrm>
            <a:off x="4761475" y="3711850"/>
            <a:ext cx="2531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kết nối xã hội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4761466" y="2761664"/>
            <a:ext cx="3708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được ghi nhận, tôn trọng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4743763" y="1694869"/>
            <a:ext cx="22494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hoàn thiện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Bản thân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" name="Google Shape;595;p46"/>
          <p:cNvGraphicFramePr/>
          <p:nvPr/>
        </p:nvGraphicFramePr>
        <p:xfrm>
          <a:off x="457200" y="1112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{1542A42B-307B-4F56-92CD-AFE5DF13D85A}</a:tableStyleId>
              </a:tblPr>
              <a:tblGrid>
                <a:gridCol w="2019300"/>
                <a:gridCol w="2019300"/>
              </a:tblGrid>
              <a:tr h="63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Mức độ hiệu quả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Dạng quyền lực (ảnh hưởng)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0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Cao nhất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0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0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0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0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Thấp nhất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96" name="Google Shape;596;p4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97" name="Google Shape;597;p4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 </a:t>
            </a:r>
            <a:endParaRPr/>
          </a:p>
        </p:txBody>
      </p:sp>
      <p:sp>
        <p:nvSpPr>
          <p:cNvPr id="598" name="Google Shape;598;p46"/>
          <p:cNvSpPr txBox="1"/>
          <p:nvPr/>
        </p:nvSpPr>
        <p:spPr>
          <a:xfrm>
            <a:off x="2589544" y="5528300"/>
            <a:ext cx="18102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hình phạt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6"/>
          <p:cNvSpPr txBox="1"/>
          <p:nvPr/>
        </p:nvSpPr>
        <p:spPr>
          <a:xfrm>
            <a:off x="2547925" y="1825375"/>
            <a:ext cx="18519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đạo đức, lý tưởng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46"/>
          <p:cNvSpPr txBox="1"/>
          <p:nvPr/>
        </p:nvSpPr>
        <p:spPr>
          <a:xfrm>
            <a:off x="2476496" y="2826800"/>
            <a:ext cx="20922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kiến thức, chuyên môn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6"/>
          <p:cNvSpPr txBox="1"/>
          <p:nvPr/>
        </p:nvSpPr>
        <p:spPr>
          <a:xfrm>
            <a:off x="2530285" y="4651310"/>
            <a:ext cx="19287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vị trí, địa vị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6"/>
          <p:cNvSpPr txBox="1"/>
          <p:nvPr/>
        </p:nvSpPr>
        <p:spPr>
          <a:xfrm>
            <a:off x="2530278" y="3815280"/>
            <a:ext cx="20922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phần thưởng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 </a:t>
            </a:r>
            <a:endParaRPr/>
          </a:p>
        </p:txBody>
      </p:sp>
      <p:sp>
        <p:nvSpPr>
          <p:cNvPr id="608" name="Google Shape;608;p5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của 5 chiến lược giải quyết xung đột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Confronting (Problem Solving, win-win)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Forcing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Compromising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Smoothing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Withdrawing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sp>
        <p:nvSpPr>
          <p:cNvPr id="614" name="Google Shape;614;p5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của các cách ra quyết định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16" name="Google Shape;616;p55"/>
          <p:cNvGraphicFramePr/>
          <p:nvPr/>
        </p:nvGraphicFramePr>
        <p:xfrm>
          <a:off x="6096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{6922D1B2-81E2-48AF-BD23-2A5EB1271316}</a:tableStyleId>
              </a:tblPr>
              <a:tblGrid>
                <a:gridCol w="3924300"/>
                <a:gridCol w="3924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Majority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Plurality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Unanimity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Autocratic (Dictatorship)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e1646d27f1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2e1646d27f1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5 giai đoạn phát triển team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Các phương thức motivate team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Phân biệt Training, Coaching, Mentoring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Halo Effect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War Room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Conflict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2e1646d27f1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4" name="Google Shape;624;g2e1646d27f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5" name="Google Shape;475;p3"/>
          <p:cNvGraphicFramePr/>
          <p:nvPr/>
        </p:nvGraphicFramePr>
        <p:xfrm>
          <a:off x="457200" y="2280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{6922D1B2-81E2-48AF-BD23-2A5EB1271316}</a:tableStyleId>
              </a:tblPr>
              <a:tblGrid>
                <a:gridCol w="3886200"/>
                <a:gridCol w="4038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Team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Group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Có mục tiêu chung và bắt buộc phải có sự hợp tác với nhau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Không nhất thiết phải có mục tiêu chung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76" name="Google Shape;476;p3"/>
          <p:cNvGraphicFramePr/>
          <p:nvPr/>
        </p:nvGraphicFramePr>
        <p:xfrm>
          <a:off x="457200" y="4343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{6922D1B2-81E2-48AF-BD23-2A5EB1271316}</a:tableStyleId>
              </a:tblPr>
              <a:tblGrid>
                <a:gridCol w="3886200"/>
                <a:gridCol w="4038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Leadership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Management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Tạo động lực và cảm hứng, dẫn dắt đội nhóm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Chủ yếu quản lí và kiểm soát tiến độ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7" name="Google Shape;477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478" name="Google Shape;478;p3"/>
          <p:cNvSpPr/>
          <p:nvPr/>
        </p:nvSpPr>
        <p:spPr>
          <a:xfrm>
            <a:off x="426720" y="1281390"/>
            <a:ext cx="79552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và Group khác nhau như thế nào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 và Manager khác nhau như thế nào 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sp>
        <p:nvSpPr>
          <p:cNvPr id="484" name="Google Shape;484;p1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những cách nào (Chiến lược nào) để có được nhân sự cho dự án?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Tuyển dụng nội bộ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Tuyển dụng bên ngoài</a:t>
            </a:r>
            <a:endParaRPr/>
          </a:p>
          <a:p>
            <a:pPr indent="-3556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Tuyển dụng từ công ty đối thủ</a:t>
            </a:r>
            <a:endParaRPr/>
          </a:p>
          <a:p>
            <a:pPr indent="-3556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Hợp tác với công ty tuyển dụng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Tuyển dụng thời vụ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graphicFrame>
        <p:nvGraphicFramePr>
          <p:cNvPr id="490" name="Google Shape;490;p14"/>
          <p:cNvGraphicFramePr/>
          <p:nvPr/>
        </p:nvGraphicFramePr>
        <p:xfrm>
          <a:off x="457200" y="2045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{6922D1B2-81E2-48AF-BD23-2A5EB1271316}</a:tableStyleId>
              </a:tblPr>
              <a:tblGrid>
                <a:gridCol w="1676400"/>
                <a:gridCol w="3276600"/>
                <a:gridCol w="3276600"/>
              </a:tblGrid>
              <a:tr h="66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Team ngồi chung chỗ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(Co-located team)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Team phân tán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(Distributed team)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152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Ưu điểm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Giao tiếp dễ dàng, nhanh chóng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Xây dựng được tinh thần làm việc nhóm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Dễ kiểm soát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Tuyển được nhiều nhân sự tốt từ nhiều nơi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Tiết kiệm chi phí vận hạnh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81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Nhược điểm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Tốn chi phí văn phòng, điện nước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Gò bó về thời gian làm việc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Bị giới hạn về phạm vi địa lý, không tuyển được nhân sự tốt theo nhu cầu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Không gắn kết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Khó kiểm soát tiến độ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1" name="Google Shape;49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2" name="Google Shape;492;p14"/>
          <p:cNvSpPr txBox="1"/>
          <p:nvPr/>
        </p:nvSpPr>
        <p:spPr>
          <a:xfrm>
            <a:off x="640080" y="1447800"/>
            <a:ext cx="54521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Thảo luận ưu nhược điểm của từng hình thức team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 </a:t>
            </a:r>
            <a:endParaRPr/>
          </a:p>
        </p:txBody>
      </p:sp>
      <p:sp>
        <p:nvSpPr>
          <p:cNvPr id="498" name="Google Shape;498;p2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5 mức năng lực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Novice: Lính mới tò te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Beginner: Mới vỡ lòng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Competent: Làm được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Proficient : Làm thành thạo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Expert: Chuyên gia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www.360pmo.com/wp-content/uploads/2018/04/DryfusModel.png" id="500" name="Google Shape;5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925" y="1752600"/>
            <a:ext cx="51698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4013ef5b3d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34013ef5b3d_0_0"/>
          <p:cNvSpPr txBox="1"/>
          <p:nvPr>
            <p:ph idx="1" type="body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/>
              <a:t>Novice: </a:t>
            </a:r>
            <a:r>
              <a:rPr lang="en-US"/>
              <a:t>Chưa có kinh nghiệm, cần hướng dẫn cụ thể, chưa thể tự đưa ra quyết định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/>
              <a:t>Beginner:</a:t>
            </a:r>
            <a:r>
              <a:rPr lang="en-US"/>
              <a:t> Đã có kinh nghiệm nhưng chỉ giải quyết đc những vấn đề đơn giản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/>
              <a:t>Competent:</a:t>
            </a:r>
            <a:r>
              <a:rPr lang="en-US"/>
              <a:t> Đã có kinh nghiệm và có thể làm việc độc lập, vẫn cần hướng dẫn khi gặp vấn đề phức tạp vừa phải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/>
              <a:t>Proficient:</a:t>
            </a:r>
            <a:r>
              <a:rPr lang="en-US"/>
              <a:t> Có nhiều kinh nghiệm, có thể giải quyết tất cả các vấn đề, có thể hướng dẫn cho những người còn lại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/>
              <a:t>Expert: </a:t>
            </a:r>
            <a:r>
              <a:rPr lang="en-US"/>
              <a:t>Có kiến thức chuyên môn, tư duy đổi mới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 </a:t>
            </a:r>
            <a:endParaRPr/>
          </a:p>
        </p:txBody>
      </p:sp>
      <p:graphicFrame>
        <p:nvGraphicFramePr>
          <p:cNvPr id="513" name="Google Shape;513;p26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{1542A42B-307B-4F56-92CD-AFE5DF13D85A}</a:tableStyleId>
              </a:tblPr>
              <a:tblGrid>
                <a:gridCol w="28194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Trình độ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Các tiếp cận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Novice =&gt; Beginner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Beginner =&gt; Competent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SHU: tuân thủ 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Competent =&gt; Proficient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Proficient =&gt; Expert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4" name="Google Shape;51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5" name="Google Shape;515;p26"/>
          <p:cNvSpPr txBox="1"/>
          <p:nvPr/>
        </p:nvSpPr>
        <p:spPr>
          <a:xfrm>
            <a:off x="3209250" y="1666260"/>
            <a:ext cx="1698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SHU: tuân thủ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3371990" y="3066003"/>
            <a:ext cx="1633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HA: phá cách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6"/>
          <p:cNvSpPr txBox="1"/>
          <p:nvPr/>
        </p:nvSpPr>
        <p:spPr>
          <a:xfrm>
            <a:off x="3460950" y="3693507"/>
            <a:ext cx="1194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RI: rời xa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6"/>
          <p:cNvSpPr txBox="1"/>
          <p:nvPr/>
        </p:nvSpPr>
        <p:spPr>
          <a:xfrm>
            <a:off x="4806950" y="3765937"/>
            <a:ext cx="135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6"/>
          <p:cNvSpPr txBox="1"/>
          <p:nvPr/>
        </p:nvSpPr>
        <p:spPr>
          <a:xfrm>
            <a:off x="5005790" y="1666229"/>
            <a:ext cx="1159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6"/>
          <p:cNvSpPr txBox="1"/>
          <p:nvPr/>
        </p:nvSpPr>
        <p:spPr>
          <a:xfrm>
            <a:off x="4907250" y="3066032"/>
            <a:ext cx="1364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4871145" y="2366132"/>
            <a:ext cx="1223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graphicFrame>
        <p:nvGraphicFramePr>
          <p:cNvPr id="527" name="Google Shape;527;p27"/>
          <p:cNvGraphicFramePr/>
          <p:nvPr/>
        </p:nvGraphicFramePr>
        <p:xfrm>
          <a:off x="1472220" y="14884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{1542A42B-307B-4F56-92CD-AFE5DF13D85A}</a:tableStyleId>
              </a:tblPr>
              <a:tblGrid>
                <a:gridCol w="28194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Trình độ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Các tiếp cận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Novice =&gt; Beginner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Beginner =&gt; Competent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Competent =&gt; Proficient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Proficient =&gt; Expert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8" name="Google Shape;52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9" name="Google Shape;529;p27"/>
          <p:cNvSpPr txBox="1"/>
          <p:nvPr/>
        </p:nvSpPr>
        <p:spPr>
          <a:xfrm>
            <a:off x="4413540" y="2637347"/>
            <a:ext cx="169790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SHU: tuân thủ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7"/>
          <p:cNvSpPr txBox="1"/>
          <p:nvPr/>
        </p:nvSpPr>
        <p:spPr>
          <a:xfrm>
            <a:off x="4413540" y="3275350"/>
            <a:ext cx="163378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HA: phá cách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7"/>
          <p:cNvSpPr txBox="1"/>
          <p:nvPr/>
        </p:nvSpPr>
        <p:spPr>
          <a:xfrm>
            <a:off x="4445599" y="3855502"/>
            <a:ext cx="119455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RI: rời xa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7"/>
          <p:cNvSpPr txBox="1"/>
          <p:nvPr/>
        </p:nvSpPr>
        <p:spPr>
          <a:xfrm>
            <a:off x="6261936" y="3876832"/>
            <a:ext cx="135165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7"/>
          <p:cNvSpPr txBox="1"/>
          <p:nvPr/>
        </p:nvSpPr>
        <p:spPr>
          <a:xfrm>
            <a:off x="6218045" y="1997657"/>
            <a:ext cx="115929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7"/>
          <p:cNvSpPr txBox="1"/>
          <p:nvPr/>
        </p:nvSpPr>
        <p:spPr>
          <a:xfrm>
            <a:off x="6255524" y="3270961"/>
            <a:ext cx="1364476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7"/>
          <p:cNvSpPr txBox="1"/>
          <p:nvPr/>
        </p:nvSpPr>
        <p:spPr>
          <a:xfrm>
            <a:off x="6218045" y="2648849"/>
            <a:ext cx="122341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7"/>
          <p:cNvSpPr txBox="1"/>
          <p:nvPr/>
        </p:nvSpPr>
        <p:spPr>
          <a:xfrm>
            <a:off x="4413540" y="1997657"/>
            <a:ext cx="169790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SHU: tuân thủ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Group discussion</a:t>
            </a:r>
            <a:endParaRPr sz="3200"/>
          </a:p>
        </p:txBody>
      </p:sp>
      <p:graphicFrame>
        <p:nvGraphicFramePr>
          <p:cNvPr id="542" name="Google Shape;542;p28"/>
          <p:cNvGraphicFramePr/>
          <p:nvPr/>
        </p:nvGraphicFramePr>
        <p:xfrm>
          <a:off x="457200" y="2235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{6922D1B2-81E2-48AF-BD23-2A5EB1271316}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Training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Coaching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Mentoring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3" name="Google Shape;54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4" name="Google Shape;544;p28"/>
          <p:cNvSpPr txBox="1"/>
          <p:nvPr/>
        </p:nvSpPr>
        <p:spPr>
          <a:xfrm>
            <a:off x="697424" y="1535668"/>
            <a:ext cx="47339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Phân biệt các chiến lược phát triển nhân sự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