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vl8Mix5t+28tbhMKbXVDP1jq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12A74E-2EB9-4875-A467-10336016C557}">
  <a:tblStyle styleId="{3712A74E-2EB9-4875-A467-10336016C5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5BDA356-F12C-41C3-A190-3255A4A2C2A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e166195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8" name="Google Shape;558;g2e166195d0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4a520e4169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4a520e41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4a520e4169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5.png"/><Relationship Id="rId4" Type="http://schemas.openxmlformats.org/officeDocument/2006/relationships/image" Target="../media/image3.jpg"/><Relationship Id="rId9" Type="http://schemas.openxmlformats.org/officeDocument/2006/relationships/image" Target="../media/image10.png"/><Relationship Id="rId5" Type="http://schemas.openxmlformats.org/officeDocument/2006/relationships/image" Target="../media/image4.jpg"/><Relationship Id="rId6" Type="http://schemas.openxmlformats.org/officeDocument/2006/relationships/image" Target="../media/image16.jpg"/><Relationship Id="rId7" Type="http://schemas.openxmlformats.org/officeDocument/2006/relationships/image" Target="../media/image6.jpg"/><Relationship Id="rId8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6" name="Google Shape;456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172200" y="6400800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7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1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7" name="Google Shape;287;p57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7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7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7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7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7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7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7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7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7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7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7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7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7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7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7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7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7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7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7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7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7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7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7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7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7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7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7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7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7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7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7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7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7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7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7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7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7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7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7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7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7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7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7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7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7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7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7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7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7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7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7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7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7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7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7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7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7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7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7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7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7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7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7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7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7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7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7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7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7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7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7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7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7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7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7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7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7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7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7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7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7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7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1" name="Google Shape;431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2" name="Google Shape;43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5" name="Google Shape;435;p60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6" name="Google Shape;436;p60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0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60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60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8" name="Google Shape;448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Scope Management</a:t>
            </a:r>
            <a:endParaRPr/>
          </a:p>
        </p:txBody>
      </p:sp>
      <p:sp>
        <p:nvSpPr>
          <p:cNvPr id="476" name="Google Shape;476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7" name="Google Shape;47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46" name="Google Shape;546;p4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Thống nhất các bước xử lý khi nhận được Yêu cầu thay đổi từ khách hàng (hoặc Bên liên quan)</a:t>
            </a:r>
            <a:endParaRPr/>
          </a:p>
        </p:txBody>
      </p:sp>
      <p:sp>
        <p:nvSpPr>
          <p:cNvPr id="547" name="Google Shape;547;p4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48" name="Google Shape;548;p43"/>
          <p:cNvGraphicFramePr/>
          <p:nvPr/>
        </p:nvGraphicFramePr>
        <p:xfrm>
          <a:off x="7620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{35BDA356-F12C-41C3-A190-3255A4A2C2A3}</a:tableStyleId>
              </a:tblPr>
              <a:tblGrid>
                <a:gridCol w="1411850"/>
                <a:gridCol w="597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Ghi nhận thay đổi, đánh giá thay đổi thuộc in hay out scope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Phân loại , đánh </a:t>
                      </a:r>
                      <a:r>
                        <a:rPr lang="en-US" sz="1800"/>
                        <a:t>giá</a:t>
                      </a:r>
                      <a:r>
                        <a:rPr lang="en-US" sz="1800"/>
                        <a:t> mức độ ảnh hưởng của thay đổi yêu cầu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triển khai xử lý yêu cầu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54" name="Google Shape;554;p4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Trong trường hợp sản phẩm bàn giao đã đạt tiêu chuẩn (như trong đặc tả hoặc hợp đồng), hồ sơ bàn giao-nghiệm thu đã đầy đủ, nhưng khách hàng vẫn chưa nghiệm thu, bạn sẽ làm gì?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7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166195d0e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e166195d0e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Control scope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 WBS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Scope creep, gold plating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 WBS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e166195d0e_0_0"/>
          <p:cNvSpPr txBox="1"/>
          <p:nvPr>
            <p:ph idx="12" type="sldNum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3" name="Google Shape;563;g2e166195d0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83" name="Google Shape;483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các vấn đề bạn hay gặp khi nghiệm thu giai đoạn với khách hàng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5" name="Google Shape;4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 Scope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Quy định tính năng của SP, dịch vụ. Kết quả đầu ra của DA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Người quan tâm là khách hàng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Scope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Nhiệm vụ, công việc để hoàn thành SP, dịch vụ.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Người quan tâm là đội DA, người tạo ra SP, dịch vụ</a:t>
            </a:r>
            <a:endParaRPr/>
          </a:p>
        </p:txBody>
      </p:sp>
      <p:sp>
        <p:nvSpPr>
          <p:cNvPr id="492" name="Google Shape;49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sự khác nhau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499" name="Google Shape;499;p1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kinh nghiệm lấy yêu cầu của khách hàng/bên liên quan mà không bị hiểu nhầm, hiểu sai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Viết ra các yêu cầu của KH/các bên LQ theo ý hiểu của mình dựa trên đề xuất của KH/BLQ thông qua phỏng vấn/lấy thông tin/phác thảo sau đó xác nhận lại với KH/BLQ về các yêu cầu đó.</a:t>
            </a:r>
            <a:endParaRPr/>
          </a:p>
        </p:txBody>
      </p:sp>
      <p:sp>
        <p:nvSpPr>
          <p:cNvPr id="500" name="Google Shape;500;p1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1" name="Google Shape;5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507" name="Google Shape;507;p2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giữa Define Scope và Define Tasks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25"/>
          <p:cNvSpPr txBox="1"/>
          <p:nvPr/>
        </p:nvSpPr>
        <p:spPr>
          <a:xfrm>
            <a:off x="0" y="320702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0" name="Google Shape;510;p25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{3712A74E-2EB9-4875-A467-10336016C557}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 Scope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 Tasks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Xác định phạm vi công việc, tính năng SP, những gì được làm, không được làm, SP có tính năng gì ko có tính năng gì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tổng thể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Xác định công việc cụ thể, làm cái gì và làm như thế nào. 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Dựa trên scope để xác định ra task, chi tiết công việc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chi tiết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Scope Statement</a:t>
            </a:r>
            <a:endParaRPr/>
          </a:p>
        </p:txBody>
      </p:sp>
      <p:sp>
        <p:nvSpPr>
          <p:cNvPr id="516" name="Google Shape;516;p3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đang trong phase nào của dự 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Tên giai đoạn, mục đích giai đoạn  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Ở thời điểm kết thúc giai đoạn, key stakeholders sẽ nhận được những gì từ bạn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Suy nghĩ về Deliverables mà họ sẽ nhận được và làm họ thoả mãn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Deliverable: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sản phẩm chuyển giao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Đặt tên cho Deliverable bằng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Danh từ.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Tiêu chí nghiệm thu (Acceptance Criteria) cho các Deliverable đó là gì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Những cái gì không thuộc phạm vi chuyển giao cần (có thể) làm rõ từ đầu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0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4a520e4169_1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4a520e4169_1_0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Bạn đang trong phase nào của dự án ?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Tên giai đoạn: Triển khai thi công dự án,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mục đích giai đoạn : Cải tạo cảnh quan môi trường, xử lý rác thải. 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Ở thời điểm kết thúc giai đoạn, key stakeholders sẽ nhận được những gì từ bạn ?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i="1" lang="en-US"/>
              <a:t>Hồ sơ hoàn công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1" i="1" lang="en-US"/>
              <a:t>Hồ sơ đánh giá môi trường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Tiêu chí nghiệm thu (Acceptance Criteria) cho các Deliverable đó là gì 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Biên bản nghiệm thu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Biên bản đánh giá môi trường của các cơ quan chuyên môn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Những cái gì không thuộc phạm vi chuyển giao cần (có thể) làm rõ từ đầu 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Lắp đặt hệ thống đèn năng lượng mặt trời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Lắp đặt hệ ghế ngồi, các dụng cụ tập thể dục ở khu vực xử lý</a:t>
            </a:r>
            <a:endParaRPr/>
          </a:p>
        </p:txBody>
      </p:sp>
      <p:sp>
        <p:nvSpPr>
          <p:cNvPr id="525" name="Google Shape;525;g34a520e4169_1_0"/>
          <p:cNvSpPr txBox="1"/>
          <p:nvPr>
            <p:ph idx="12" type="sldNum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Mối liên hệ giữa các khái niệm </a:t>
            </a:r>
            <a:endParaRPr/>
          </a:p>
        </p:txBody>
      </p:sp>
      <p:sp>
        <p:nvSpPr>
          <p:cNvPr id="531" name="Google Shape;531;p3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WBS : chia</a:t>
            </a:r>
            <a:r>
              <a:rPr lang="en-US"/>
              <a:t> nhỏ phạm vi DA thành án deliverable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Deliverable : SP c</a:t>
            </a:r>
            <a:r>
              <a:rPr lang="en-US"/>
              <a:t>ủa 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Work package: C</a:t>
            </a:r>
            <a:r>
              <a:rPr lang="en-US"/>
              <a:t>ác phần công việc cụ thể để đạt deliverable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Activity (Task) : C</a:t>
            </a:r>
            <a:r>
              <a:rPr lang="en-US"/>
              <a:t>ác nhiệm vụ chi tiết, để hoàn thành WP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3" name="Google Shape;5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225" y="2791600"/>
            <a:ext cx="5987549" cy="33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WBS  </a:t>
            </a:r>
            <a:endParaRPr/>
          </a:p>
        </p:txBody>
      </p:sp>
      <p:sp>
        <p:nvSpPr>
          <p:cNvPr id="539" name="Google Shape;539;p4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của bạn hiện đang ở giai đoạn nào?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giai đoạn hiện tại của dự án : giai </a:t>
            </a:r>
            <a:r>
              <a:rPr lang="en-US"/>
              <a:t>đoạn triển khai xử lý rác thải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đó cần chuyển giao những hạng mục gì?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Major Deliverables (Các hạng mục chính) của giai đoạn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-&gt;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Hạng mục đó có thể chia nhỏ theo những cách nào?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Lưu ý: Chia nhỏ các Major Deliverables đến mức có thể hoàn thành được trong một chu kỳ báo cáo </a:t>
            </a:r>
            <a:endParaRPr/>
          </a:p>
        </p:txBody>
      </p:sp>
      <p:sp>
        <p:nvSpPr>
          <p:cNvPr id="540" name="Google Shape;540;p41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