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A4gsxoDjS4qK8JlnN03EhJLEn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E8E7B8-C09B-44BA-9A3C-C07BCDF85A85}">
  <a:tblStyle styleId="{72E8E7B8-C09B-44BA-9A3C-C07BCDF85A8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4" name="Google Shape;504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e1666808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12" name="Google Shape;512;g2e1666808f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Relationship Id="rId4" Type="http://schemas.openxmlformats.org/officeDocument/2006/relationships/image" Target="../media/image4.jpg"/><Relationship Id="rId9" Type="http://schemas.openxmlformats.org/officeDocument/2006/relationships/image" Target="../media/image10.png"/><Relationship Id="rId5" Type="http://schemas.openxmlformats.org/officeDocument/2006/relationships/image" Target="../media/image5.jpg"/><Relationship Id="rId6" Type="http://schemas.openxmlformats.org/officeDocument/2006/relationships/image" Target="../media/image7.jpg"/><Relationship Id="rId7" Type="http://schemas.openxmlformats.org/officeDocument/2006/relationships/image" Target="../media/image3.jpg"/><Relationship Id="rId8" Type="http://schemas.openxmlformats.org/officeDocument/2006/relationships/image" Target="../media/image1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6"/>
          <p:cNvPicPr preferRelativeResize="0"/>
          <p:nvPr/>
        </p:nvPicPr>
        <p:blipFill rotWithShape="1">
          <a:blip r:embed="rId2">
            <a:alphaModFix/>
          </a:blip>
          <a:srcRect b="-8187" l="0" r="0" t="0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6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6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56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56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6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6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6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6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6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6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6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6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6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6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6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6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6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6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6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6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6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6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6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6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6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6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6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6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6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6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6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6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6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6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6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6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6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6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6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6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6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6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6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6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6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6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6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6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6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6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6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6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6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6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6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6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6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6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6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6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6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6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6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6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6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6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6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6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56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6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6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6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6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6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6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6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6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6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6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6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6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6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6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6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6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6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6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6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6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6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6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6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6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6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6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6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6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6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6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6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6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6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6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6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6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6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6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6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6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6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6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6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6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6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6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6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6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6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6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6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6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6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6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6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6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6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6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6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6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6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6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6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6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6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6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6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6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6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6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6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6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6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6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6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6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6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6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6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6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6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6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6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6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6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6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6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6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6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6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6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6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6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6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6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6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6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6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6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6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6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6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6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6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6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6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6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6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6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6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6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6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6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6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6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6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6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6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6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6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6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6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6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6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6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6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6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6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6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6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6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6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6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6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6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6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6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6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6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6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6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6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6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6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6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6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6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6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6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56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56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56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5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5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56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6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56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5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5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56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5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5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56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56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5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5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5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6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4" name="Google Shape;444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6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0" name="Google Shape;450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7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57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57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57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7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59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1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74" name="Google Shape;274;p59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75" name="Google Shape;275;p59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59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59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59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59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59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59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59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59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59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59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59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59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59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59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59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59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59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59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59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59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59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59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59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59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59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59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59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59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59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59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59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59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59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59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59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59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59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59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59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59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59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9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9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9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9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9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9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9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59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59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59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59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59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59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59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59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59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9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9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59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59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59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59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59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59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59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59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59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9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9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9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9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9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59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59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9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59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9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9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59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59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59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59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9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9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59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9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9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9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9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9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9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9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9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9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9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9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9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9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59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9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9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9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59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9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59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9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9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9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59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9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9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9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9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9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59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9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9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9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9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9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9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9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9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9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9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9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6" name="Google Shape;406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6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0" name="Google Shape;410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6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6" name="Google Shape;416;p6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7" name="Google Shape;417;p6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8" name="Google Shape;418;p6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9" name="Google Shape;419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6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0" name="Google Shape;430;p6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1" name="Google Shape;431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6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6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8" name="Google Shape;438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Schedule Management</a:t>
            </a:r>
            <a:endParaRPr/>
          </a:p>
        </p:txBody>
      </p:sp>
      <p:sp>
        <p:nvSpPr>
          <p:cNvPr id="458" name="Google Shape;458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</a:t>
            </a:r>
            <a:endParaRPr sz="3000"/>
          </a:p>
        </p:txBody>
      </p:sp>
      <p:sp>
        <p:nvSpPr>
          <p:cNvPr id="464" name="Google Shape;464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Chia sẻ tình trạng tiến độ dự án của bạn hiện tại đang như thế nào?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-phan mau do: KL cong viec lam dc it do chua xac dinh duoc het cac yeu to lien quan lam anh huong den tien do DA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phan mau vang: bi chu dau tu hoi thuc, phai tang cuong nhan su, thoi gian lam viec de hoan thanh cv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phan mau xanh: chi con vai ngay nua den deadline, co gang vot vat cac han muc con lai de kip deadline. day la phan de sai sot nhat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Google Shape;4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818392"/>
            <a:ext cx="5562600" cy="2383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471" name="Google Shape;471;p9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các khái niệm và Xác định mối quan hệ giữa các khái niệm</a:t>
            </a:r>
            <a:endParaRPr/>
          </a:p>
        </p:txBody>
      </p:sp>
      <p:sp>
        <p:nvSpPr>
          <p:cNvPr id="472" name="Google Shape;47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3" name="Google Shape;473;p9"/>
          <p:cNvSpPr/>
          <p:nvPr/>
        </p:nvSpPr>
        <p:spPr>
          <a:xfrm>
            <a:off x="5179100" y="4376500"/>
            <a:ext cx="1338500" cy="1338500"/>
          </a:xfrm>
          <a:custGeom>
            <a:rect b="b" l="l" r="r" t="t"/>
            <a:pathLst>
              <a:path extrusionOk="0" h="1338500" w="1338500">
                <a:moveTo>
                  <a:pt x="0" y="669250"/>
                </a:moveTo>
                <a:cubicBezTo>
                  <a:pt x="0" y="299633"/>
                  <a:pt x="299633" y="0"/>
                  <a:pt x="669250" y="0"/>
                </a:cubicBezTo>
                <a:cubicBezTo>
                  <a:pt x="1038867" y="0"/>
                  <a:pt x="1338500" y="299633"/>
                  <a:pt x="1338500" y="669250"/>
                </a:cubicBezTo>
                <a:cubicBezTo>
                  <a:pt x="1338500" y="1038867"/>
                  <a:pt x="1038867" y="1338500"/>
                  <a:pt x="669250" y="1338500"/>
                </a:cubicBezTo>
                <a:cubicBezTo>
                  <a:pt x="299633" y="1338500"/>
                  <a:pt x="0" y="1038867"/>
                  <a:pt x="0" y="669250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rgbClr val="1C417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206800" lIns="206800" spcFirstLastPara="1" rIns="206800" wrap="square" tIns="2068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D497D"/>
                </a:solidFill>
                <a:latin typeface="Calibri"/>
                <a:ea typeface="Calibri"/>
                <a:cs typeface="Calibri"/>
                <a:sym typeface="Calibri"/>
              </a:rPr>
              <a:t>Schedule </a:t>
            </a:r>
            <a:endParaRPr b="0" i="0" sz="1400" u="none" cap="none" strike="noStrike">
              <a:solidFill>
                <a:srgbClr val="1D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9"/>
          <p:cNvSpPr/>
          <p:nvPr/>
        </p:nvSpPr>
        <p:spPr>
          <a:xfrm>
            <a:off x="1656400" y="2661544"/>
            <a:ext cx="1338500" cy="1338500"/>
          </a:xfrm>
          <a:custGeom>
            <a:rect b="b" l="l" r="r" t="t"/>
            <a:pathLst>
              <a:path extrusionOk="0" h="1338500" w="1338500">
                <a:moveTo>
                  <a:pt x="0" y="669250"/>
                </a:moveTo>
                <a:cubicBezTo>
                  <a:pt x="0" y="299633"/>
                  <a:pt x="299633" y="0"/>
                  <a:pt x="669250" y="0"/>
                </a:cubicBezTo>
                <a:cubicBezTo>
                  <a:pt x="1038867" y="0"/>
                  <a:pt x="1338500" y="299633"/>
                  <a:pt x="1338500" y="669250"/>
                </a:cubicBezTo>
                <a:cubicBezTo>
                  <a:pt x="1338500" y="1038867"/>
                  <a:pt x="1038867" y="1338500"/>
                  <a:pt x="669250" y="1338500"/>
                </a:cubicBezTo>
                <a:cubicBezTo>
                  <a:pt x="299633" y="1338500"/>
                  <a:pt x="0" y="1038867"/>
                  <a:pt x="0" y="669250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rgbClr val="1C417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204900" lIns="204900" spcFirstLastPara="1" rIns="204900" wrap="square" tIns="204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D497D"/>
                </a:solidFill>
                <a:latin typeface="Calibri"/>
                <a:ea typeface="Calibri"/>
                <a:cs typeface="Calibri"/>
                <a:sym typeface="Calibri"/>
              </a:rPr>
              <a:t>Milestone </a:t>
            </a:r>
            <a:endParaRPr b="0" i="0" sz="1400" u="none" cap="none" strike="noStrike">
              <a:solidFill>
                <a:srgbClr val="1D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9"/>
          <p:cNvSpPr/>
          <p:nvPr/>
        </p:nvSpPr>
        <p:spPr>
          <a:xfrm>
            <a:off x="6357700" y="2661544"/>
            <a:ext cx="1338500" cy="1338500"/>
          </a:xfrm>
          <a:custGeom>
            <a:rect b="b" l="l" r="r" t="t"/>
            <a:pathLst>
              <a:path extrusionOk="0" h="1338500" w="1338500">
                <a:moveTo>
                  <a:pt x="0" y="669250"/>
                </a:moveTo>
                <a:cubicBezTo>
                  <a:pt x="0" y="299633"/>
                  <a:pt x="299633" y="0"/>
                  <a:pt x="669250" y="0"/>
                </a:cubicBezTo>
                <a:cubicBezTo>
                  <a:pt x="1038867" y="0"/>
                  <a:pt x="1338500" y="299633"/>
                  <a:pt x="1338500" y="669250"/>
                </a:cubicBezTo>
                <a:cubicBezTo>
                  <a:pt x="1338500" y="1038867"/>
                  <a:pt x="1038867" y="1338500"/>
                  <a:pt x="669250" y="1338500"/>
                </a:cubicBezTo>
                <a:cubicBezTo>
                  <a:pt x="299633" y="1338500"/>
                  <a:pt x="0" y="1038867"/>
                  <a:pt x="0" y="669250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rgbClr val="1C417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204900" lIns="204900" spcFirstLastPara="1" rIns="204900" wrap="square" tIns="204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D497D"/>
                </a:solidFill>
                <a:latin typeface="Calibri"/>
                <a:ea typeface="Calibri"/>
                <a:cs typeface="Calibri"/>
                <a:sym typeface="Calibri"/>
              </a:rPr>
              <a:t>Deliverable </a:t>
            </a:r>
            <a:endParaRPr b="0" i="0" sz="1400" u="none" cap="none" strike="noStrike">
              <a:solidFill>
                <a:srgbClr val="1D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9"/>
          <p:cNvSpPr/>
          <p:nvPr/>
        </p:nvSpPr>
        <p:spPr>
          <a:xfrm>
            <a:off x="4007050" y="2686523"/>
            <a:ext cx="1338500" cy="1338500"/>
          </a:xfrm>
          <a:custGeom>
            <a:rect b="b" l="l" r="r" t="t"/>
            <a:pathLst>
              <a:path extrusionOk="0" h="1338500" w="1338500">
                <a:moveTo>
                  <a:pt x="0" y="669250"/>
                </a:moveTo>
                <a:cubicBezTo>
                  <a:pt x="0" y="299633"/>
                  <a:pt x="299633" y="0"/>
                  <a:pt x="669250" y="0"/>
                </a:cubicBezTo>
                <a:cubicBezTo>
                  <a:pt x="1038867" y="0"/>
                  <a:pt x="1338500" y="299633"/>
                  <a:pt x="1338500" y="669250"/>
                </a:cubicBezTo>
                <a:cubicBezTo>
                  <a:pt x="1338500" y="1038867"/>
                  <a:pt x="1038867" y="1338500"/>
                  <a:pt x="669250" y="1338500"/>
                </a:cubicBezTo>
                <a:cubicBezTo>
                  <a:pt x="299633" y="1338500"/>
                  <a:pt x="0" y="1038867"/>
                  <a:pt x="0" y="669250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rgbClr val="1C417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204900" lIns="204900" spcFirstLastPara="1" rIns="204900" wrap="square" tIns="204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D497D"/>
                </a:solidFill>
                <a:latin typeface="Calibri"/>
                <a:ea typeface="Calibri"/>
                <a:cs typeface="Calibri"/>
                <a:sym typeface="Calibri"/>
              </a:rPr>
              <a:t>Work package </a:t>
            </a:r>
            <a:endParaRPr b="0" i="0" sz="1400" u="none" cap="none" strike="noStrike">
              <a:solidFill>
                <a:srgbClr val="1D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9"/>
          <p:cNvSpPr/>
          <p:nvPr/>
        </p:nvSpPr>
        <p:spPr>
          <a:xfrm>
            <a:off x="2787075" y="4376500"/>
            <a:ext cx="1338500" cy="1338500"/>
          </a:xfrm>
          <a:custGeom>
            <a:rect b="b" l="l" r="r" t="t"/>
            <a:pathLst>
              <a:path extrusionOk="0" h="1338500" w="1338500">
                <a:moveTo>
                  <a:pt x="0" y="669250"/>
                </a:moveTo>
                <a:cubicBezTo>
                  <a:pt x="0" y="299633"/>
                  <a:pt x="299633" y="0"/>
                  <a:pt x="669250" y="0"/>
                </a:cubicBezTo>
                <a:cubicBezTo>
                  <a:pt x="1038867" y="0"/>
                  <a:pt x="1338500" y="299633"/>
                  <a:pt x="1338500" y="669250"/>
                </a:cubicBezTo>
                <a:cubicBezTo>
                  <a:pt x="1338500" y="1038867"/>
                  <a:pt x="1038867" y="1338500"/>
                  <a:pt x="669250" y="1338500"/>
                </a:cubicBezTo>
                <a:cubicBezTo>
                  <a:pt x="299633" y="1338500"/>
                  <a:pt x="0" y="1038867"/>
                  <a:pt x="0" y="669250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rgbClr val="1C417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204900" lIns="204900" spcFirstLastPara="1" rIns="204900" wrap="square" tIns="2049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D497D"/>
                </a:solidFill>
                <a:latin typeface="Calibri"/>
                <a:ea typeface="Calibri"/>
                <a:cs typeface="Calibri"/>
                <a:sym typeface="Calibri"/>
              </a:rPr>
              <a:t>Activity (Task)</a:t>
            </a:r>
            <a:endParaRPr b="0" i="0" sz="1400" u="none" cap="none" strike="noStrike">
              <a:solidFill>
                <a:srgbClr val="1D49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483" name="Google Shape;483;p1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Ưu điểm, nhược điểm của PM chia task và của Team Member chia task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85" name="Google Shape;485;p14"/>
          <p:cNvGraphicFramePr/>
          <p:nvPr/>
        </p:nvGraphicFramePr>
        <p:xfrm>
          <a:off x="457200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{72E8E7B8-C09B-44BA-9A3C-C07BCDF85A85}</a:tableStyleId>
              </a:tblPr>
              <a:tblGrid>
                <a:gridCol w="1600200"/>
                <a:gridCol w="3276600"/>
                <a:gridCol w="3352800"/>
              </a:tblGrid>
              <a:tr h="798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Project Manager chia và giao task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Team member chia và nhận task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178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Ưu điểm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PM chia task: PM có cái nhìn tổng thể nên dễ QL về mặt chiến lược, tiến độộ. Tối ưu đc nguồn lực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Team member chia task:phù hợp và sát với chuyên môn từng người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178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Nhược điểm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PM chia task: nhiều việc, đi vào tiểu tiết. phÂN chia CV có thể không phù hợp vì ko nắm đc chuyên môn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Team member chia task:thiếu cái nhìn tổng quátt, quản lý tiến độ ko chặt chẽ. Dễ xảy ra việc tranh gianh việc khó/dễ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491" name="Google Shape;491;p2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Tìm ví dụ cho 4 loại quan hệ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93" name="Google Shape;493;p21"/>
          <p:cNvGraphicFramePr/>
          <p:nvPr/>
        </p:nvGraphicFramePr>
        <p:xfrm>
          <a:off x="457200" y="17700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{72E8E7B8-C09B-44BA-9A3C-C07BCDF85A85}</a:tableStyleId>
              </a:tblPr>
              <a:tblGrid>
                <a:gridCol w="1981200"/>
                <a:gridCol w="6248400"/>
              </a:tblGrid>
              <a:tr h="32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Loại quan hệ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Ví dụ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104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Finish-to-Start: </a:t>
                      </a:r>
                      <a:r>
                        <a:rPr lang="en-US" sz="1800"/>
                        <a:t>đóng cọc xong mới đc đổ móng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104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Finish-to-Finish: </a:t>
                      </a:r>
                      <a:r>
                        <a:rPr lang="en-US" sz="1800"/>
                        <a:t>đổ móng xong thì vc kiểm tra chất lượng móng mới kết thúc đc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104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Start-to-Start</a:t>
                      </a:r>
                      <a:r>
                        <a:rPr lang="en-US" sz="1800"/>
                        <a:t>: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104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Start-to-Finish: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graphicFrame>
        <p:nvGraphicFramePr>
          <p:cNvPr id="499" name="Google Shape;499;p30"/>
          <p:cNvGraphicFramePr/>
          <p:nvPr/>
        </p:nvGraphicFramePr>
        <p:xfrm>
          <a:off x="457200" y="22199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{72E8E7B8-C09B-44BA-9A3C-C07BCDF85A85}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Analogous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Parametric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Bottom Up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Mức độ chính xác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Thời gian ước lượng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Ai là người ước lượng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0" name="Google Shape;50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1" name="Google Shape;501;p30"/>
          <p:cNvSpPr/>
          <p:nvPr/>
        </p:nvSpPr>
        <p:spPr>
          <a:xfrm>
            <a:off x="457200" y="1382514"/>
            <a:ext cx="28712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sánh 3 loại ước lượng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: Critical Path Method </a:t>
            </a:r>
            <a:endParaRPr/>
          </a:p>
        </p:txBody>
      </p:sp>
      <p:sp>
        <p:nvSpPr>
          <p:cNvPr id="507" name="Google Shape;507;p37"/>
          <p:cNvSpPr txBox="1"/>
          <p:nvPr>
            <p:ph idx="1" type="body"/>
          </p:nvPr>
        </p:nvSpPr>
        <p:spPr>
          <a:xfrm>
            <a:off x="457200" y="1219200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Để hoàn thành tất cả các Activities, cần bao nhiêu thời gian ? 14 </a:t>
            </a:r>
            <a:r>
              <a:rPr lang="en-US" sz="1600"/>
              <a:t>ngày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Activity 5 được phép trễ tối đa bao nhiêu ngày mà không ảnh hưởng tới đến ngày kết thúc (End)? 5 </a:t>
            </a:r>
            <a:r>
              <a:rPr lang="en-US" sz="1600"/>
              <a:t>ngày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Xác định ngày sớm nhất Activity 5 có thể bắt đầu, ngày trễ nhất có thể bắt đầu ? (Start bắt đầu từ ngày 1) </a:t>
            </a:r>
            <a:r>
              <a:rPr lang="en-US" sz="1600"/>
              <a:t>Ngày thứ 6 &amp; ngày thứ 11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Activity 1 được phép trễ bao nhiêu lâu mà không làm ảnh hưởng tới Activity 3? 2 </a:t>
            </a:r>
            <a:r>
              <a:rPr lang="en-US" sz="1600"/>
              <a:t>ngày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Customer muốn chuyển giao vào ngày thứ 10. Có những phương án nào để đẩy nhanh tiến độ? </a:t>
            </a:r>
            <a:r>
              <a:rPr lang="en-US" sz="1600"/>
              <a:t>Giảm Act 3 xuống 3 ngày</a:t>
            </a:r>
            <a:endParaRPr/>
          </a:p>
          <a:p>
            <a:pPr indent="0" lvl="0" marL="571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508" name="Google Shape;50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9" name="Google Shape;50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352800"/>
            <a:ext cx="6329172" cy="2849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e1666808fd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2e1666808fd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Three point estimate &amp; Resource Optimization Techniques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Critical path method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Critical Path Method (CPM)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Three Point Estimate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Three point estimate &amp; Resource Optimization Techniques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Các kỹ thuật estimate duration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g2e1666808fd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7" name="Google Shape;517;g2e1666808f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2013-01-10T02:58:29Z</dcterms:created>
  <dc:creator>User</dc:creator>
</cp:coreProperties>
</file>