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h1+iTcyZavR51U93FYkQsql8cl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30DA08-51A4-480D-96DC-31888F34A411}">
  <a:tblStyle styleId="{5330DA08-51A4-480D-96DC-31888F34A41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079A475-39B2-4D6B-A091-6B85CEB579F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fill>
          <a:solidFill>
            <a:schemeClr val="accent1">
              <a:alpha val="20000"/>
            </a:schemeClr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1">
              <a:alpha val="20000"/>
            </a:schemeClr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</a:seCell>
    <a:swCell>
      <a:tcTxStyle b="off" i="off"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 b="off" i="off"/>
    </a:neCell>
    <a:nwCell>
      <a:tcTxStyle b="off" i="off"/>
    </a:nwCell>
  </a:tblStyle>
  <a:tblStyle styleId="{2CC72510-8B4E-4328-857D-09DF56F8AB5E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BD76533E-C648-494F-B575-75E38DCF53DF}" styleName="Table_3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2" name="Google Shape;552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4" name="Google Shape;564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e13ee78f2a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70" name="Google Shape;570;g2e13ee78f2a_0_4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8" name="Google Shape;578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Case study: dự án đường cao tốc Thăng Long, sự lãng phí của chính phủ, khả năng quản lý vốn kém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discuss với học viên, đâu là những nguyên nhân cho việc quản lý vốn ko hiệu quả</a:t>
            </a:r>
            <a:endParaRPr/>
          </a:p>
        </p:txBody>
      </p:sp>
      <p:sp>
        <p:nvSpPr>
          <p:cNvPr id="473" name="Google Shape;47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accuracy of a project estimate will increase as the project progresses through the project life cycle.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For example, a project in the initiation phase may have a rough order of magnitude (ROM) estimate in the range of −25% to +75%.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Later in the project, as more information is known, definitive estimates could narrow the range of accuracy to −5% to +10%.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some organizations, there are guidelines for when such refinements can be made and the degree of confidence or accuracy that is expected.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8" name="Google Shape;48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8" name="Google Shape;538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5" name="Google Shape;545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3.png"/><Relationship Id="rId4" Type="http://schemas.openxmlformats.org/officeDocument/2006/relationships/image" Target="../media/image4.jpg"/><Relationship Id="rId9" Type="http://schemas.openxmlformats.org/officeDocument/2006/relationships/image" Target="../media/image2.png"/><Relationship Id="rId5" Type="http://schemas.openxmlformats.org/officeDocument/2006/relationships/image" Target="../media/image3.jpg"/><Relationship Id="rId6" Type="http://schemas.openxmlformats.org/officeDocument/2006/relationships/image" Target="../media/image5.jpg"/><Relationship Id="rId7" Type="http://schemas.openxmlformats.org/officeDocument/2006/relationships/image" Target="../media/image10.jpg"/><Relationship Id="rId8" Type="http://schemas.openxmlformats.org/officeDocument/2006/relationships/image" Target="../media/image9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1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1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61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61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61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61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61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1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1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1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1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1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1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1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1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61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61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1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61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1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1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1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1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1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1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1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1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1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1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1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1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1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1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1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1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1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1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1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1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1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1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1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1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1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1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1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1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1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1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1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1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1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1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1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1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1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1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1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1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1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1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1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1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1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1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1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1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61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1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1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1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1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1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1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1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1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1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1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1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1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1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1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1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1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1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1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1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1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1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1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1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1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1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61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61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1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61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1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1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61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1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1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1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1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1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1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1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1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1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1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1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1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1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1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1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1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1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1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1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1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1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1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1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1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1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1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1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1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1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1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1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1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1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1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1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1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1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1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1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1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1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1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1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1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1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1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1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1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1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1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1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1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1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1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1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1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1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1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1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1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1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1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1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1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1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1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1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1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1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1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1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1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1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1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1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1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1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1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1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1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1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1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1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1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1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1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1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1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1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1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1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1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1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1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1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1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1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1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1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1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1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1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1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1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1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1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1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1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1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1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1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1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1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1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1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1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1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1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1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1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61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6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61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1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61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6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61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6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61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61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6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6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6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7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7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7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0" name="Google Shape;460;p7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0" name="Google Shape;260;p6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1" name="Google Shape;261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6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64" name="Google Shape;264;p63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5" name="Google Shape;265;p63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63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p63"/>
          <p:cNvSpPr txBox="1"/>
          <p:nvPr/>
        </p:nvSpPr>
        <p:spPr>
          <a:xfrm>
            <a:off x="381000" y="6380202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6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62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5" name="Google Shape;275;p62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62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7" name="Google Shape;277;p62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62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64"/>
          <p:cNvPicPr preferRelativeResize="0"/>
          <p:nvPr/>
        </p:nvPicPr>
        <p:blipFill rotWithShape="1">
          <a:blip r:embed="rId2">
            <a:alphaModFix/>
          </a:blip>
          <a:srcRect b="19478" l="0" r="0" t="40508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64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64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64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4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4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4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4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4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4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4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4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4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4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4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4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4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4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4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4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4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4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4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4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4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4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4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4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4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4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4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4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4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4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4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64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64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64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64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64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64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64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64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64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64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64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64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64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64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64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64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64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4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64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64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64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64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64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64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64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64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64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64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64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64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64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64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64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64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64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64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64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64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64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64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64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64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64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64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64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64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64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64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64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64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64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64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64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64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64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64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64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64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64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64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64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64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64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64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64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64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64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64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64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64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64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64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64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64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64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64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4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64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64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4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4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4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4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4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4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4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64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64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64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64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64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64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64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64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64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64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6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1" name="Google Shape;421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7" name="Google Shape;427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8" name="Google Shape;428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6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1" name="Google Shape;441;p6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2" name="Google Shape;442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Cost Management</a:t>
            </a:r>
            <a:endParaRPr/>
          </a:p>
        </p:txBody>
      </p:sp>
      <p:sp>
        <p:nvSpPr>
          <p:cNvPr id="469" name="Google Shape;469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Dự án làm 5km đường  </a:t>
            </a:r>
            <a:endParaRPr/>
          </a:p>
        </p:txBody>
      </p:sp>
      <p:sp>
        <p:nvSpPr>
          <p:cNvPr id="555" name="Google Shape;555;p4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Với </a:t>
            </a:r>
            <a:r>
              <a:rPr lang="en-US"/>
              <a:t>dữ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liệu của tháng thứ 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Sai lệch về tiến độ (SV) và Chỉ số hiệu suất tiến độ (SPI)?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SV= 2300-2850= -550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SPI= 2300/2850= 0.8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Dự án đang vượt hay chậm tiến độ?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→ chậm tiến độ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Sai lệch về chi phí (CV) và Chỉ số hiệu suất chi phí (CPI)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CPI= 2300/2750= 0.83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CV = 2300 - 2750=-450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Dự án đang vượt ngân sách hay trong ngân sách cho phép 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→ Vượt chi phí, kém hiệu quả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561" name="Google Shape;561;p5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Với Kịch bản 1: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Sai lệch được xem là bình thường và tiếp tục diễn ra cho đến hết dự án. Hãy tính toán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﻿Dự kiến cần thêm bao nhiêu tiền nữa mới hoàn thành dự án (ETC)?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ETC=EAC-AC=BAC/CPI-AC=4370/0.83636-2750=2475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Khi hoàn thành dự án sẽ hết bao nhiêu tiền (EAC)?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EAC=BAC/CPI=4370/0.83636=5225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567" name="Google Shape;567;p5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Chỉ số chỉ số hiệu suất để hoàn thành (TCPI)?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TCPI</a:t>
            </a:r>
            <a:r>
              <a:rPr baseline="-25000" lang="en-US"/>
              <a:t>BAC</a:t>
            </a:r>
            <a:r>
              <a:rPr lang="en-US"/>
              <a:t>=(BAC-EV)/(BAC-AC)=(4370-2300)/(4370-2750)=1.2778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</a:pPr>
            <a:r>
              <a:rPr lang="en-US"/>
              <a:t>Với ngân sách	còn lại, có dễ dàng để hoàn thành dự án không?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Với TCP</a:t>
            </a:r>
            <a:r>
              <a:rPr baseline="-25000" lang="en-US"/>
              <a:t>BAC</a:t>
            </a:r>
            <a:r>
              <a:rPr lang="en-US"/>
              <a:t>=1.2778 &gt; 1, </a:t>
            </a:r>
            <a:r>
              <a:rPr i="1" lang="en-US"/>
              <a:t>thì không dễ dàng để hoàn thành dự án đúng ngân sách, trừ khi cần phải điều chỉnh lại chỉ số hiệu suất tốt hơn hiện tại.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e13ee78f2a_0_47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2e13ee78f2a_0_476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Earning rule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Management reserves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Trend analysis &amp; forecast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Trend analysis &amp; forecast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Earn value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Earn value analysis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Trend analysis &amp; forecast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2e13ee78f2a_0_47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5" name="Google Shape;575;g2e13ee78f2a_0_4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Dự án cao tốc (Đại lộ Thăng Long, Hà Nội).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Khởi công 03/2005: tổng mức đầu tư là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5.379 tỉ đồng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 </a:t>
            </a:r>
            <a:r>
              <a:rPr lang="en-US" sz="1800"/>
              <a:t>Giá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đầu tư với 179 </a:t>
            </a:r>
            <a:r>
              <a:rPr lang="en-US" sz="1800"/>
              <a:t>tỷ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đồng/km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Đến tháng 10/2007:  bộ GTVT điều chỉnh dự án với tổng mức đầu tư điều chỉnh tăng lên đến hơn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7.527 </a:t>
            </a:r>
            <a:r>
              <a:rPr b="1" lang="en-US" sz="1800"/>
              <a:t>tỷ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đồng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. Theo đó, giá đầu tư mỗi km lên đến hơn 250 </a:t>
            </a:r>
            <a:r>
              <a:rPr lang="en-US" sz="1800"/>
              <a:t>tỷ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đồng.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Báo CAND ra ngày 28/5/2009, tác giả Khánh Chi cho biết: “Chính phủ vừa </a:t>
            </a:r>
            <a:r>
              <a:rPr lang="en-US" sz="1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bổ sung gần 4.000 tỷ đồng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để đẩy nhanh tiến độ đường Láng - Hòa Lạc…”</a:t>
            </a:r>
            <a:endParaRPr/>
          </a:p>
        </p:txBody>
      </p:sp>
      <p:pic>
        <p:nvPicPr>
          <p:cNvPr id="476" name="Google Shape;476;p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2362200"/>
            <a:ext cx="3409950" cy="2507734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Case-study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483" name="Google Shape;483;p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sự khác nhau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4" name="Google Shape;484;p5"/>
          <p:cNvGraphicFramePr/>
          <p:nvPr/>
        </p:nvGraphicFramePr>
        <p:xfrm>
          <a:off x="457200" y="21028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{5330DA08-51A4-480D-96DC-31888F34A411}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Direct Cost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những chi phí liên quan đến DA (lương nhân viên, chi phí máy móc. . . .), không chia </a:t>
                      </a:r>
                      <a:r>
                        <a:rPr lang="en-US" sz="1800"/>
                        <a:t>sẻ</a:t>
                      </a:r>
                      <a:r>
                        <a:rPr lang="en-US" sz="1800"/>
                        <a:t> với DA khác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vd: lương nhân viên, máy móc, thiết bị. .</a:t>
                      </a:r>
                      <a:r>
                        <a:rPr b="1" lang="en-US" sz="1800"/>
                        <a:t>  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Indirect Cost </a:t>
                      </a:r>
                      <a:endParaRPr b="1" sz="1800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những chi phí có thể chia sẻ với các DA khác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vd: chi phí điện, nước, thuê vp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 u="none" cap="none" strike="noStrike"/>
                        <a:t>Variable Cost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chi phí biến động  theo khối </a:t>
                      </a:r>
                      <a:r>
                        <a:rPr lang="en-US" sz="1800"/>
                        <a:t>lượng</a:t>
                      </a:r>
                      <a:r>
                        <a:rPr lang="en-US" sz="1800"/>
                        <a:t> công việc 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Vd: nguyên vật liệu tiêu hao, lương nc theo giờ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Fixed Cost </a:t>
                      </a:r>
                      <a:endParaRPr b="1"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không thay đổi dù khối lượng cv tăng hay giảm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Vd: thuê vp hàng tháng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Sắp xếp vào ô phù hợp  </a:t>
            </a:r>
            <a:endParaRPr sz="3000"/>
          </a:p>
        </p:txBody>
      </p:sp>
      <p:graphicFrame>
        <p:nvGraphicFramePr>
          <p:cNvPr id="491" name="Google Shape;491;p10"/>
          <p:cNvGraphicFramePr/>
          <p:nvPr/>
        </p:nvGraphicFramePr>
        <p:xfrm>
          <a:off x="609600" y="32153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{5330DA08-51A4-480D-96DC-31888F34A411}</a:tableStyleId>
              </a:tblPr>
              <a:tblGrid>
                <a:gridCol w="523525"/>
                <a:gridCol w="2829275"/>
                <a:gridCol w="16764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Name of estimate</a:t>
                      </a:r>
                      <a:endParaRPr b="1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Range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Remark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Rough Order of Magnitude (ROM)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During project initiating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During project planning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As the project progresses, the estimate will become more refined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2" name="Google Shape;492;p10"/>
          <p:cNvSpPr/>
          <p:nvPr/>
        </p:nvSpPr>
        <p:spPr>
          <a:xfrm>
            <a:off x="1432950" y="4602158"/>
            <a:ext cx="17169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Budget Estimate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1564380" y="5367790"/>
            <a:ext cx="1951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Definitive Estimate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4086863" y="4659178"/>
            <a:ext cx="1390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-10% =&gt; 25%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4086825" y="3792377"/>
            <a:ext cx="1390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-25% =&gt; 75%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4145375" y="5367783"/>
            <a:ext cx="1273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-5% =&gt; 10%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None/>
            </a:pPr>
            <a:r>
              <a:t/>
            </a:r>
            <a:endParaRPr sz="2400"/>
          </a:p>
        </p:txBody>
      </p:sp>
      <p:sp>
        <p:nvSpPr>
          <p:cNvPr id="502" name="Google Shape;502;p16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3" name="Google Shape;503;p16"/>
          <p:cNvGraphicFramePr/>
          <p:nvPr/>
        </p:nvGraphicFramePr>
        <p:xfrm>
          <a:off x="457200" y="2685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{A079A475-39B2-4D6B-A091-6B85CEB579F7}</a:tableStyleId>
              </a:tblPr>
              <a:tblGrid>
                <a:gridCol w="4114800"/>
                <a:gridCol w="4114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Phù hợp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Money spent during the project to avoid failures )</a:t>
                      </a:r>
                      <a:endParaRPr b="0" i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1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Không phù hợp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 Money spent during and after the project because of failures 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phòng ngừa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</a:t>
                      </a:r>
                      <a:r>
                        <a:rPr i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build a quality produc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lỗi nội bộ 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i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failures found by the project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đánh giá 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i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assess the quality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 phí lỗi bên ngoài 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i="1"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failures found by the customer</a:t>
                      </a: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4" name="Google Shape;504;p16"/>
          <p:cNvSpPr/>
          <p:nvPr/>
        </p:nvSpPr>
        <p:spPr>
          <a:xfrm>
            <a:off x="2642225" y="4327147"/>
            <a:ext cx="2049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Đào tạo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6"/>
          <p:cNvSpPr/>
          <p:nvPr/>
        </p:nvSpPr>
        <p:spPr>
          <a:xfrm>
            <a:off x="606725" y="5475936"/>
            <a:ext cx="2209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Thanh tra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6"/>
          <p:cNvSpPr/>
          <p:nvPr/>
        </p:nvSpPr>
        <p:spPr>
          <a:xfrm>
            <a:off x="4691825" y="4486541"/>
            <a:ext cx="2133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Làm lại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6"/>
          <p:cNvSpPr/>
          <p:nvPr/>
        </p:nvSpPr>
        <p:spPr>
          <a:xfrm>
            <a:off x="4691825" y="5756847"/>
            <a:ext cx="3116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Bảo hành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6"/>
          <p:cNvSpPr/>
          <p:nvPr/>
        </p:nvSpPr>
        <p:spPr>
          <a:xfrm>
            <a:off x="522450" y="4416951"/>
            <a:ext cx="2049600" cy="64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Dành thời gian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lên kế hoạch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6"/>
          <p:cNvSpPr/>
          <p:nvPr/>
        </p:nvSpPr>
        <p:spPr>
          <a:xfrm>
            <a:off x="391300" y="5882546"/>
            <a:ext cx="3048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Kiểm thử phá huỷ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6"/>
          <p:cNvSpPr/>
          <p:nvPr/>
        </p:nvSpPr>
        <p:spPr>
          <a:xfrm>
            <a:off x="7254043" y="4117260"/>
            <a:ext cx="1278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Phế liệu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6"/>
          <p:cNvSpPr/>
          <p:nvPr/>
        </p:nvSpPr>
        <p:spPr>
          <a:xfrm>
            <a:off x="2941428" y="5486452"/>
            <a:ext cx="13149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Kiểm tra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6"/>
          <p:cNvSpPr/>
          <p:nvPr/>
        </p:nvSpPr>
        <p:spPr>
          <a:xfrm>
            <a:off x="7134422" y="4507674"/>
            <a:ext cx="755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Nợ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6"/>
          <p:cNvSpPr/>
          <p:nvPr/>
        </p:nvSpPr>
        <p:spPr>
          <a:xfrm>
            <a:off x="6627765" y="5756832"/>
            <a:ext cx="2644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Mất cơ hội kinh doanh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6"/>
          <p:cNvSpPr/>
          <p:nvPr/>
        </p:nvSpPr>
        <p:spPr>
          <a:xfrm>
            <a:off x="5737016" y="5387557"/>
            <a:ext cx="2152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Tài liệu hoá quy trình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Tìm sự tương đồng và xếp cột phù hợp </a:t>
            </a:r>
            <a:endParaRPr/>
          </a:p>
        </p:txBody>
      </p:sp>
      <p:graphicFrame>
        <p:nvGraphicFramePr>
          <p:cNvPr id="520" name="Google Shape;520;p23"/>
          <p:cNvGraphicFramePr/>
          <p:nvPr/>
        </p:nvGraphicFramePr>
        <p:xfrm>
          <a:off x="4038600" y="20690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{2CC72510-8B4E-4328-857D-09DF56F8AB5E}</a:tableStyleId>
              </a:tblPr>
              <a:tblGrid>
                <a:gridCol w="2244025"/>
                <a:gridCol w="228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Tài liệu chính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Tài liệu bổ sung/ thuyết minh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1" name="Google Shape;521;p23"/>
          <p:cNvSpPr/>
          <p:nvPr/>
        </p:nvSpPr>
        <p:spPr>
          <a:xfrm>
            <a:off x="4671245" y="2844548"/>
            <a:ext cx="710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3"/>
          <p:cNvSpPr/>
          <p:nvPr/>
        </p:nvSpPr>
        <p:spPr>
          <a:xfrm>
            <a:off x="6282625" y="2774016"/>
            <a:ext cx="1864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WBS Dictionary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23"/>
          <p:cNvSpPr/>
          <p:nvPr/>
        </p:nvSpPr>
        <p:spPr>
          <a:xfrm>
            <a:off x="4571997" y="4077733"/>
            <a:ext cx="979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23"/>
          <p:cNvSpPr/>
          <p:nvPr/>
        </p:nvSpPr>
        <p:spPr>
          <a:xfrm>
            <a:off x="6443108" y="4149608"/>
            <a:ext cx="1762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Atribute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3"/>
          <p:cNvSpPr/>
          <p:nvPr/>
        </p:nvSpPr>
        <p:spPr>
          <a:xfrm>
            <a:off x="3492975" y="4778184"/>
            <a:ext cx="29289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Duration Estimates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3"/>
          <p:cNvSpPr/>
          <p:nvPr/>
        </p:nvSpPr>
        <p:spPr>
          <a:xfrm>
            <a:off x="6141505" y="3428977"/>
            <a:ext cx="2146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Basis of Estimates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23"/>
          <p:cNvSpPr/>
          <p:nvPr/>
        </p:nvSpPr>
        <p:spPr>
          <a:xfrm>
            <a:off x="4273664" y="3428993"/>
            <a:ext cx="1800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Estimates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3"/>
          <p:cNvSpPr/>
          <p:nvPr/>
        </p:nvSpPr>
        <p:spPr>
          <a:xfrm>
            <a:off x="6421871" y="4778173"/>
            <a:ext cx="2146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Basis of Estimates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</a:t>
            </a:r>
            <a:endParaRPr sz="3000"/>
          </a:p>
        </p:txBody>
      </p:sp>
      <p:graphicFrame>
        <p:nvGraphicFramePr>
          <p:cNvPr id="534" name="Google Shape;534;p31"/>
          <p:cNvGraphicFramePr/>
          <p:nvPr/>
        </p:nvGraphicFramePr>
        <p:xfrm>
          <a:off x="457200" y="255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{BD76533E-C648-494F-B575-75E38DCF53DF}</a:tableStyleId>
              </a:tblPr>
              <a:tblGrid>
                <a:gridCol w="1559000"/>
                <a:gridCol w="953175"/>
                <a:gridCol w="953175"/>
                <a:gridCol w="953175"/>
                <a:gridCol w="953175"/>
                <a:gridCol w="953175"/>
                <a:gridCol w="953175"/>
                <a:gridCol w="951525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Hạng mục công việc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Tháng 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Ngân sách phân bổ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Đường nhựa 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Sơn chỉ giới 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Biển báo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Hàng rào bảo vệ 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Nghiệm thu chất lượng</a:t>
                      </a:r>
                      <a:endParaRPr sz="1400" u="none" cap="none" strike="noStrike"/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Ngân sách từng tháng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4370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35" name="Google Shape;535;p31"/>
          <p:cNvSpPr/>
          <p:nvPr/>
        </p:nvSpPr>
        <p:spPr>
          <a:xfrm>
            <a:off x="457200" y="1131277"/>
            <a:ext cx="7391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Hạng mục 5km đường trong 6 tháng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Ước lượng chi phí dự kiến theo thời gian thực hiện ( Đơn vị: Triệu đồng)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Hãy vẽ đường Cost baseline (Gợi ý: Xác định chi phí tích lũy theo từng tháng )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541" name="Google Shape;541;p4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Work package XXX have a 4 stages and each stage will take one week to complete with $500 estimated cost per stage.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End of 2</a:t>
            </a:r>
            <a:r>
              <a:rPr baseline="30000" lang="en-US" sz="1800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week 3 stages were completed and contractor has spend 1700. What is the PV, EV &amp; AC?</a:t>
            </a:r>
            <a:endParaRPr/>
          </a:p>
        </p:txBody>
      </p:sp>
      <p:graphicFrame>
        <p:nvGraphicFramePr>
          <p:cNvPr id="542" name="Google Shape;542;p41"/>
          <p:cNvGraphicFramePr/>
          <p:nvPr/>
        </p:nvGraphicFramePr>
        <p:xfrm>
          <a:off x="609600" y="297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{5330DA08-51A4-480D-96DC-31888F34A411}</a:tableStyleId>
              </a:tblPr>
              <a:tblGrid>
                <a:gridCol w="3100400"/>
                <a:gridCol w="2233625"/>
                <a:gridCol w="2667000"/>
              </a:tblGrid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Value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Why ?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PV (Planned Value)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1000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2x500 (2 weeks)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EV (Earned Value)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1500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3x500 (3 stages)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AC (Actual Cost)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1700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actual spend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Dự án làm 5km đường </a:t>
            </a:r>
            <a:endParaRPr/>
          </a:p>
        </p:txBody>
      </p:sp>
      <p:sp>
        <p:nvSpPr>
          <p:cNvPr id="548" name="Google Shape;548;p4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Tìm hiểu bảng dữ liệu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2350" y="1735225"/>
            <a:ext cx="9144002" cy="4667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2013-01-10T02:58:29Z</dcterms:created>
  <dc:creator>User</dc:creator>
</cp:coreProperties>
</file>