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Noto Sans Symbol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BNUhvXqBA+J1cyZQGll9S0xKO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2B8719-13D1-440E-A612-133D62C4953D}">
  <a:tblStyle styleId="{582B8719-13D1-440E-A612-133D62C4953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otoSansSymbols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NotoSansSymbol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part of my project management requirements, I need to produce a weekly project performance report.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 check the data and figures within my performance report to ensure they are correct, I am performing quality control.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 provide the performance report to my sponsor for her approval, I am performing verify scope.</a:t>
            </a:r>
            <a:endParaRPr/>
          </a:p>
        </p:txBody>
      </p:sp>
      <p:sp>
        <p:nvSpPr>
          <p:cNvPr id="549" name="Google Shape;549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e165a17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7" name="Google Shape;567;g2e165a1724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not the same concepts.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 a delivered performance or result is “the degree to which a set of inherent characteristics fulfill requirements” (ISO 9000 [18].).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 as a design intent is a category assigned to deliverables having the same functional use but different technical characteristics.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manager and the project management team are responsible for managing the trade-offs associated with delivering the required levels of both quality and grade.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a quality level that fails to meet quality requirements is always a problem, a low-grade product may not be a problem.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Noto Sans Symbols"/>
                <a:ea typeface="Noto Sans Symbols"/>
                <a:cs typeface="Noto Sans Symbols"/>
                <a:sym typeface="Noto Sans Symbols"/>
              </a:rPr>
              <a:t>◆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not be a problem if a suitable low-grade product (one with a limited number of features) is of high quality (no obvious defects). In this example, the product would be appropriate for its general purpose of use.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Noto Sans Symbols"/>
                <a:ea typeface="Noto Sans Symbols"/>
                <a:cs typeface="Noto Sans Symbols"/>
                <a:sym typeface="Noto Sans Symbols"/>
              </a:rPr>
              <a:t>◆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be a problem if a high-grade product (one with numerous features) is of low quality (many defects). In essence, a high-grade feature set would prove ineffective and/or inefficient due to low quality. </a:t>
            </a:r>
            <a:endParaRPr/>
          </a:p>
        </p:txBody>
      </p:sp>
      <p:sp>
        <p:nvSpPr>
          <p:cNvPr id="481" name="Google Shape;48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2.png"/><Relationship Id="rId5" Type="http://schemas.openxmlformats.org/officeDocument/2006/relationships/image" Target="../media/image10.jpg"/><Relationship Id="rId6" Type="http://schemas.openxmlformats.org/officeDocument/2006/relationships/image" Target="../media/image4.jpg"/><Relationship Id="rId7" Type="http://schemas.openxmlformats.org/officeDocument/2006/relationships/image" Target="../media/image1.jpg"/><Relationship Id="rId8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0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70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0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70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70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0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0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0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70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70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70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70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70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70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70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70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70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70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70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70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70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70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70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70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70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70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70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70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70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70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70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0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0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0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70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0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0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0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0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0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0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0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0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0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0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0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70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0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0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0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0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0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0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0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0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0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0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0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0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0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70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70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70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70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70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70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0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0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0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0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0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0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0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70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70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0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0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0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0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70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70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70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70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70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70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70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70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70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70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70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70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0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0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70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70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0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0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0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70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70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70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70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70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70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70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70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70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70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70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70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70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70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70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70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0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70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70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70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70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70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70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70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70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70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0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0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70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70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70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0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0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70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0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0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0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0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0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0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0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0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0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0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0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0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0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0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0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0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0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0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0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0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0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0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0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0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0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0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0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0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0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0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0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0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0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0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0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0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0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0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0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0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0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0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0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0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0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0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0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0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0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0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70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70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70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70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70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70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70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70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0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0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0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70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70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70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0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0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0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70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70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0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0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0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0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0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0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0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0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70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0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0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0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0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0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0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0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0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0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70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70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70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7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70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0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70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7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70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7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70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70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7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7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7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7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8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8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8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8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7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71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71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71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71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71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0" name="Google Shape;270;p7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7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4" name="Google Shape;274;p72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5" name="Google Shape;275;p72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7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72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72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73"/>
          <p:cNvPicPr preferRelativeResize="0"/>
          <p:nvPr/>
        </p:nvPicPr>
        <p:blipFill rotWithShape="1">
          <a:blip r:embed="rId2">
            <a:alphaModFix/>
          </a:blip>
          <a:srcRect b="19478" l="0" r="0" t="40508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73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73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73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3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3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3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3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3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3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3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3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3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3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3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3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3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3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3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3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3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3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73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3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3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3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3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3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3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3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3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3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3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3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3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3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3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3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3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3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3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3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3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3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3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3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3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3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3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3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3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3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3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3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3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3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3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3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3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3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3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73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73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3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73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73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73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3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73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3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3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3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3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3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3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3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3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3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3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3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3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3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3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3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3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3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3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3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3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3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3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3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3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3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3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3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3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3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3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3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3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3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3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3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3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3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3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3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3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3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3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3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3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73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73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73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73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73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73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73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73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73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73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73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73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73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73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73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73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73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73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7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7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1" name="Google Shape;421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7" name="Google Shape;427;p7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8" name="Google Shape;428;p7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7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1" name="Google Shape;441;p7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2" name="Google Shape;442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Quality Management</a:t>
            </a:r>
            <a:endParaRPr/>
          </a:p>
        </p:txBody>
      </p:sp>
      <p:sp>
        <p:nvSpPr>
          <p:cNvPr id="469" name="Google Shape;469;p1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Kiểm thử (Testing)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Tiến hành khi sản phẩm đã hoàn thành và trước khi giao khách hàng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</a:t>
            </a:r>
            <a:endParaRPr/>
          </a:p>
        </p:txBody>
      </p:sp>
      <p:sp>
        <p:nvSpPr>
          <p:cNvPr id="536" name="Google Shape;536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Thanh tra (Inspection)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Không cần thiết sản phẩm đã hoàn thành hay không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Đúng với thiết kế 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37" name="Google Shape;537;p4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4" name="Google Shape;544;p4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  <p:pic>
        <p:nvPicPr>
          <p:cNvPr descr="http://4.bp.blogspot.com/-PCPBGH51B7Q/Uud7jqFLAiI/AAAAAAAAAYY/NKtN76w-mcQ/s1600/Capture.PNG" id="545" name="Google Shape;54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48706"/>
            <a:ext cx="9057337" cy="321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</a:t>
            </a:r>
            <a:endParaRPr/>
          </a:p>
        </p:txBody>
      </p:sp>
      <p:sp>
        <p:nvSpPr>
          <p:cNvPr id="552" name="Google Shape;552;p4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Control Quality vs Validate Scope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3" name="Google Shape;553;p48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{582B8719-13D1-440E-A612-133D62C4953D}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Control Quality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Validate Scope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Sản phẩm đầu ra đúng với thiết kế ban đầu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Được project team thực hiện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Đáp ứng nhu cầu của người dùng cuối, khách hàng, phạm vi dự án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Bản nghiệm thu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Sắp xếp mức độ hiệu quả </a:t>
            </a:r>
            <a:endParaRPr/>
          </a:p>
        </p:txBody>
      </p:sp>
      <p:sp>
        <p:nvSpPr>
          <p:cNvPr id="559" name="Google Shape;559;p5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60" name="Google Shape;560;p58"/>
          <p:cNvSpPr/>
          <p:nvPr/>
        </p:nvSpPr>
        <p:spPr>
          <a:xfrm>
            <a:off x="609600" y="4397344"/>
            <a:ext cx="2376156" cy="1729820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find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defects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8"/>
          <p:cNvSpPr/>
          <p:nvPr/>
        </p:nvSpPr>
        <p:spPr>
          <a:xfrm>
            <a:off x="6165448" y="1303561"/>
            <a:ext cx="2375445" cy="1934689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and correct the defects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(Quality Control)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8"/>
          <p:cNvSpPr/>
          <p:nvPr/>
        </p:nvSpPr>
        <p:spPr>
          <a:xfrm>
            <a:off x="1219200" y="1273551"/>
            <a:ext cx="2375445" cy="1934689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 and correct the process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.(Quality Assurance)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8"/>
          <p:cNvSpPr/>
          <p:nvPr/>
        </p:nvSpPr>
        <p:spPr>
          <a:xfrm>
            <a:off x="6165448" y="3886200"/>
            <a:ext cx="2375445" cy="1934689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99EA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built-in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and designing of the project and product.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8"/>
          <p:cNvSpPr/>
          <p:nvPr/>
        </p:nvSpPr>
        <p:spPr>
          <a:xfrm>
            <a:off x="3221904" y="3321441"/>
            <a:ext cx="2375445" cy="1934689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FFBD80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Culture of Quality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throught out the organization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e165a17245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2e165a17245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　－Seven Basic Quality Tools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　－Seven Basic Quality Tools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　－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Benchmarking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　－Seven Basic Quality Tools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2e165a17245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2" name="Google Shape;572;g2e165a1724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Bên nào có chất lượng cao hơn ? </a:t>
            </a:r>
            <a:endParaRPr/>
          </a:p>
        </p:txBody>
      </p:sp>
      <p:sp>
        <p:nvSpPr>
          <p:cNvPr id="475" name="Google Shape;475;p3"/>
          <p:cNvSpPr txBox="1"/>
          <p:nvPr>
            <p:ph idx="1" type="body"/>
          </p:nvPr>
        </p:nvSpPr>
        <p:spPr>
          <a:xfrm>
            <a:off x="243325" y="5052975"/>
            <a:ext cx="82296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Về ăn uống: bên bình dân có thể chất lượng hơn về hương vị món ăn do đã được kiểm chứng và vừa lòng người tiêu dùng</a:t>
            </a:r>
            <a:br>
              <a:rPr lang="en-US"/>
            </a:br>
            <a:r>
              <a:rPr lang="en-US"/>
              <a:t>Về không gian, môi trường: bên nhà hàng chất lượng hơn dù chưa trải nghiệm</a:t>
            </a:r>
            <a:endParaRPr/>
          </a:p>
        </p:txBody>
      </p:sp>
      <p:pic>
        <p:nvPicPr>
          <p:cNvPr id="476" name="Google Shape;4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94698"/>
            <a:ext cx="4497600" cy="295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794698"/>
            <a:ext cx="4495800" cy="299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84" name="Google Shape;484;p6"/>
          <p:cNvSpPr txBox="1"/>
          <p:nvPr/>
        </p:nvSpPr>
        <p:spPr>
          <a:xfrm>
            <a:off x="1752600" y="4507468"/>
            <a:ext cx="937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TOYOTA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6172200" y="4507468"/>
            <a:ext cx="14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ROLLS ROYCE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5336" l="0" r="0" t="19192"/>
          <a:stretch/>
        </p:blipFill>
        <p:spPr>
          <a:xfrm>
            <a:off x="457200" y="2514600"/>
            <a:ext cx="4267200" cy="185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"/>
          <p:cNvPicPr preferRelativeResize="0"/>
          <p:nvPr/>
        </p:nvPicPr>
        <p:blipFill rotWithShape="1">
          <a:blip r:embed="rId4">
            <a:alphaModFix/>
          </a:blip>
          <a:srcRect b="17123" l="3437" r="2343" t="18333"/>
          <a:stretch/>
        </p:blipFill>
        <p:spPr>
          <a:xfrm>
            <a:off x="5055047" y="2438400"/>
            <a:ext cx="3707953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"/>
          <p:cNvSpPr/>
          <p:nvPr/>
        </p:nvSpPr>
        <p:spPr>
          <a:xfrm>
            <a:off x="609600" y="1525447"/>
            <a:ext cx="3563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Xe nào có chất lượng cao hơn ?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Phân biệt 2 vai trò </a:t>
            </a:r>
            <a:endParaRPr sz="3000"/>
          </a:p>
        </p:txBody>
      </p:sp>
      <p:sp>
        <p:nvSpPr>
          <p:cNvPr id="494" name="Google Shape;494;p1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5" name="Google Shape;495;p12"/>
          <p:cNvGraphicFramePr/>
          <p:nvPr/>
        </p:nvGraphicFramePr>
        <p:xfrm>
          <a:off x="457200" y="1350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{582B8719-13D1-440E-A612-133D62C4953D}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Quality Assurance</a:t>
                      </a:r>
                      <a:r>
                        <a:rPr lang="en-US" sz="1400" u="none" cap="none" strike="noStrike"/>
                        <a:t> 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Quality Control 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Dựa trên tiêu chuẩn và qui chuẩn để ngăn ngừa lỗi xảy ra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Quy trình kiểm soát chất lượng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Chủ động(Ngăn ngừa lỗi ngay từ đầu)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Bị động(sau khi sản phẩm ra đời mới kiểm tra)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Ngăn ngừa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Khắc phục và cải tiến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0" name="Google Shape;500;p18"/>
          <p:cNvGraphicFramePr/>
          <p:nvPr/>
        </p:nvGraphicFramePr>
        <p:xfrm>
          <a:off x="457200" y="1508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{582B8719-13D1-440E-A612-133D62C4953D}</a:tableStyleId>
              </a:tblPr>
              <a:tblGrid>
                <a:gridCol w="4114800"/>
                <a:gridCol w="4114800"/>
              </a:tblGrid>
              <a:tr h="106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Chi phí Phù hợp 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(Money spent during the project to avoid failures)</a:t>
                      </a:r>
                      <a:endParaRPr b="1" i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Chi phí Không phù hợp 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(Money spent during and after the project because of failures)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59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Chi phí phòng ngừa (build a quality product)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Chi phí lỗi nội bộ (failures found by the project)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59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Chi phí đánh giá (assess the quality)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Chi phí lỗi bên ngoài (failures found by the customer)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1" name="Google Shape;501;p1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Làm rõ từng loại chi phí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Metric đo đạc  </a:t>
            </a:r>
            <a:endParaRPr/>
          </a:p>
        </p:txBody>
      </p:sp>
      <p:sp>
        <p:nvSpPr>
          <p:cNvPr id="507" name="Google Shape;507;p2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Bạn sẽ chuyển giao cái gì (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Deliverable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 vào milestone gần nhất?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Xem lại Mục tiêu, WBS bạn đã xây dựng ở những bài trước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i="1" lang="en-US"/>
              <a:t>Milestone: bàn giao cảnh quan</a:t>
            </a:r>
            <a:endParaRPr i="1"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Yêu cầu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chất lượng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cho kết quả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chuyển giao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là gì?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Ví dụ như không có lỗi, hoạt động bình thường trong điều kiện trời mưa....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i="1" lang="en-US"/>
              <a:t>Đảm bảo theo thiết kế( đúng thiết bị, vị trí thiết lập)</a:t>
            </a:r>
            <a:endParaRPr i="1"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thể đo đạc mức độ </a:t>
            </a:r>
            <a:r>
              <a:rPr lang="en-US"/>
              <a:t>thỏa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mãn yêu cầu bằng chỉ số chất lượng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(Quality Metric)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nào?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Sai số trong mức cho phép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Metric nên ở dạng tỉ lệ (rate)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Dữ liệu có thể dễ dàng thu thập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Có thể theo dõi được hàng ngày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Google Shape;513;p26"/>
          <p:cNvGraphicFramePr/>
          <p:nvPr/>
        </p:nvGraphicFramePr>
        <p:xfrm>
          <a:off x="457200" y="2361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{582B8719-13D1-440E-A612-133D62C4953D}</a:tableStyleId>
              </a:tblPr>
              <a:tblGrid>
                <a:gridCol w="353075"/>
                <a:gridCol w="1170925"/>
                <a:gridCol w="914400"/>
                <a:gridCol w="1600200"/>
              </a:tblGrid>
              <a:tr h="17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Thuộc tính cần đo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 Item)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Chỉ số đo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(Metric)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Phương pháp đo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(Measurement Method)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</a:tr>
              <a:tr h="82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Thời gian hoàn thành đơn hàng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Cycle Time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Tính từ lúc khách hàng đặt hàng đến khi sản phẩm, dịch vụ đang được vận chuyển đến với khách hàng và có xác nhận trên hệ thống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Tỉ lệ lỗi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Defect rate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Số lượng lỗi/ số lượng đơn vị kiểm thử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Thời gian xử lí của 1 booking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TPS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Từ lúc khách hàng tạo 1 booking đến lúc admin nhìn thấy được booking đó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4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CPU/Disk chiếm dụng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% CPU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Từ lúc 1 API được gọi trong 1 khoảng thời gian live của nó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4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Số lượng người truy cập đồng thời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Traffic rate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Trong 1s thì có bao nhiêu người truy cập hệ thống cùng lúc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</a:tr>
            </a:tbl>
          </a:graphicData>
        </a:graphic>
      </p:graphicFrame>
      <p:sp>
        <p:nvSpPr>
          <p:cNvPr id="514" name="Google Shape;514;p2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Đưa ra Metric cho dự án của bạn </a:t>
            </a:r>
            <a:endParaRPr/>
          </a:p>
        </p:txBody>
      </p:sp>
      <p:graphicFrame>
        <p:nvGraphicFramePr>
          <p:cNvPr id="515" name="Google Shape;515;p26"/>
          <p:cNvGraphicFramePr/>
          <p:nvPr/>
        </p:nvGraphicFramePr>
        <p:xfrm>
          <a:off x="4648200" y="2361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{582B8719-13D1-440E-A612-133D62C4953D}</a:tableStyleId>
              </a:tblPr>
              <a:tblGrid>
                <a:gridCol w="353075"/>
                <a:gridCol w="1170925"/>
                <a:gridCol w="914400"/>
                <a:gridCol w="1600200"/>
              </a:tblGrid>
              <a:tr h="17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Thuộc tính cần đo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 Item)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Chỉ số đo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(Metric)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Phương pháp đo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(Measurement Method)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</a:tr>
              <a:tr h="61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</a:tr>
              <a:tr h="4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</a:tr>
              <a:tr h="4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</a:tr>
            </a:tbl>
          </a:graphicData>
        </a:graphic>
      </p:graphicFrame>
      <p:sp>
        <p:nvSpPr>
          <p:cNvPr id="516" name="Google Shape;516;p26"/>
          <p:cNvSpPr txBox="1"/>
          <p:nvPr/>
        </p:nvSpPr>
        <p:spPr>
          <a:xfrm>
            <a:off x="533400" y="1752600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4572001" y="1301234"/>
            <a:ext cx="4114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Mỗi thành viên cho 1 ví dụ trong dự án của mình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Quality Checklist </a:t>
            </a:r>
            <a:endParaRPr/>
          </a:p>
        </p:txBody>
      </p:sp>
      <p:sp>
        <p:nvSpPr>
          <p:cNvPr id="523" name="Google Shape;523;p3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33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Chọn một quá trình trong dự án hay phát sinh lỗi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→ Quá trình thi công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Quá trình trên hay gặp những lỗi gì (common defects) ? Hay bị thiếu sót những việc gì?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Hãy xem lại CSDL của công ty hoặc hỏi chuyên gia để biết các lỗi hay gặp  </a:t>
            </a:r>
            <a:endParaRPr i="1"/>
          </a:p>
          <a:p>
            <a:pPr indent="-276225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Chưa phê duyệt cách thi công mà đội đã tiến hành trong thực tế. </a:t>
            </a:r>
            <a:endParaRPr i="1"/>
          </a:p>
          <a:p>
            <a:pPr indent="-225425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Làm thế nào để phát hiện ra lỗi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(Defect)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trên Deliverable? Làm thế nào để biết được Deliverable đã thoả mãn yêu cầu?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Các bài kiểm thử, các bước thanh tra kiểm tra</a:t>
            </a:r>
            <a:endParaRPr i="1"/>
          </a:p>
          <a:p>
            <a:pPr indent="-276225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Xem hồ sơ đã được phê duyệt và đóng dấu chưa</a:t>
            </a:r>
            <a:endParaRPr i="1"/>
          </a:p>
          <a:p>
            <a:pPr indent="-225425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Để quá trình trên không bị lỗi, thì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cần kiểm tra gì trước khi bàn giao kết quả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cho bước sau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Xây dựng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Checklist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( Danh sách những mục cần kiểm tra) để đảm bảo chất lượng đầu ra ở từng bước xử lý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00000"/>
              <a:buChar char="–"/>
            </a:pPr>
            <a:r>
              <a:rPr i="1" lang="en-US"/>
              <a:t>Checklist cho từng công việc(Hồ sơ dc phê duyệt chưa, có đầy đủ chữ ký của các bên liên quan…)</a:t>
            </a:r>
            <a:endParaRPr i="1"/>
          </a:p>
          <a:p>
            <a:pPr indent="-225425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/>
              <a:t>Group discussion: Đưa ra Quality Checklist cho dự án của bạn </a:t>
            </a:r>
            <a:endParaRPr/>
          </a:p>
        </p:txBody>
      </p:sp>
      <p:graphicFrame>
        <p:nvGraphicFramePr>
          <p:cNvPr id="530" name="Google Shape;530;p32"/>
          <p:cNvGraphicFramePr/>
          <p:nvPr/>
        </p:nvGraphicFramePr>
        <p:xfrm>
          <a:off x="457200" y="134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{582B8719-13D1-440E-A612-133D62C4953D}</a:tableStyleId>
              </a:tblPr>
              <a:tblGrid>
                <a:gridCol w="337525"/>
                <a:gridCol w="3335525"/>
                <a:gridCol w="347450"/>
                <a:gridCol w="347450"/>
                <a:gridCol w="347450"/>
                <a:gridCol w="1776950"/>
                <a:gridCol w="1737250"/>
              </a:tblGrid>
              <a:tr h="46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Điểm/ lỗi cần kiểm </a:t>
                      </a:r>
                      <a:br>
                        <a:rPr b="1" lang="en-US" sz="1400" u="none" cap="none" strike="noStrike"/>
                      </a:br>
                      <a:r>
                        <a:rPr b="1" lang="en-US" sz="1400" u="none" cap="none" strike="noStrike"/>
                        <a:t>(Quality item )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N/A</a:t>
                      </a:r>
                      <a:endParaRPr b="1" sz="11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Ngày kiểm tra</a:t>
                      </a:r>
                      <a:br>
                        <a:rPr b="1" lang="en-US" sz="1400" u="none" cap="none" strike="noStrike"/>
                      </a:br>
                      <a:r>
                        <a:rPr b="1" lang="en-US" sz="1400" u="none" cap="none" strike="noStrike"/>
                        <a:t>(Verification Date )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Chú ý </a:t>
                      </a:r>
                      <a:br>
                        <a:rPr b="1" lang="en-US" sz="1400" u="none" cap="none" strike="noStrike"/>
                      </a:br>
                      <a:r>
                        <a:rPr b="1" lang="en-US" sz="1400" u="none" cap="none" strike="noStrike"/>
                        <a:t>(Note)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Đã bật chế độ maintain trước khi deploy?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25/05/2021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Đã tạo tag (source code) hay chưa?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Đã setting cấu hình production?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Đã xoá cache sau khi deploy?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46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Các tính năng ở production hoạt động bình thường sau khi deploy?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7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46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