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iUimROIhgEdTRn/Ldai38c4QLy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A54668-43B0-4BF8-A668-C52973C75558}">
  <a:tblStyle styleId="{21A54668-43B0-4BF8-A668-C52973C7555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8" name="Google Shape;46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7" name="Google Shape;55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4" name="Google Shape;574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74f99e70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1" name="Google Shape;591;g274f99e700a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9" name="Google Shape;599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54d5cfb9ee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54d5cfb9e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354d5cfb9ee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2" name="Google Shape;49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0" name="Google Shape;50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8" name="Google Shape;50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3" name="Google Shape;53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Chỉnh lại hình</a:t>
            </a:r>
            <a:endParaRPr/>
          </a:p>
        </p:txBody>
      </p:sp>
      <p:sp>
        <p:nvSpPr>
          <p:cNvPr id="542" name="Google Shape;542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9" name="Google Shape;54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image" Target="../media/image11.jpg"/><Relationship Id="rId9" Type="http://schemas.openxmlformats.org/officeDocument/2006/relationships/image" Target="../media/image2.png"/><Relationship Id="rId5" Type="http://schemas.openxmlformats.org/officeDocument/2006/relationships/image" Target="../media/image4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1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4"/>
          <p:cNvPicPr preferRelativeResize="0"/>
          <p:nvPr/>
        </p:nvPicPr>
        <p:blipFill rotWithShape="1">
          <a:blip r:embed="rId2">
            <a:alphaModFix/>
          </a:blip>
          <a:srcRect b="-8186" l="0" r="0" t="0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4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4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54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54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54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54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54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4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54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54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4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54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54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4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4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4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4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4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54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54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54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54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54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54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4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4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4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4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4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4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4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4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4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4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4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4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4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4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4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4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4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4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4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4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4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54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4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54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54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54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54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54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54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54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54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54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54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54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4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54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54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54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54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54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54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54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54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54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54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4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4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4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4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4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4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4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4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4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4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4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4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4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4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4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4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4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4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4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4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4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4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4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4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4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4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4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4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4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4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4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4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4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54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4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4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4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4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4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4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4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4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4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4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4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4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4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4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4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4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4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4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4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4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4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4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4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4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4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4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4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4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4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4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4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4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4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4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4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4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4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4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4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4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4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4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4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4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4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4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4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4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4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4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4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4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4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54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4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4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4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4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4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4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4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4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4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4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4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4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4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4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4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4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4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4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4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4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4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4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54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4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4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4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4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4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4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4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4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4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4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4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4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4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4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4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4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4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4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4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4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4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4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4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4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4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4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4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4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4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4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4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4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4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4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4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4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4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4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54"/>
          <p:cNvGrpSpPr/>
          <p:nvPr/>
        </p:nvGrpSpPr>
        <p:grpSpPr>
          <a:xfrm>
            <a:off x="1610896" y="3406872"/>
            <a:ext cx="7401351" cy="2720908"/>
            <a:chOff x="1015" y="2147"/>
            <a:chExt cx="4662" cy="1714"/>
          </a:xfrm>
        </p:grpSpPr>
        <p:pic>
          <p:nvPicPr>
            <p:cNvPr descr="ALU_picShadow" id="239" name="Google Shape;239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54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54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5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54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4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54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5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54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5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54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54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5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5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6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51" name="Google Shape;451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6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7" name="Google Shape;457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6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3" name="Google Shape;463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5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55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55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55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55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5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55"/>
          <p:cNvSpPr txBox="1"/>
          <p:nvPr/>
        </p:nvSpPr>
        <p:spPr>
          <a:xfrm>
            <a:off x="6923138" y="6417915"/>
            <a:ext cx="13937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1" name="Google Shape;271;p5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2" name="Google Shape;272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5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5" name="Google Shape;275;p56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6" name="Google Shape;276;p56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56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56"/>
          <p:cNvSpPr txBox="1"/>
          <p:nvPr/>
        </p:nvSpPr>
        <p:spPr>
          <a:xfrm>
            <a:off x="381000" y="6380202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56"/>
          <p:cNvSpPr txBox="1"/>
          <p:nvPr/>
        </p:nvSpPr>
        <p:spPr>
          <a:xfrm>
            <a:off x="6923138" y="6400800"/>
            <a:ext cx="13937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58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87;p58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8" name="Google Shape;288;p58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58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58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58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58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58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58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58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58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58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58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58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58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58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58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58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58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58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58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58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58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58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58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58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58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58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58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58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58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8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8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8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8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8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8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8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58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58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58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58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58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58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58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58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58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58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58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58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58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58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58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58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58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58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58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58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58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58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58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58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58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58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58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58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58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58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58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58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58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58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58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58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58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58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58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58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58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58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58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58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58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58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58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58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58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58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58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58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58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58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58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58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58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58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58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58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58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58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58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58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58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58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58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58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58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58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58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58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58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58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58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58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58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58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58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58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58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58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58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58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58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58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58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58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58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58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58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58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5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9" name="Google Shape;419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6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3" name="Google Shape;423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6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9" name="Google Shape;429;p6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0" name="Google Shape;430;p6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1" name="Google Shape;431;p6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2" name="Google Shape;432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6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3" name="Google Shape;443;p6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4" name="Google Shape;444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Value-driven Delivery</a:t>
            </a:r>
            <a:endParaRPr/>
          </a:p>
        </p:txBody>
      </p:sp>
      <p:sp>
        <p:nvSpPr>
          <p:cNvPr id="471" name="Google Shape;471;p1"/>
          <p:cNvSpPr txBox="1"/>
          <p:nvPr>
            <p:ph idx="1" type="subTitle"/>
          </p:nvPr>
        </p:nvSpPr>
        <p:spPr>
          <a:xfrm>
            <a:off x="533400" y="3200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72" name="Google Shape;472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Phân biệt sự khác nhau </a:t>
            </a:r>
            <a:endParaRPr/>
          </a:p>
        </p:txBody>
      </p:sp>
      <p:graphicFrame>
        <p:nvGraphicFramePr>
          <p:cNvPr id="560" name="Google Shape;560;p48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{21A54668-43B0-4BF8-A668-C52973C75558}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Traditional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Agile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Requirements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Delivery Cadence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Time to market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Management Approach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Development Approach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61" name="Google Shape;561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2" name="Google Shape;562;p48"/>
          <p:cNvSpPr/>
          <p:nvPr/>
        </p:nvSpPr>
        <p:spPr>
          <a:xfrm>
            <a:off x="5791200" y="4837549"/>
            <a:ext cx="2634054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Definable requirements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48"/>
          <p:cNvSpPr/>
          <p:nvPr/>
        </p:nvSpPr>
        <p:spPr>
          <a:xfrm>
            <a:off x="914400" y="4468217"/>
            <a:ext cx="2569934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Involving requirements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48"/>
          <p:cNvSpPr/>
          <p:nvPr/>
        </p:nvSpPr>
        <p:spPr>
          <a:xfrm>
            <a:off x="2219420" y="5314929"/>
            <a:ext cx="3531736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delivery/ Multiple delivery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48"/>
          <p:cNvSpPr/>
          <p:nvPr/>
        </p:nvSpPr>
        <p:spPr>
          <a:xfrm>
            <a:off x="6028525" y="2037100"/>
            <a:ext cx="39564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 delivery or Continuous Delivery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48"/>
          <p:cNvSpPr/>
          <p:nvPr/>
        </p:nvSpPr>
        <p:spPr>
          <a:xfrm>
            <a:off x="6324600" y="5684261"/>
            <a:ext cx="1787669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Process-based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48"/>
          <p:cNvSpPr/>
          <p:nvPr/>
        </p:nvSpPr>
        <p:spPr>
          <a:xfrm>
            <a:off x="457200" y="3943528"/>
            <a:ext cx="1838965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Principle-based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8"/>
          <p:cNvSpPr/>
          <p:nvPr/>
        </p:nvSpPr>
        <p:spPr>
          <a:xfrm>
            <a:off x="7239000" y="3959702"/>
            <a:ext cx="144780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Plan-driven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8"/>
          <p:cNvSpPr/>
          <p:nvPr/>
        </p:nvSpPr>
        <p:spPr>
          <a:xfrm>
            <a:off x="457200" y="5222596"/>
            <a:ext cx="160020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Value-driven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48"/>
          <p:cNvSpPr/>
          <p:nvPr/>
        </p:nvSpPr>
        <p:spPr>
          <a:xfrm>
            <a:off x="3985288" y="5803956"/>
            <a:ext cx="697627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48"/>
          <p:cNvSpPr/>
          <p:nvPr/>
        </p:nvSpPr>
        <p:spPr>
          <a:xfrm>
            <a:off x="4197538" y="4606033"/>
            <a:ext cx="748923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9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Phân biệt sự khác nhau </a:t>
            </a:r>
            <a:endParaRPr/>
          </a:p>
        </p:txBody>
      </p:sp>
      <p:graphicFrame>
        <p:nvGraphicFramePr>
          <p:cNvPr id="577" name="Google Shape;577;p49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{21A54668-43B0-4BF8-A668-C52973C75558}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Traditional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Agile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Requirements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Delivery Cadence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Time to market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Management Approach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Development Approach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78" name="Google Shape;578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9" name="Google Shape;579;p49"/>
          <p:cNvSpPr/>
          <p:nvPr/>
        </p:nvSpPr>
        <p:spPr>
          <a:xfrm>
            <a:off x="3254972" y="1672982"/>
            <a:ext cx="2634054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Definable requirements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9"/>
          <p:cNvSpPr/>
          <p:nvPr/>
        </p:nvSpPr>
        <p:spPr>
          <a:xfrm>
            <a:off x="6002946" y="1672982"/>
            <a:ext cx="2569934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Involving requirements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9"/>
          <p:cNvSpPr/>
          <p:nvPr/>
        </p:nvSpPr>
        <p:spPr>
          <a:xfrm>
            <a:off x="3465914" y="2325469"/>
            <a:ext cx="2423112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delivery/ Multiple delivery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9"/>
          <p:cNvSpPr/>
          <p:nvPr/>
        </p:nvSpPr>
        <p:spPr>
          <a:xfrm>
            <a:off x="6028347" y="2311933"/>
            <a:ext cx="2658454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 delivery or Continuous Delivery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9"/>
          <p:cNvSpPr/>
          <p:nvPr/>
        </p:nvSpPr>
        <p:spPr>
          <a:xfrm>
            <a:off x="3465914" y="4005632"/>
            <a:ext cx="1787669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Process-based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49"/>
          <p:cNvSpPr/>
          <p:nvPr/>
        </p:nvSpPr>
        <p:spPr>
          <a:xfrm>
            <a:off x="6111232" y="3971329"/>
            <a:ext cx="1838965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Principle-based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49"/>
          <p:cNvSpPr/>
          <p:nvPr/>
        </p:nvSpPr>
        <p:spPr>
          <a:xfrm>
            <a:off x="3699725" y="4615690"/>
            <a:ext cx="144780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Plan-driven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49"/>
          <p:cNvSpPr/>
          <p:nvPr/>
        </p:nvSpPr>
        <p:spPr>
          <a:xfrm>
            <a:off x="6230615" y="4591815"/>
            <a:ext cx="160020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Value-driven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49"/>
          <p:cNvSpPr/>
          <p:nvPr/>
        </p:nvSpPr>
        <p:spPr>
          <a:xfrm>
            <a:off x="6144248" y="3183903"/>
            <a:ext cx="697627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49"/>
          <p:cNvSpPr/>
          <p:nvPr/>
        </p:nvSpPr>
        <p:spPr>
          <a:xfrm>
            <a:off x="3610826" y="3212068"/>
            <a:ext cx="748923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74f99e700a_1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594" name="Google Shape;594;g274f99e700a_1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Nội dung nào mới biết thêm?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/>
              <a:t>Kanban Method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Nội dung nào cảm thấy thú vị?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/>
              <a:t>Kanban Method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Nội dung nào sẽ áp dụng vào công việc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Kanban Method</a:t>
            </a:r>
            <a:endParaRPr/>
          </a:p>
        </p:txBody>
      </p:sp>
      <p:sp>
        <p:nvSpPr>
          <p:cNvPr id="595" name="Google Shape;595;g274f99e700a_1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6" name="Google Shape;596;g274f99e700a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295400"/>
            <a:ext cx="42672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</a:t>
            </a:r>
            <a:endParaRPr/>
          </a:p>
        </p:txBody>
      </p:sp>
      <p:sp>
        <p:nvSpPr>
          <p:cNvPr id="479" name="Google Shape;479;p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Giải thích ý nghĩa các biểu đồ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1" name="Google Shape;4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786970"/>
            <a:ext cx="4572000" cy="5071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4d5cfb9ee_2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354d5cfb9ee_2_0"/>
          <p:cNvSpPr txBox="1"/>
          <p:nvPr>
            <p:ph idx="1" type="body"/>
          </p:nvPr>
        </p:nvSpPr>
        <p:spPr>
          <a:xfrm>
            <a:off x="457200" y="1295400"/>
            <a:ext cx="8229600" cy="483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Visibility: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Adaptability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Business Value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Risk: </a:t>
            </a:r>
            <a:endParaRPr/>
          </a:p>
        </p:txBody>
      </p:sp>
      <p:sp>
        <p:nvSpPr>
          <p:cNvPr id="489" name="Google Shape;489;g354d5cfb9ee_2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Ví dụ: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Ký hợp đồng văn kiện tín dụng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Là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một người dùng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Tôi muốn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ký hợp đồng văn kiện tín dụng,điện tử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có thể bổ sung hồ sơ văn kiện tín dụng điện tử vào danh sách hồ sơ cần thiết.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Tiêu chí chấp thuận: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Với điều kiện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đã có hợp đồng chưa ký trên hệ thống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Khi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khách hàng xác nhận đúng OTP khi ký hợp đồng điện tử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Thì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đảm bảo hợp đồng điện tử có chữ ký của khách hàng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được xác thực bởi bên trung gian.</a:t>
            </a:r>
            <a:endParaRPr/>
          </a:p>
          <a:p>
            <a:pPr indent="-231775" lvl="0" marL="34290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Viết User Story về ứng dụng luyện thi PMP Online. Tính năng Làm bài thi online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 story </a:t>
            </a:r>
            <a:endParaRPr/>
          </a:p>
          <a:p>
            <a:pPr indent="-316230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</a:rPr>
              <a:t>Là: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m</a:t>
            </a:r>
            <a:r>
              <a:rPr lang="en-US"/>
              <a:t>ột học viên</a:t>
            </a:r>
            <a:endParaRPr/>
          </a:p>
          <a:p>
            <a:pPr indent="-316230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</a:rPr>
              <a:t>Tôi muốn</a:t>
            </a:r>
            <a:r>
              <a:rPr b="1" lang="en-US">
                <a:solidFill>
                  <a:srgbClr val="FF0000"/>
                </a:solidFill>
              </a:rPr>
              <a:t>:</a:t>
            </a:r>
            <a:r>
              <a:rPr lang="en-US"/>
              <a:t> không bị giới hạn số lần làm bài thi thử</a:t>
            </a:r>
            <a:endParaRPr/>
          </a:p>
          <a:p>
            <a:pPr indent="-316230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</a:rPr>
              <a:t>Để</a:t>
            </a:r>
            <a:r>
              <a:rPr b="1" lang="en-US">
                <a:solidFill>
                  <a:srgbClr val="FF0000"/>
                </a:solidFill>
              </a:rPr>
              <a:t>:</a:t>
            </a:r>
            <a:r>
              <a:rPr lang="en-US"/>
              <a:t> Nâng cao hiệu quả học tập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Acceptance Criteria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6230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</a:rPr>
              <a:t>Với điều kiện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: C</a:t>
            </a:r>
            <a:r>
              <a:rPr lang="en-US"/>
              <a:t>ó account trên hệ thống LMS, </a:t>
            </a:r>
            <a:endParaRPr/>
          </a:p>
          <a:p>
            <a:pPr indent="-316230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</a:rPr>
              <a:t>Khi</a:t>
            </a:r>
            <a:r>
              <a:rPr lang="en-US"/>
              <a:t>: </a:t>
            </a:r>
            <a:r>
              <a:rPr lang="en-US"/>
              <a:t>đã thi thử 1 lần</a:t>
            </a:r>
            <a:endParaRPr/>
          </a:p>
          <a:p>
            <a:pPr indent="-316230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</a:rPr>
              <a:t>Thì</a:t>
            </a:r>
            <a:r>
              <a:rPr lang="en-US"/>
              <a:t>: </a:t>
            </a:r>
            <a:r>
              <a:rPr lang="en-US"/>
              <a:t>không bị hạn chế</a:t>
            </a:r>
            <a:endParaRPr/>
          </a:p>
          <a:p>
            <a:pPr indent="-316230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(và) </a:t>
            </a:r>
            <a:r>
              <a:rPr lang="en-US"/>
              <a:t>đạt kết quả cao</a:t>
            </a:r>
            <a:endParaRPr/>
          </a:p>
          <a:p>
            <a:pPr indent="-191770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7" name="Google Shape;497;p1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graphicFrame>
        <p:nvGraphicFramePr>
          <p:cNvPr id="503" name="Google Shape;503;p21"/>
          <p:cNvGraphicFramePr/>
          <p:nvPr/>
        </p:nvGraphicFramePr>
        <p:xfrm>
          <a:off x="609600" y="205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{21A54668-43B0-4BF8-A668-C52973C75558}</a:tableStyleId>
              </a:tblPr>
              <a:tblGrid>
                <a:gridCol w="5833525"/>
                <a:gridCol w="2243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Bộ phận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Độ ưu tiên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Khung xe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Must Have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 bánh xe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Khả năng điều chỉnh yên xe cao - thấp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Hệ thống phanh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Còi xe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Hộp bảo vệ cho dây xích truyền động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 hoặc W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Màu sắc hấp dẫn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Bộ giảm sóc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Gác-ba-ga (ghế sau )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 hoặc W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Pê-dan (bàn đạp)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04" name="Google Shape;50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5" name="Google Shape;505;p21"/>
          <p:cNvSpPr txBox="1"/>
          <p:nvPr/>
        </p:nvSpPr>
        <p:spPr>
          <a:xfrm>
            <a:off x="609600" y="1295400"/>
            <a:ext cx="8077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Nhóm phát triển một mẫu xe đạp mới. Hãy xác định mức độ ưu tiên của các tính năng cần phát triển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33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12" name="Google Shape;512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3" name="Google Shape;513;p2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Dịch vụ khách sạn  </a:t>
            </a:r>
            <a:endParaRPr/>
          </a:p>
        </p:txBody>
      </p:sp>
      <p:grpSp>
        <p:nvGrpSpPr>
          <p:cNvPr id="514" name="Google Shape;514;p25"/>
          <p:cNvGrpSpPr/>
          <p:nvPr/>
        </p:nvGrpSpPr>
        <p:grpSpPr>
          <a:xfrm>
            <a:off x="4679868" y="1598880"/>
            <a:ext cx="4006932" cy="4064001"/>
            <a:chOff x="0" y="-1"/>
            <a:chExt cx="4006932" cy="4064001"/>
          </a:xfrm>
        </p:grpSpPr>
        <p:sp>
          <p:nvSpPr>
            <p:cNvPr id="515" name="Google Shape;515;p25"/>
            <p:cNvSpPr/>
            <p:nvPr/>
          </p:nvSpPr>
          <p:spPr>
            <a:xfrm rot="-5400000">
              <a:off x="-14266" y="14266"/>
              <a:ext cx="2032000" cy="2003466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0" y="0"/>
              <a:ext cx="2003466" cy="15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900" lIns="120900" spcFirstLastPara="1" rIns="120900" wrap="square" tIns="120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Satisfier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1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(Không có sẽ làm khách hàng thất vọng, nhưng có càng nhiều thì  càng vui) </a:t>
              </a:r>
              <a:endParaRPr b="0" i="1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2003466" y="0"/>
              <a:ext cx="2003466" cy="2032000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5"/>
            <p:cNvSpPr txBox="1"/>
            <p:nvPr/>
          </p:nvSpPr>
          <p:spPr>
            <a:xfrm>
              <a:off x="2003466" y="0"/>
              <a:ext cx="2003466" cy="15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900" lIns="120900" spcFirstLastPara="1" rIns="120900" wrap="square" tIns="120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Delighter/Exciter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1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(KH ko biết, ko kỳ vọng, nhưng phát hiện ra sẽ làm khách hào hứng) </a:t>
              </a:r>
              <a:endParaRPr b="0" i="1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5"/>
            <p:cNvSpPr/>
            <p:nvPr/>
          </p:nvSpPr>
          <p:spPr>
            <a:xfrm rot="10800000">
              <a:off x="0" y="2032000"/>
              <a:ext cx="2003466" cy="2032000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5"/>
            <p:cNvSpPr txBox="1"/>
            <p:nvPr/>
          </p:nvSpPr>
          <p:spPr>
            <a:xfrm>
              <a:off x="0" y="2539999"/>
              <a:ext cx="2003466" cy="15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900" lIns="120900" spcFirstLastPara="1" rIns="120900" wrap="square" tIns="120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Indifferent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1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(Có hay không ko làm ảnh hưởng tới mức độ hài lòng)  </a:t>
              </a:r>
              <a:endParaRPr b="0" i="1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5"/>
            <p:cNvSpPr/>
            <p:nvPr/>
          </p:nvSpPr>
          <p:spPr>
            <a:xfrm rot="5400000">
              <a:off x="1989199" y="2046267"/>
              <a:ext cx="2032000" cy="2003466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5"/>
            <p:cNvSpPr txBox="1"/>
            <p:nvPr/>
          </p:nvSpPr>
          <p:spPr>
            <a:xfrm>
              <a:off x="2003466" y="2539999"/>
              <a:ext cx="2003466" cy="15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900" lIns="120900" spcFirstLastPara="1" rIns="120900" wrap="square" tIns="120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Dissatisfier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1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(Không có sẽ làm khách hàng thất vọng, Có là điều đương nhiên)  </a:t>
              </a:r>
              <a:endParaRPr b="0" i="1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1402426" y="1523999"/>
              <a:ext cx="1202079" cy="1016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EDCDD"/>
                </a:gs>
                <a:gs pos="35000">
                  <a:srgbClr val="FDE8E8"/>
                </a:gs>
                <a:gs pos="100000">
                  <a:srgbClr val="FFF5F5"/>
                </a:gs>
              </a:gsLst>
              <a:lin ang="162000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5"/>
            <p:cNvSpPr txBox="1"/>
            <p:nvPr/>
          </p:nvSpPr>
          <p:spPr>
            <a:xfrm>
              <a:off x="1452023" y="1573596"/>
              <a:ext cx="1102885" cy="916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Kano analysis  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5" name="Google Shape;525;p25"/>
          <p:cNvSpPr/>
          <p:nvPr/>
        </p:nvSpPr>
        <p:spPr>
          <a:xfrm>
            <a:off x="6799839" y="4666740"/>
            <a:ext cx="17460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Nước nóng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5"/>
          <p:cNvSpPr/>
          <p:nvPr/>
        </p:nvSpPr>
        <p:spPr>
          <a:xfrm>
            <a:off x="6799850" y="5036050"/>
            <a:ext cx="1746000" cy="689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 giường sạch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25"/>
          <p:cNvSpPr/>
          <p:nvPr/>
        </p:nvSpPr>
        <p:spPr>
          <a:xfrm>
            <a:off x="4739425" y="1996225"/>
            <a:ext cx="1935900" cy="762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Wifi siêu tốc miễn phí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5"/>
          <p:cNvSpPr/>
          <p:nvPr/>
        </p:nvSpPr>
        <p:spPr>
          <a:xfrm>
            <a:off x="4739425" y="2720650"/>
            <a:ext cx="2133600" cy="625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TV HD màn hình rộng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5"/>
          <p:cNvSpPr/>
          <p:nvPr/>
        </p:nvSpPr>
        <p:spPr>
          <a:xfrm>
            <a:off x="6918951" y="2081650"/>
            <a:ext cx="1855500" cy="126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Bánh sinh nhật + kèm theo lời chúc viết tay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25"/>
          <p:cNvSpPr/>
          <p:nvPr/>
        </p:nvSpPr>
        <p:spPr>
          <a:xfrm>
            <a:off x="4679875" y="4688719"/>
            <a:ext cx="1935900" cy="970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Tranh Cô gái bên hoa huệ (tranh chép).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Bài toán Quán phở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Mỗi bát phở đi qua 3 bước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Chần phở : 1 phút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Xếp thịt + chan nước: 30s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Bê đồ ra cho khách : 3phút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Có 1 người chần phở, 1 người xếp thịt, 2 người bê đồ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Câu hỏi: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Sau bao lâu thì xong 1 bát phở 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Làm 100 bát phở mà ai cũng chạy hết công suất thì chuyện gì xảy ra ?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Có thêm 1 nhân sự nữa, thì xếp vào vị trí nào ?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Sau 4.5 phút sẽ xong 1 bát phở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Làm 100 bát phở hết công suất thì mất 150 phút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Xếp vào vị trí Bê đồ</a:t>
            </a:r>
            <a:endParaRPr sz="1800"/>
          </a:p>
        </p:txBody>
      </p:sp>
      <p:sp>
        <p:nvSpPr>
          <p:cNvPr id="537" name="Google Shape;537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8" name="Google Shape;538;p3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Bài toán Quán phở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Group discussion </a:t>
            </a:r>
            <a:endParaRPr/>
          </a:p>
        </p:txBody>
      </p:sp>
      <p:sp>
        <p:nvSpPr>
          <p:cNvPr id="545" name="Google Shape;545;p3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Định luật Little: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Cycle Time = Work In Progress / Throughput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Giả thiết: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WIP = 15 items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Throughput = 3 items/ sprint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Câu hỏi: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Cần bao nhiêu Sprints để xử lý hết 15 items</a:t>
            </a:r>
            <a:r>
              <a:rPr lang="en-US"/>
              <a:t>: </a:t>
            </a:r>
            <a:r>
              <a:rPr b="1" lang="en-US"/>
              <a:t>5 sprints</a:t>
            </a:r>
            <a:endParaRPr b="1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Có cách nào để giảm Cycle time ?: </a:t>
            </a:r>
            <a:r>
              <a:rPr b="1" lang="en-US"/>
              <a:t>T</a:t>
            </a:r>
            <a:r>
              <a:rPr b="1" lang="en-US"/>
              <a:t>ăng throughput hoặc giảm WIP</a:t>
            </a:r>
            <a:endParaRPr b="1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Có cách nào để tăng Throughput ?: </a:t>
            </a:r>
            <a:r>
              <a:rPr b="1" lang="en-US"/>
              <a:t>T</a:t>
            </a:r>
            <a:r>
              <a:rPr b="1" lang="en-US"/>
              <a:t>ăng số lượng item trong 1 sprint</a:t>
            </a:r>
            <a:endParaRPr b="1"/>
          </a:p>
        </p:txBody>
      </p:sp>
      <p:sp>
        <p:nvSpPr>
          <p:cNvPr id="546" name="Google Shape;546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Bài toán Quán phở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Mỗi bát phở đi qua 3 bước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Chần phở : 1 phút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Xếp thịt + chan nước: 30s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Bê đồ ra cho khách : 3phút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Có 1 người chần phở, 1 người xếp thịt, 1 người bê đồ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Câu hỏi: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Sau bao lâu thì xong 1 bát phở 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Xử lý theo lô (Batch processing)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Sau bao lâu thì xong 10 bát phở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3) Xử lý luồng liên tục (Continuous flow)</a:t>
            </a:r>
            <a:endParaRPr/>
          </a:p>
          <a:p>
            <a:pPr indent="-342900" lvl="2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Sau bao lâu thì xong 10 bát phở ?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4p30s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16p30s với điều kiện làm theo lô 5 bát phở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 sz="1800"/>
          </a:p>
        </p:txBody>
      </p:sp>
      <p:sp>
        <p:nvSpPr>
          <p:cNvPr id="553" name="Google Shape;553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4" name="Google Shape;554;p3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2013-01-10T02:58:29Z</dcterms:created>
  <dc:creator>User</dc:creator>
</cp:coreProperties>
</file>