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o8PL7hf6dwexn9Fxo/wASbE1v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9DE38B-B98B-4DA0-A702-4C92AC2508AF}">
  <a:tblStyle styleId="{099DE38B-B98B-4DA0-A702-4C92AC2508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e164734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2" name="Google Shape;572;g2e164734e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4314e0bff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4314e0b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354314e0bff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9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3.jpg"/><Relationship Id="rId8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6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6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6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6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7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6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67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7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6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6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76" name="Google Shape;276;p6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7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1" name="Google Shape;41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7" name="Google Shape;417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8" name="Google Shape;418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9" name="Google Shape;419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0" name="Google Shape;420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7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1" name="Google Shape;431;p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2" name="Google Shape;432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7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9" name="Google Shape;439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3.jpg"/><Relationship Id="rId6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Adaptive Planning &amp; Tracking </a:t>
            </a:r>
            <a:endParaRPr/>
          </a:p>
        </p:txBody>
      </p:sp>
      <p:sp>
        <p:nvSpPr>
          <p:cNvPr id="460" name="Google Shape;460;p1"/>
          <p:cNvSpPr txBox="1"/>
          <p:nvPr>
            <p:ph idx="1" type="subTitle"/>
          </p:nvPr>
        </p:nvSpPr>
        <p:spPr>
          <a:xfrm>
            <a:off x="533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1" name="Google Shape;46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lang="en-US" sz="3200"/>
              <a:t>Group discussion:</a:t>
            </a:r>
            <a:endParaRPr i="1" sz="3600">
              <a:solidFill>
                <a:srgbClr val="00B0F0"/>
              </a:solidFill>
            </a:endParaRPr>
          </a:p>
        </p:txBody>
      </p:sp>
      <p:sp>
        <p:nvSpPr>
          <p:cNvPr id="568" name="Google Shape;568;p5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Velocity là gì - Công cụ đo lường tốc độ hoàn thành công việc – Atoha" id="569" name="Google Shape;5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7467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e164734e13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2e164734e13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Toàn bộ bài học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Planning poker, Burndown chart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n/a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2e164734e13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7" name="Google Shape;577;g2e164734e1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468" name="Google Shape;468;p3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{099DE38B-B98B-4DA0-A702-4C92AC2508AF}</a:tableStyleId>
              </a:tblPr>
              <a:tblGrid>
                <a:gridCol w="1524000"/>
                <a:gridCol w="320040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Lên kế hoạch truyền thống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Lên kế hoạch linh hoạt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Quy trình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0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Giấy tờ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Hoạt động sản xuất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9" name="Google Shape;46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70" name="Google Shape;470;p3"/>
          <p:cNvSpPr/>
          <p:nvPr/>
        </p:nvSpPr>
        <p:spPr>
          <a:xfrm>
            <a:off x="5395551" y="1838775"/>
            <a:ext cx="2760300" cy="3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 phá và chào đón thay đổi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"/>
          <p:cNvSpPr/>
          <p:nvPr/>
        </p:nvSpPr>
        <p:spPr>
          <a:xfrm>
            <a:off x="5395550" y="4062675"/>
            <a:ext cx="2922900" cy="58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hoạt động diễn ra lặp đi lặp lại (iterative)  ở nhiều mức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"/>
          <p:cNvSpPr/>
          <p:nvPr/>
        </p:nvSpPr>
        <p:spPr>
          <a:xfrm>
            <a:off x="5454338" y="3618422"/>
            <a:ext cx="2805300" cy="3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tạo tác thô sơ và đơn giản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"/>
          <p:cNvSpPr/>
          <p:nvPr/>
        </p:nvSpPr>
        <p:spPr>
          <a:xfrm>
            <a:off x="5395550" y="2797050"/>
            <a:ext cx="3045900" cy="58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Chốt thời gian và nguồn lực, rồi đưa là phạm vi công việc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"/>
          <p:cNvSpPr/>
          <p:nvPr/>
        </p:nvSpPr>
        <p:spPr>
          <a:xfrm>
            <a:off x="5454350" y="2220825"/>
            <a:ext cx="3045900" cy="338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vừa đủ, và vừa làm vừa điều chỉnh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"/>
          <p:cNvSpPr/>
          <p:nvPr/>
        </p:nvSpPr>
        <p:spPr>
          <a:xfrm>
            <a:off x="2051550" y="4195775"/>
            <a:ext cx="2805300" cy="3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hoạt động diễn ra tuần tự và tuyến tính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"/>
          <p:cNvSpPr/>
          <p:nvPr/>
        </p:nvSpPr>
        <p:spPr>
          <a:xfrm>
            <a:off x="2051550" y="1746033"/>
            <a:ext cx="2599500" cy="3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Cố gắng giảm thiểu thay đổi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"/>
          <p:cNvSpPr/>
          <p:nvPr/>
        </p:nvSpPr>
        <p:spPr>
          <a:xfrm>
            <a:off x="2206920" y="2220678"/>
            <a:ext cx="2760300" cy="3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chi tiết từ trước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/>
          <p:nvPr/>
        </p:nvSpPr>
        <p:spPr>
          <a:xfrm>
            <a:off x="2277000" y="2797039"/>
            <a:ext cx="2354400" cy="58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Chốt phạm vi công việc, rồi đưa ra tiến độ và chi phí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"/>
          <p:cNvSpPr/>
          <p:nvPr/>
        </p:nvSpPr>
        <p:spPr>
          <a:xfrm>
            <a:off x="2206920" y="3618414"/>
            <a:ext cx="3045900" cy="33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Nhiều kế hoạch và tài liệu chi tiết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486" name="Google Shape;486;p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{099DE38B-B98B-4DA0-A702-4C92AC2508AF}</a:tableStyleId>
              </a:tblPr>
              <a:tblGrid>
                <a:gridCol w="1524000"/>
                <a:gridCol w="320040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Lên kế hoạch truyền thống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Lên kế hoạch linh hoạt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Cố gắng giảm thiểu thay đổi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Khám phá và chào đón thay đổi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Lên kế hoạch chi tiết từ trước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Lên kế hoạch vừa đủ, và vừa làm vừa điều chỉnh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Quy trình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Chốt phạm vi công việc, rồi đưa ra tiến độ và chi phí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Chốt thời gian và nguồn lực, rồi đưa là phạm vi công 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Giấy tờ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Nhiều kế hoạch và tài liệu chi tiết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Các tạo tác thô sơ và đơn giản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Hoạt động sản xuất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Các hoạt động diễn ra tuần tự và tuyến tính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Các hoạt động diễn ra lặp đi lặp lại (iterative)  ở nhiều mức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7" name="Google Shape;48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93" name="Google Shape;493;p1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Review lại kiến thức về buổi Daily Meeting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Ý nghĩa của buổi họp ? </a:t>
            </a:r>
            <a:r>
              <a:rPr lang="en-US"/>
              <a:t>Đồng bộ thông tin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Tổ chức ở đâu ? </a:t>
            </a:r>
            <a:r>
              <a:rPr lang="en-US"/>
              <a:t>Gần nơi làm việc nhất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Tổ chức khi nào ? </a:t>
            </a:r>
            <a:r>
              <a:rPr lang="en-US"/>
              <a:t>Hằng ngày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Trong thời gian bao lâu ? 15</a:t>
            </a:r>
            <a:r>
              <a:rPr lang="en-US"/>
              <a:t>’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Cách thức tổ chức buổi họp ? </a:t>
            </a:r>
            <a:r>
              <a:rPr lang="en-US"/>
              <a:t>Họp trực tiếp,từng người trả lời 3 câu hỏi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 câu hỏi trong buổi họp? </a:t>
            </a:r>
            <a:r>
              <a:rPr lang="en-US"/>
              <a:t>Hqua làm gì, hôm nay làm gì? vướng mắc gì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Tại sao lại họp đứng ? </a:t>
            </a:r>
            <a:r>
              <a:rPr lang="en-US"/>
              <a:t>Tiết kiệm thời gian bố trí chỗ ngồi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Đây có phải là buổi họp báo cáo ? </a:t>
            </a:r>
            <a:r>
              <a:rPr lang="en-US"/>
              <a:t>Không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Đây có phải là buổi họp giải quyết vấn đề ? </a:t>
            </a:r>
            <a:r>
              <a:rPr lang="en-US"/>
              <a:t>khÔNG</a:t>
            </a:r>
            <a:endParaRPr/>
          </a:p>
        </p:txBody>
      </p:sp>
      <p:sp>
        <p:nvSpPr>
          <p:cNvPr id="494" name="Google Shape;49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Thực hành Planning Poker </a:t>
            </a:r>
            <a:endParaRPr/>
          </a:p>
        </p:txBody>
      </p:sp>
      <p:sp>
        <p:nvSpPr>
          <p:cNvPr id="500" name="Google Shape;500;p2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Đưa ra ước lượng story point cho các món ăn dưới đây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Bằng cách so sánh độ khó của việc nấu các món ăn sau với công việc Nấu cơm (1 point)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Tool online: https://planningpokeronline.com/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y cầu kỳ nhưng không ai tiếc công làm 5 món siêu ngon này - 1" id="502" name="Google Shape;5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64340"/>
            <a:ext cx="2185042" cy="155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y cầu kỳ nhưng không ai tiếc công làm 5 món siêu ngon này - 3" id="503" name="Google Shape;5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3874532"/>
            <a:ext cx="2074332" cy="1555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y cầu kỳ nhưng không ai tiếc công làm 5 món siêu ngon này - 4" id="504" name="Google Shape;50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8786" y="3864340"/>
            <a:ext cx="1900414" cy="1565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y cầu kỳ nhưng không ai tiếc công làm 5 món siêu ngon này - 5" id="505" name="Google Shape;50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3874532"/>
            <a:ext cx="2060744" cy="154555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297366" y="34290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Chả cốm rán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2495876" y="3449487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Mực hấp nhồi thịt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4"/>
          <p:cNvSpPr txBox="1"/>
          <p:nvPr/>
        </p:nvSpPr>
        <p:spPr>
          <a:xfrm>
            <a:off x="4572000" y="3429000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Tôm cuộn khoai tây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4"/>
          <p:cNvSpPr txBox="1"/>
          <p:nvPr/>
        </p:nvSpPr>
        <p:spPr>
          <a:xfrm>
            <a:off x="7005143" y="3442614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Bê tái chanh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Group discussion: Đánh giá kết quả làm việc của nhóm  </a:t>
            </a:r>
            <a:endParaRPr/>
          </a:p>
        </p:txBody>
      </p:sp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37" y="1371600"/>
            <a:ext cx="3846963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037" y="3886199"/>
            <a:ext cx="3683079" cy="231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5882" y="3817561"/>
            <a:ext cx="3233718" cy="250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1126" y="1141704"/>
            <a:ext cx="3690874" cy="274449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1"/>
          <p:cNvSpPr txBox="1"/>
          <p:nvPr/>
        </p:nvSpPr>
        <p:spPr>
          <a:xfrm>
            <a:off x="2209450" y="1371600"/>
            <a:ext cx="272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ổn định, đúng tiến độ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1"/>
          <p:cNvSpPr txBox="1"/>
          <p:nvPr/>
        </p:nvSpPr>
        <p:spPr>
          <a:xfrm>
            <a:off x="3501650" y="2164925"/>
            <a:ext cx="566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1"/>
          <p:cNvSpPr txBox="1"/>
          <p:nvPr/>
        </p:nvSpPr>
        <p:spPr>
          <a:xfrm>
            <a:off x="6095975" y="1487825"/>
            <a:ext cx="272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vượt tiến độ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1"/>
          <p:cNvSpPr txBox="1"/>
          <p:nvPr/>
        </p:nvSpPr>
        <p:spPr>
          <a:xfrm>
            <a:off x="6418200" y="3886200"/>
            <a:ext cx="272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chậm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tiến độ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1"/>
          <p:cNvSpPr txBox="1"/>
          <p:nvPr/>
        </p:nvSpPr>
        <p:spPr>
          <a:xfrm>
            <a:off x="3080350" y="3787750"/>
            <a:ext cx="1854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khơi động chậm, nước rút nhanh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chia nhỏ User Story </a:t>
            </a:r>
            <a:endParaRPr i="1" sz="1500">
              <a:solidFill>
                <a:srgbClr val="00B0F0"/>
              </a:solidFill>
            </a:endParaRPr>
          </a:p>
        </p:txBody>
      </p:sp>
      <p:sp>
        <p:nvSpPr>
          <p:cNvPr id="529" name="Google Shape;529;p4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530" name="Google Shape;530;p45"/>
          <p:cNvGrpSpPr/>
          <p:nvPr/>
        </p:nvGrpSpPr>
        <p:grpSpPr>
          <a:xfrm>
            <a:off x="398402" y="2974823"/>
            <a:ext cx="1563220" cy="1654328"/>
            <a:chOff x="469656" y="3069616"/>
            <a:chExt cx="2084293" cy="2205770"/>
          </a:xfrm>
        </p:grpSpPr>
        <p:pic>
          <p:nvPicPr>
            <p:cNvPr id="531" name="Google Shape;531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9656" y="3069616"/>
              <a:ext cx="2084293" cy="2205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45"/>
            <p:cNvSpPr txBox="1"/>
            <p:nvPr/>
          </p:nvSpPr>
          <p:spPr>
            <a:xfrm>
              <a:off x="562708" y="3572337"/>
              <a:ext cx="1872761" cy="1631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Là</a:t>
              </a:r>
              <a:r>
                <a:rPr b="1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khách hàng,</a:t>
              </a:r>
              <a:b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1050" u="none" cap="none" strike="noStrik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Tôi muốn</a:t>
              </a:r>
              <a:r>
                <a:rPr b="0" i="0" lang="en-US" sz="1050" u="none" cap="none" strike="noStrik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thanh toán cho hàng hóa ở trong giỏ mua sắm,</a:t>
              </a:r>
              <a:b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1050" u="none" cap="none" strike="noStrik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Để</a:t>
              </a:r>
              <a:r>
                <a:rPr b="1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tôi có thể nhận được hàng hóa tại nhà.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3" name="Google Shape;5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307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596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306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596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7885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7884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5"/>
          <p:cNvSpPr/>
          <p:nvPr/>
        </p:nvSpPr>
        <p:spPr>
          <a:xfrm>
            <a:off x="2393706" y="3437081"/>
            <a:ext cx="481379" cy="81109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5416D"/>
              </a:gs>
              <a:gs pos="48000">
                <a:srgbClr val="8268A4"/>
              </a:gs>
              <a:gs pos="100000">
                <a:srgbClr val="B2A0C7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5"/>
          <p:cNvSpPr txBox="1"/>
          <p:nvPr/>
        </p:nvSpPr>
        <p:spPr>
          <a:xfrm>
            <a:off x="3249300" y="2089913"/>
            <a:ext cx="178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khách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được tự động đăng nhập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không phải nhập lại thông tin cá nhân mỗi lần đặt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5"/>
          <p:cNvSpPr/>
          <p:nvPr/>
        </p:nvSpPr>
        <p:spPr>
          <a:xfrm>
            <a:off x="316524" y="1463920"/>
            <a:ext cx="2111897" cy="1204342"/>
          </a:xfrm>
          <a:prstGeom prst="wedgeEllipseCallout">
            <a:avLst>
              <a:gd fmla="val 52219" name="adj1"/>
              <a:gd fmla="val 132499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Hãy nhớ xem flow mua sắm Shopee của bạn như thế nào? Có thể chia nhỏ theo flow đấy được không?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5"/>
          <p:cNvSpPr txBox="1"/>
          <p:nvPr/>
        </p:nvSpPr>
        <p:spPr>
          <a:xfrm>
            <a:off x="5112895" y="2033342"/>
            <a:ext cx="140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 </a:t>
            </a:r>
            <a:r>
              <a:rPr b="1" lang="en-US" sz="1200">
                <a:latin typeface="Calibri"/>
                <a:ea typeface="Calibri"/>
                <a:cs typeface="Calibri"/>
                <a:sym typeface="Calibri"/>
              </a:rPr>
              <a:t>(khách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xem hết các mã giảm giá trước khi thanh toán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tôi lựa chọn được mã giảm giá phù hợp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5"/>
          <p:cNvSpPr txBox="1"/>
          <p:nvPr/>
        </p:nvSpPr>
        <p:spPr>
          <a:xfrm>
            <a:off x="6899048" y="4417398"/>
            <a:ext cx="1404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khách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shipper cung cấp ảnh giao hàng tại nhà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chứng minh giao hàng thành công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5"/>
          <p:cNvSpPr txBox="1"/>
          <p:nvPr/>
        </p:nvSpPr>
        <p:spPr>
          <a:xfrm>
            <a:off x="3294935" y="4417400"/>
            <a:ext cx="1404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khách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nhìn lại hình ảnh sp và số lượng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kiểm tra lại trước khi thanh toán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5"/>
          <p:cNvSpPr txBox="1"/>
          <p:nvPr/>
        </p:nvSpPr>
        <p:spPr>
          <a:xfrm>
            <a:off x="5112920" y="4417399"/>
            <a:ext cx="1404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khách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nhìn thấy các hình thức thanh toán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dễ dàng lựa chọn phương thức thanh toán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5"/>
          <p:cNvSpPr txBox="1"/>
          <p:nvPr/>
        </p:nvSpPr>
        <p:spPr>
          <a:xfrm>
            <a:off x="6897208" y="2328253"/>
            <a:ext cx="140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khách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nhìn thấy xu mà tôi đã tích luỹ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trừ vào tiền thanh toán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Tính Velocity </a:t>
            </a:r>
            <a:endParaRPr/>
          </a:p>
        </p:txBody>
      </p:sp>
      <p:sp>
        <p:nvSpPr>
          <p:cNvPr id="552" name="Google Shape;552;p4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A có velocity của 4 sprint gần nhất 38, 29, 38, 39 point. Velocity dự kiến cho sprint tới là bao nhiêu ? 36</a:t>
            </a:r>
            <a:endParaRPr/>
          </a:p>
          <a:p>
            <a:pPr indent="-158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ước lượng velocity cho Sprint đầu tiên (chưa có dữ liệu lịch sử)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A có velocity của 4 sprint gần nhất 38, 29, 38, 39 point. Team B có velocity của 4 sprint gần nhất 46, 36, 38, 36. Team nào có performance tốt hơn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9"/>
          <p:cNvSpPr txBox="1"/>
          <p:nvPr/>
        </p:nvSpPr>
        <p:spPr>
          <a:xfrm>
            <a:off x="533400" y="3653400"/>
            <a:ext cx="8077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B: 39 → Team B có performance tốt hơn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4314e0bff_0_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354314e0bff_0_5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Dành cho khách hàng cá nhân và tổ chức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Những người có nhu cầu liên lạc qua app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App Dưa leo là một ứng dụng gọi điện có chức năng lưu video cuộc gọi trên cloud của app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Không giống các app cùng loại Zalo, Messenger, App Dưa leo giúp </a:t>
            </a:r>
            <a:endParaRPr/>
          </a:p>
        </p:txBody>
      </p:sp>
      <p:sp>
        <p:nvSpPr>
          <p:cNvPr id="561" name="Google Shape;561;g354314e0bff_0_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