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u8w/LL38EiNSDhj8BC60SrqDc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0D7643-A9E0-40B6-80DC-39F59BF9A4E5}">
  <a:tblStyle styleId="{670D7643-A9E0-40B6-80DC-39F59BF9A4E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C0963C03-1B11-4A6A-9E98-6D56BB03E3E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1685df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8" name="Google Shape;538;g2e1685df2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8.png"/><Relationship Id="rId5" Type="http://schemas.openxmlformats.org/officeDocument/2006/relationships/image" Target="../media/image5.jpg"/><Relationship Id="rId6" Type="http://schemas.openxmlformats.org/officeDocument/2006/relationships/image" Target="../media/image6.jpg"/><Relationship Id="rId7" Type="http://schemas.openxmlformats.org/officeDocument/2006/relationships/image" Target="../media/image7.jpg"/><Relationship Id="rId8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8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7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9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1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Procurement Management</a:t>
            </a:r>
            <a:endParaRPr/>
          </a:p>
        </p:txBody>
      </p:sp>
      <p:sp>
        <p:nvSpPr>
          <p:cNvPr id="459" name="Google Shape;45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graphicFrame>
        <p:nvGraphicFramePr>
          <p:cNvPr id="534" name="Google Shape;534;p61"/>
          <p:cNvGraphicFramePr/>
          <p:nvPr/>
        </p:nvGraphicFramePr>
        <p:xfrm>
          <a:off x="500922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1371600"/>
                <a:gridCol w="685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nhận hoàn thành mục tiêu, y/c của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Thu thập &amp; hoàn thiện các tài liệu dự án (lưu trữ dữ liệu. . .)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Bước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 &amp; tổng kết bài học kinh nghiệm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Bước 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Kết thúc HĐ &amp; thanh toán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61"/>
          <p:cNvSpPr txBox="1"/>
          <p:nvPr/>
        </p:nvSpPr>
        <p:spPr>
          <a:xfrm>
            <a:off x="685800" y="1752600"/>
            <a:ext cx="5311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 bước cần thực hiện khi đóng dự án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1685df20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e1685df20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Agile contract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Cost-reimbursable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Agile contract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Money for Nothing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Negotiation Strategic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Negotiation Strategic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e1685df20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g2e1685df20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sp>
        <p:nvSpPr>
          <p:cNvPr id="465" name="Google Shape;46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nào nên tự làm? Khi nào nên đi mua/thuê bên ngoài?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Tự làm: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khi có sẵn nguồn lực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phí có thể rẻ hơn so với mua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Chủ động &amp; bảo mật về công nghệ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thích tự làm để trải nghiệm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Mua/thuê: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Khi ko có sẵn nguồn lực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khi không thể tự làm được mới thuê/mua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Cần thiết bị chuyên dụng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 phí có thể tiết kiệm hơn trong dài hạn so với tự làm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sp>
        <p:nvSpPr>
          <p:cNvPr id="471" name="Google Shape;471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Loại hợp đồng nào sẽ rủi ro cho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bán (Seller) ? </a:t>
            </a:r>
            <a:r>
              <a:rPr lang="en-US"/>
              <a:t>Fixed Price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mua (Buyer) ? </a:t>
            </a:r>
            <a:r>
              <a:rPr lang="en-US" sz="1800"/>
              <a:t>Cost Reimbursable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vai trò Bên mua, khi nào nên sử dụng loại hợp đồng nào ?</a:t>
            </a:r>
            <a:endParaRPr/>
          </a:p>
        </p:txBody>
      </p:sp>
      <p:graphicFrame>
        <p:nvGraphicFramePr>
          <p:cNvPr id="472" name="Google Shape;472;p10"/>
          <p:cNvGraphicFramePr/>
          <p:nvPr/>
        </p:nvGraphicFramePr>
        <p:xfrm>
          <a:off x="656725" y="3017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2935225"/>
                <a:gridCol w="2935225"/>
              </a:tblGrid>
              <a:tr h="2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Tính chất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chưa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72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Cần ngay, thời gian ngắn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3" name="Google Shape;473;p10"/>
          <p:cNvSpPr txBox="1"/>
          <p:nvPr/>
        </p:nvSpPr>
        <p:spPr>
          <a:xfrm>
            <a:off x="4193696" y="3728571"/>
            <a:ext cx="1402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3916000" y="4531724"/>
            <a:ext cx="2211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Reimbursable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 txBox="1"/>
          <p:nvPr/>
        </p:nvSpPr>
        <p:spPr>
          <a:xfrm>
            <a:off x="3999117" y="5515967"/>
            <a:ext cx="179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&amp; Material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sp>
        <p:nvSpPr>
          <p:cNvPr id="482" name="Google Shape;482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vai trò trách nhiệm của các bên 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3" name="Google Shape;483;p14"/>
          <p:cNvGraphicFramePr/>
          <p:nvPr/>
        </p:nvGraphicFramePr>
        <p:xfrm>
          <a:off x="470704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{C0963C03-1B11-4A6A-9E98-6D56BB03E3E1}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Mua Sắm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Pháp Chế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Đội Dự Án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tìm kiếm nhà cung cấp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Thực hiện các cn mua sắm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Lựa chọn loại HĐ mua sắm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Rà soát các ĐK trong HĐ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Hỗ trợ giải quyết tranh chấp phát sinh từ HĐ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Đưa ra y/c mua sắm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Tham vấn các TCKT khi đấu thầu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Tham gia đánh giá &amp; lựa chọn nhà cung cấp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mua Server  (Nhóm 2)</a:t>
            </a:r>
            <a:endParaRPr/>
          </a:p>
        </p:txBody>
      </p:sp>
      <p:sp>
        <p:nvSpPr>
          <p:cNvPr id="489" name="Google Shape;489;p1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Tình huống Đội Dự Án cần mua một thiết bị (Ví dụ mua Server) để phục vụ dự án.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liệt kê cách bước cần làm trong quá trình Lên Kế Hoạch Quản Lý Mua Sắm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18"/>
          <p:cNvGraphicFramePr/>
          <p:nvPr/>
        </p:nvGraphicFramePr>
        <p:xfrm>
          <a:off x="457200" y="2438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1577800"/>
                <a:gridCol w="6651800"/>
              </a:tblGrid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định nhu cầu (y/c TCKT &amp; ngân sách)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Tìm kiếm &amp; lựa chọn nhà cung cấp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Mời thầu đối với các nhà cung cấp SP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Hồ sơ thầu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Conduct Procurement (Nhóm 2)</a:t>
            </a:r>
            <a:endParaRPr/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Tiền đề: Đã chuẩn bị xong hồ sơ, giấy tờ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Cần làm những bước gì, công việc gì, để lựa chọn ra được nhà Cung cấp phù hợp ? Liệt kê các bước thực hiện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7" name="Google Shape;497;p32"/>
          <p:cNvGraphicFramePr/>
          <p:nvPr/>
        </p:nvGraphicFramePr>
        <p:xfrm>
          <a:off x="7620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1524000"/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Nhận hs thầu (hs kỹ thuật &amp; giá)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giá, so sánh các tiêu chí để lựa chọn nhà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Công bố đơn vị trúng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Đàm phán về HĐ &amp; các điều khoản chi tiết của HĐ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Nhà cung cấp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Và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graphicFrame>
        <p:nvGraphicFramePr>
          <p:cNvPr id="503" name="Google Shape;503;p42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Giải pháp/ Ứng phó 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Fixed Price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cẩn thận lựa chọn NT ngay từ đầu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Cost Reimbursable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HĐ phải thể hiện chi tiết, phạm vi, chi phí cụ thể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&amp; Material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Bám sát, theo </a:t>
                      </a:r>
                      <a:r>
                        <a:rPr lang="en-US" sz="1800"/>
                        <a:t>dõi</a:t>
                      </a:r>
                      <a:r>
                        <a:rPr lang="en-US" sz="1800"/>
                        <a:t> chặt chẽ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42"/>
          <p:cNvSpPr txBox="1"/>
          <p:nvPr/>
        </p:nvSpPr>
        <p:spPr>
          <a:xfrm>
            <a:off x="3200400" y="1666244"/>
            <a:ext cx="26283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cắt giảm chất lượng/ phạm vi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2960025" y="2300075"/>
            <a:ext cx="29835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làm giả hoá đơn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 tăng vật tư ko cần thiết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3200400" y="3059675"/>
            <a:ext cx="2297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padding thời gian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graphicFrame>
        <p:nvGraphicFramePr>
          <p:cNvPr id="512" name="Google Shape;512;p5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3581400"/>
                <a:gridCol w="190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4038600" y="3124458"/>
            <a:ext cx="185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3916830" y="3693477"/>
            <a:ext cx="2095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7"/>
          <p:cNvSpPr txBox="1"/>
          <p:nvPr/>
        </p:nvSpPr>
        <p:spPr>
          <a:xfrm>
            <a:off x="3911900" y="1781957"/>
            <a:ext cx="2557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3795574" y="2453200"/>
            <a:ext cx="2673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(Nhóm 2)</a:t>
            </a:r>
            <a:endParaRPr/>
          </a:p>
        </p:txBody>
      </p:sp>
      <p:graphicFrame>
        <p:nvGraphicFramePr>
          <p:cNvPr id="523" name="Google Shape;523;p5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{670D7643-A9E0-40B6-80DC-39F59BF9A4E5}</a:tableStyleId>
              </a:tblPr>
              <a:tblGrid>
                <a:gridCol w="3505200"/>
                <a:gridCol w="3429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4" name="Google Shape;52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58"/>
          <p:cNvSpPr txBox="1"/>
          <p:nvPr/>
        </p:nvSpPr>
        <p:spPr>
          <a:xfrm>
            <a:off x="4145330" y="3048000"/>
            <a:ext cx="185178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>
            <a:off x="4154976" y="3694053"/>
            <a:ext cx="209544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8"/>
          <p:cNvSpPr txBox="1"/>
          <p:nvPr/>
        </p:nvSpPr>
        <p:spPr>
          <a:xfrm>
            <a:off x="4154976" y="1802368"/>
            <a:ext cx="255711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4154976" y="2433777"/>
            <a:ext cx="307872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