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SvCUhkIyl9N1Mg9i93yPV15I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B95C74-6440-4126-A5E0-94ABC0FC71C5}">
  <a:tblStyle styleId="{C5B95C74-6440-4126-A5E0-94ABC0FC71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e1639d9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5" name="Google Shape;455;g2e1639d9d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9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2.jpg"/><Relationship Id="rId8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3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3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3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3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3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3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3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3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3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3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3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3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3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3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3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3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3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3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3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3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3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3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3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3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3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3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3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3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3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3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3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3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3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3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3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3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3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3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3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3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3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3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3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3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3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3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3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3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3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3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3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3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3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3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3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3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3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3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3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3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3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3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3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3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3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3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3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3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3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3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3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3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3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3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3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3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3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3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3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3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3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3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3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3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3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3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3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3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3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3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3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3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3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3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3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3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3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3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3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3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3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3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3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3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3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3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3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3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3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3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3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3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3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3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3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3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3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3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3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3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3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3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3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3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3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3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3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3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3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3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3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3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3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3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3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3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3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3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3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3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3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3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3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3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3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3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3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3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3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3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3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3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3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3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3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3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3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3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3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3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3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3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3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3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3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3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5" name="Google Shape;325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6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6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4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6" name="Google Shape;286;p54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54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8" name="Google Shape;288;p54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4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7" name="Google Shape;297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3" name="Google Shape;303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4" name="Google Shape;304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5" name="Google Shape;305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6" name="Google Shape;306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17" name="Google Shape;317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Stakeholder Management</a:t>
            </a:r>
            <a:endParaRPr/>
          </a:p>
        </p:txBody>
      </p:sp>
      <p:sp>
        <p:nvSpPr>
          <p:cNvPr id="346" name="Google Shape;346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Engagement Plan </a:t>
            </a:r>
            <a:endParaRPr sz="3000"/>
          </a:p>
        </p:txBody>
      </p:sp>
      <p:graphicFrame>
        <p:nvGraphicFramePr>
          <p:cNvPr id="438" name="Google Shape;438;p38"/>
          <p:cNvGraphicFramePr/>
          <p:nvPr/>
        </p:nvGraphicFramePr>
        <p:xfrm>
          <a:off x="76196" y="154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{C5B95C74-6440-4126-A5E0-94ABC0FC71C5}</a:tableStyleId>
              </a:tblPr>
              <a:tblGrid>
                <a:gridCol w="551775"/>
                <a:gridCol w="2090900"/>
                <a:gridCol w="638875"/>
                <a:gridCol w="638875"/>
                <a:gridCol w="638875"/>
                <a:gridCol w="638875"/>
                <a:gridCol w="638875"/>
                <a:gridCol w="1488300"/>
                <a:gridCol w="1742400"/>
              </a:tblGrid>
              <a:tr h="31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ID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Bên liên quan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Không biết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Chống đối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Trung lập 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Ủng hộ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Dẫn dắt</a:t>
                      </a:r>
                      <a:endParaRPr b="1"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Phương án giao tiếp 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Thời điểm giao tiếp/ Tần suất giao tiếp</a:t>
                      </a:r>
                      <a:endParaRPr b="1" sz="900" u="none" cap="none" strike="noStrike"/>
                    </a:p>
                  </a:txBody>
                  <a:tcPr marT="13175" marB="13175" marR="19775" marL="19775" anchor="b"/>
                </a:tc>
              </a:tr>
              <a:tr h="7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Anh Quang- Lãnh đạo khối CNTT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Trao đổi thông tin về dự án, đưa ra một số mục tiêu của dự án. Nhờ tư vấn, đóng góp ý kiến về công nghệ cho dự án.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Họp giao ban hàng tuần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200" u="none" cap="none" strike="noStrike"/>
                        <a:t>Anh Bình - TP quản lý trung tâm dữ liệu</a:t>
                      </a:r>
                      <a:endParaRPr sz="7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200" u="none" cap="none" strike="noStrike"/>
                        <a:t>C</a:t>
                      </a:r>
                      <a:endParaRPr sz="7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2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200" u="none" cap="none" strike="noStrike"/>
                        <a:t>D</a:t>
                      </a:r>
                      <a:endParaRPr sz="7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200" u="none" cap="none" strike="noStrike"/>
                        <a:t>Đề nghị giúp tháo gỡ về các vấn đề liên quan đến tích hợp hạ tầng giữa ABC và tập đoàn</a:t>
                      </a:r>
                      <a:endParaRPr sz="7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200" u="none" cap="none" strike="noStrike"/>
                        <a:t>Thứ 2, ngày 25/07/2021</a:t>
                      </a:r>
                      <a:endParaRPr sz="700" u="none" cap="none" strike="noStrike"/>
                    </a:p>
                  </a:txBody>
                  <a:tcPr marT="13175" marB="13175" marR="19775" marL="19775" anchor="b"/>
                </a:tc>
              </a:tr>
              <a:tr h="70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/>
                        <a:t>Trần Thị Lan Anh </a:t>
                      </a:r>
                      <a:r>
                        <a:rPr lang="en-US" sz="1100"/>
                        <a:t>Ban GĐ</a:t>
                      </a:r>
                      <a:endParaRPr sz="1100" u="none" cap="none" strike="noStrike"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/>
                        <a:t>C</a:t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b"/>
                </a:tc>
              </a:tr>
              <a:tr h="69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/>
                        <a:t>Trần Nhật Thế Vương </a:t>
                      </a:r>
                      <a:r>
                        <a:rPr lang="en-US" sz="1100"/>
                        <a:t>QL Chất lượng</a:t>
                      </a:r>
                      <a:endParaRPr sz="1100" u="none" cap="none" strike="noStrike"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5050" marB="15050" marR="22575" marL="22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/>
                        <a:t>C</a:t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/>
                        <a:t>D</a:t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/>
                        <a:t>Châu Giang - QL Tài chính</a:t>
                      </a:r>
                      <a:endParaRPr sz="1100" u="none" cap="none" strike="noStrike"/>
                    </a:p>
                  </a:txBody>
                  <a:tcPr marT="13175" marB="13175" marR="19775" marL="197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Giám sát thi công A</a:t>
                      </a:r>
                      <a:endParaRPr sz="1100"/>
                    </a:p>
                  </a:txBody>
                  <a:tcPr marT="13175" marB="13175" marR="19775" marL="197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</a:t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</a:t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Nhậu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Giao lưu thể thao văn nghệ</a:t>
                      </a:r>
                      <a:endParaRPr sz="1100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Tuần 2 lần</a:t>
                      </a:r>
                      <a:endParaRPr sz="1100" u="none" cap="none" strike="noStrike"/>
                    </a:p>
                  </a:txBody>
                  <a:tcPr marT="13175" marB="13175" marR="19775" marL="19775" anchor="b"/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BP bảo hành bảo trì</a:t>
                      </a:r>
                      <a:endParaRPr sz="1100"/>
                    </a:p>
                  </a:txBody>
                  <a:tcPr marT="13175" marB="13175" marR="19775" marL="197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</a:t>
                      </a:r>
                      <a:endParaRPr sz="1100" u="none" cap="none" strike="noStrike"/>
                    </a:p>
                  </a:txBody>
                  <a:tcPr marT="13175" marB="13175" marR="19775" marL="19775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</a:t>
                      </a:r>
                      <a:endParaRPr sz="1100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3175" marB="13175" marR="19775" marL="197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3175" marB="13175" marR="19775" marL="197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3175" marB="13175" marR="19775" marL="197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3 loại sự kiện Risk, Issue, Change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5" name="Google Shape;445;p40"/>
          <p:cNvGraphicFramePr/>
          <p:nvPr/>
        </p:nvGraphicFramePr>
        <p:xfrm>
          <a:off x="465667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{C5B95C74-6440-4126-A5E0-94ABC0FC71C5}</a:tableStyleId>
              </a:tblPr>
              <a:tblGrid>
                <a:gridCol w="2743200"/>
                <a:gridCol w="2743200"/>
                <a:gridCol w="27432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Risk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Issue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Change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Issue Log </a:t>
            </a:r>
            <a:endParaRPr sz="3000"/>
          </a:p>
        </p:txBody>
      </p:sp>
      <p:graphicFrame>
        <p:nvGraphicFramePr>
          <p:cNvPr id="451" name="Google Shape;451;p44"/>
          <p:cNvGraphicFramePr/>
          <p:nvPr/>
        </p:nvGraphicFramePr>
        <p:xfrm>
          <a:off x="76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{C5B95C74-6440-4126-A5E0-94ABC0FC71C5}</a:tableStyleId>
              </a:tblPr>
              <a:tblGrid>
                <a:gridCol w="416800"/>
                <a:gridCol w="1489400"/>
                <a:gridCol w="845825"/>
                <a:gridCol w="1599725"/>
                <a:gridCol w="1127775"/>
                <a:gridCol w="796800"/>
                <a:gridCol w="539375"/>
                <a:gridCol w="919375"/>
                <a:gridCol w="1256500"/>
              </a:tblGrid>
              <a:tr h="26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Tên sự vụ 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điểm phát sinh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Nguyên nhân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Ảnh hưởng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Mức độ nghiêm trọng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hạn xử lý 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Người chịu trách nhiệm xử lý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Trạng thái xử lý</a:t>
                      </a:r>
                      <a:endParaRPr b="1" sz="800" u="none" cap="none" strike="noStrike"/>
                    </a:p>
                  </a:txBody>
                  <a:tcPr marT="11225" marB="11225" marR="16825" marL="16825" anchor="b"/>
                </a:tc>
              </a:tr>
              <a:tr h="50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Lỗi Kết nối hệ thống CNTT MC - MB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11/08/2021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XXX quá tải, không xử lý được lượng lớn giao dịch từ MC gửi sang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247 giao dịch chưa được xử lý, hiện đang tạm dừng hệ thống để xử lý bằng tay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Cao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15/8/2021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PM CNTT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Completed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</a:tr>
              <a:tr h="62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không quản lý được hạn mức của KH với từng sàn e-Commerce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07/08/2021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Hệ thống cũ chưa có chức năng này</a:t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Không triển khai được nhiều đối tác và không tạo ra lợi thế về sự linh hoạt với các đối thủ cạnh tranh khác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Cao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13/8/2021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PM IT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In Progress</a:t>
                      </a:r>
                      <a:endParaRPr sz="14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  <a:tr h="36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1225" marB="11225" marR="16825" marL="16825" anchor="b"/>
                </a:tc>
              </a:tr>
            </a:tbl>
          </a:graphicData>
        </a:graphic>
      </p:graphicFrame>
      <p:sp>
        <p:nvSpPr>
          <p:cNvPr id="452" name="Google Shape;452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e1639d9dcb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e1639d9dcb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e1639d9dc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0" name="Google Shape;460;g2e1639d9dc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352" name="Google Shape;352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Key stakeholder trong dự án của mình, và lý do vì sao người đó lại quan trọng?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"/>
          <p:cNvSpPr txBox="1"/>
          <p:nvPr/>
        </p:nvSpPr>
        <p:spPr>
          <a:xfrm>
            <a:off x="457200" y="2001625"/>
            <a:ext cx="4749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Team thảo luận:</a:t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libri"/>
              <a:buChar char="-"/>
            </a:pP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Tất cả những người có ảnh hưởng tới 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dự án hoặc dự án có ảnh hưởng tới họ</a:t>
            </a: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 VD: Business, PO, Team phát triển…</a:t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libri"/>
              <a:buChar char="-"/>
            </a:pP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Họ quan trọng vì</a:t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libri"/>
              <a:buChar char="-"/>
            </a:pP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Ảnh hưởng tới quá trình pt dự án</a:t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alibri"/>
              <a:buChar char="-"/>
            </a:pPr>
            <a:r>
              <a:rPr lang="en-US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Họ là người ảnh hưởng tới: ra quyết định, đánh giá rủi ro, quyết định hướng phát triển của dự án</a:t>
            </a:r>
            <a:endParaRPr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8"/>
          <p:cNvGrpSpPr/>
          <p:nvPr/>
        </p:nvGrpSpPr>
        <p:grpSpPr>
          <a:xfrm>
            <a:off x="4645378" y="1691481"/>
            <a:ext cx="4038600" cy="4038600"/>
            <a:chOff x="0" y="243681"/>
            <a:chExt cx="4038600" cy="4038600"/>
          </a:xfrm>
        </p:grpSpPr>
        <p:sp>
          <p:nvSpPr>
            <p:cNvPr id="359" name="Google Shape;359;p8"/>
            <p:cNvSpPr/>
            <p:nvPr/>
          </p:nvSpPr>
          <p:spPr>
            <a:xfrm>
              <a:off x="0" y="243681"/>
              <a:ext cx="4038600" cy="4038600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E7CFCF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262509" y="506190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 txBox="1"/>
            <p:nvPr/>
          </p:nvSpPr>
          <p:spPr>
            <a:xfrm>
              <a:off x="341368" y="585049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2160651" y="492766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8"/>
            <p:cNvSpPr txBox="1"/>
            <p:nvPr/>
          </p:nvSpPr>
          <p:spPr>
            <a:xfrm>
              <a:off x="2239510" y="571625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262509" y="2404332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"/>
            <p:cNvSpPr txBox="1"/>
            <p:nvPr/>
          </p:nvSpPr>
          <p:spPr>
            <a:xfrm>
              <a:off x="341368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2160651" y="2404332"/>
              <a:ext cx="1615440" cy="1615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 txBox="1"/>
            <p:nvPr/>
          </p:nvSpPr>
          <p:spPr>
            <a:xfrm>
              <a:off x="2239510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369" name="Google Shape;369;p8"/>
          <p:cNvSpPr txBox="1"/>
          <p:nvPr/>
        </p:nvSpPr>
        <p:spPr>
          <a:xfrm>
            <a:off x="7165459" y="3447208"/>
            <a:ext cx="19800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lớn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nhiều)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"/>
          <p:cNvSpPr txBox="1"/>
          <p:nvPr/>
        </p:nvSpPr>
        <p:spPr>
          <a:xfrm>
            <a:off x="4119430" y="2992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nhỏ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ít)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5663442" y="1051786"/>
            <a:ext cx="2002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lớn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cao)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 txBox="1"/>
          <p:nvPr/>
        </p:nvSpPr>
        <p:spPr>
          <a:xfrm>
            <a:off x="5663442" y="5769781"/>
            <a:ext cx="20152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nhỏ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thấp)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"/>
          <p:cNvSpPr txBox="1"/>
          <p:nvPr/>
        </p:nvSpPr>
        <p:spPr>
          <a:xfrm>
            <a:off x="609600" y="1761067"/>
            <a:ext cx="33025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cách ứng xử, cách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4 nhóm bên liên quan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8"/>
          <p:cNvSpPr txBox="1"/>
          <p:nvPr/>
        </p:nvSpPr>
        <p:spPr>
          <a:xfrm>
            <a:off x="7055700" y="1987813"/>
            <a:ext cx="208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closely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8"/>
          <p:cNvSpPr txBox="1"/>
          <p:nvPr/>
        </p:nvSpPr>
        <p:spPr>
          <a:xfrm>
            <a:off x="4876075" y="2186150"/>
            <a:ext cx="429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Satisfied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 txBox="1"/>
          <p:nvPr/>
        </p:nvSpPr>
        <p:spPr>
          <a:xfrm>
            <a:off x="5005900" y="4181000"/>
            <a:ext cx="416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8"/>
          <p:cNvSpPr txBox="1"/>
          <p:nvPr/>
        </p:nvSpPr>
        <p:spPr>
          <a:xfrm>
            <a:off x="6937650" y="4184900"/>
            <a:ext cx="2324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informed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8"/>
          <p:cNvSpPr txBox="1"/>
          <p:nvPr/>
        </p:nvSpPr>
        <p:spPr>
          <a:xfrm>
            <a:off x="390625" y="2823550"/>
            <a:ext cx="679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: Identify Stakeholders</a:t>
            </a:r>
            <a:endParaRPr sz="3000"/>
          </a:p>
        </p:txBody>
      </p:sp>
      <p:sp>
        <p:nvSpPr>
          <p:cNvPr id="384" name="Google Shape;384;p1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1. Có những stakeholder nào trong dự án của bạn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dựa vào Directions of influence, liệt kê tất cả các stakeholder trong dự án của bạn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 Với các stakeholder trong nhóm Key Stakeholder, hãy trả lời: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Lợi ích, mong muốn, kỳ vọng về dự án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Và vai trò, mức độ ảnh hưởng của họ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Các thông tin khác về mối quan tâm, sở thích khác…?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3. Các stakeholder được liệt kê ở trên sẽ nằm ở đâu trong ma trận Power – Interest?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power: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quyền lực, có thể đến từ vị trí, vai trò hoặc mức độ ảnh hưởng.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Interest: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lợi ích hoặc mối quan tâm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Vẽ ma trận power – interest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Hãy đánh giá power và interest của các stakeholder trong dự án,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Và xếp họ vào các ô tương ứng trong ma trận power – interest.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Register Sample </a:t>
            </a:r>
            <a:endParaRPr sz="3000"/>
          </a:p>
        </p:txBody>
      </p:sp>
      <p:graphicFrame>
        <p:nvGraphicFramePr>
          <p:cNvPr id="391" name="Google Shape;391;p14"/>
          <p:cNvGraphicFramePr/>
          <p:nvPr/>
        </p:nvGraphicFramePr>
        <p:xfrm>
          <a:off x="38099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{C5B95C74-6440-4126-A5E0-94ABC0FC71C5}</a:tableStyleId>
              </a:tblPr>
              <a:tblGrid>
                <a:gridCol w="629950"/>
                <a:gridCol w="1491950"/>
                <a:gridCol w="2030725"/>
                <a:gridCol w="1226725"/>
                <a:gridCol w="1019500"/>
                <a:gridCol w="1483675"/>
                <a:gridCol w="1185275"/>
              </a:tblGrid>
              <a:tr h="5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ID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Bên liên quan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Phòng ban/ Bộ phận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Quyền lực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Khả năng ảnh hưởng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Mức độ quan tâm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Mong muốn</a:t>
                      </a:r>
                      <a:br>
                        <a:rPr lang="en-US" sz="1100" u="none" cap="none" strike="noStrike"/>
                      </a:br>
                      <a:r>
                        <a:rPr lang="en-US" sz="1100" u="none" cap="none" strike="noStrike"/>
                        <a:t>Kỳ vọng 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Phân nhóm quản lý</a:t>
                      </a:r>
                      <a:endParaRPr b="1" sz="1100" u="none" cap="none" strike="noStrike"/>
                    </a:p>
                  </a:txBody>
                  <a:tcPr marT="15050" marB="15050" marR="22575" marL="22575" anchor="b"/>
                </a:tc>
              </a:tr>
              <a:tr h="35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Trần Thị Lan Anh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Ban GĐ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Lớn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Cao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Dự án đúng tiến độ, k vượt budget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Quản lý chặt chẽ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Trần Nhật Thế Vương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QL Chất lượng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Lớn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Thấp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Đáp ứng chất lượng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Giữ Hài lòng</a:t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5050" marB="15050" marR="22575" marL="22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graphicFrame>
        <p:nvGraphicFramePr>
          <p:cNvPr id="397" name="Google Shape;397;p23"/>
          <p:cNvGraphicFramePr/>
          <p:nvPr/>
        </p:nvGraphicFramePr>
        <p:xfrm>
          <a:off x="457200" y="21981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{C5B95C74-6440-4126-A5E0-94ABC0FC71C5}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1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Projectized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Functional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Matrix (Strong Matrix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1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Ưu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Calibri"/>
                        <a:buChar char="-"/>
                      </a:pPr>
                      <a:r>
                        <a:rPr lang="en-US" sz="1900"/>
                        <a:t>Chuyên môn cao</a:t>
                      </a:r>
                      <a:endParaRPr sz="1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lang="en-US" sz="1700"/>
                        <a:t>Phù hợp với nhiều tổ chức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-"/>
                      </a:pPr>
                      <a:r>
                        <a:rPr lang="en-US" sz="1700"/>
                        <a:t>Tối ưu nhân sự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-"/>
                      </a:pPr>
                      <a:r>
                        <a:rPr lang="en-US" sz="1700"/>
                        <a:t>Tăng cường hiệu quả dự án</a:t>
                      </a:r>
                      <a:endParaRPr sz="1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162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Nhược điểm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Char char="-"/>
                      </a:pPr>
                      <a:r>
                        <a:rPr lang="en-US" sz="1600"/>
                        <a:t>Hợp tác/ quản lý/ giao tiếp khó khăn (1 ng nhiều quản lý)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-"/>
                      </a:pPr>
                      <a:r>
                        <a:rPr lang="en-US" sz="1600"/>
                        <a:t>Khó phân bổ nhân sự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8" name="Google Shape;398;p23"/>
          <p:cNvSpPr txBox="1"/>
          <p:nvPr/>
        </p:nvSpPr>
        <p:spPr>
          <a:xfrm>
            <a:off x="533400" y="1524000"/>
            <a:ext cx="5041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ưu/ nhược điểm của từng loại tổ chức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2606775" y="2987225"/>
            <a:ext cx="1760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Dễ hợp tác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Phân chia trách nhiệm và cam kết tốt hơn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2606775" y="4579800"/>
            <a:ext cx="17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Hạn chế về nghiệp vụ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6767300" y="4678875"/>
            <a:ext cx="1638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Xung đột nhân sự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 phân bổ nhân sự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07" name="Google Shape;40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2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giữa các cơ cấu tổ chức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9" name="Google Shape;409;p28"/>
          <p:cNvGraphicFramePr/>
          <p:nvPr/>
        </p:nvGraphicFramePr>
        <p:xfrm>
          <a:off x="479778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{C5B95C74-6440-4126-A5E0-94ABC0FC71C5}</a:tableStyleId>
              </a:tblPr>
              <a:tblGrid>
                <a:gridCol w="2743200"/>
                <a:gridCol w="2743200"/>
                <a:gridCol w="2743200"/>
              </a:tblGrid>
              <a:tr h="33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Strong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Balance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Weak Matrix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88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15" name="Google Shape;415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Thảo luận về biểu hiện, hành vi của BLQ tương ứng với 5 level of engagement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Nếu bạn nói chuyện với người đó, thì biểu hiện của họ sẽ ntn ? </a:t>
            </a:r>
            <a:endParaRPr/>
          </a:p>
        </p:txBody>
      </p:sp>
      <p:pic>
        <p:nvPicPr>
          <p:cNvPr id="416" name="Google Shape;4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648200"/>
            <a:ext cx="1714594" cy="144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200" y="24384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5800" y="25068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2443" y="2659201"/>
            <a:ext cx="1285357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4428" y="4716917"/>
            <a:ext cx="1847145" cy="1195993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2"/>
          <p:cNvSpPr/>
          <p:nvPr/>
        </p:nvSpPr>
        <p:spPr>
          <a:xfrm>
            <a:off x="1181244" y="3869470"/>
            <a:ext cx="1194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3260109" y="3869470"/>
            <a:ext cx="3140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Resistant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5463448" y="3793270"/>
            <a:ext cx="2554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2"/>
          <p:cNvSpPr/>
          <p:nvPr/>
        </p:nvSpPr>
        <p:spPr>
          <a:xfrm>
            <a:off x="2343728" y="4962885"/>
            <a:ext cx="2152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/>
          <p:nvPr/>
        </p:nvSpPr>
        <p:spPr>
          <a:xfrm>
            <a:off x="4876800" y="4962885"/>
            <a:ext cx="2707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Lên kế hoạch Quản lý Bên liên quan  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Hãy đi lần lượt với từng Key Stakeholder trong nhóm Manage Closely và trả lời các câu hỏi sau: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Mức độ tham dự hiện tại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(current level of engagement)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của họ đang ở đâu?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có 5 mức độ tham dự: unaware, resistant, neutral, supportive, leading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Để dự án diễn ra thuận lợi, thì mình cần đưa họ lên mức nào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(desired level of engagement)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?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Lý do vì sao họ vẫn chưa ở mức đấy?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Tìm hiểu lý do vì sao họ vẫn chưa ủng hộ dự án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cách nào để thu hẹp khoảng cách từ trạng thái hiện tại tới trạng thái mong muốn?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Gợi ý: có cách nào để lấy được sự ủng hộ? Nếu không ủng hộ thì làm sao cho họ trung lập? Phương án giao tiếp là gì?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Tham khảo ý kiến chuyên gia mà bạn tin tưởng và viết lại kế hoạch quản lý các bên liên quan.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