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QSVE7rLiF+sLJYx0qR5A1Mubo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FB6812-61C7-4F27-AAC1-A42DC8719CA8}">
  <a:tblStyle styleId="{1EFB6812-61C7-4F27-AAC1-A42DC8719CA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6C34C12-6610-4992-B227-FEB4D9751E1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7" name="Google Shape;46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2956f45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5" name="Google Shape;565;g272956f45d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3" name="Google Shape;57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4 phút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Câu hỏi thảo luận: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Nguyên nhân vì sao dẫn đến sự kiện này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Nếu anh/chị là cấp trên của anh B, anh/chị sẽ giải pháp chủ động (proactive, prevention action) nào để tình huống trên không lặp lại.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==================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Nguyên nhân: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Giao tiếp chưa hiệu quả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Không có quy trình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Không chủ động và tích cực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Giải pháp: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Cần quy định trước quy trình phối hợp xử lý vấn đề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Tăng cường tương tác giao lưu nội bộ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Nên chọn cách tương tác hiệu quả hơn là dùng email</a:t>
            </a:r>
            <a:endParaRPr/>
          </a:p>
        </p:txBody>
      </p:sp>
      <p:sp>
        <p:nvSpPr>
          <p:cNvPr id="474" name="Google Shape;4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 phút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Nhóm 6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BGD: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Báo cáo tiến độ - Email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Nội dung: báo cáo tiến độ dự án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Thời gian: Tuần 1 lần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Khẩn cấp: gặp trực tiếp/ đt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Mã hóa: không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Lưu ý đặc biệt: Nếu không trả lời mail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TP Tài chính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Email/ đt/ gặp trực tiếp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Nội dung: Tiến độ dự án =&gt; mốc thanh toán, đòi tiền…v..v.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Thời gian: Linh động khi cần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Khẩn cấp: Gặp / đt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Mã hóa: không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Lưu ý: Không</a:t>
            </a:r>
            <a:endParaRPr/>
          </a:p>
        </p:txBody>
      </p:sp>
      <p:sp>
        <p:nvSpPr>
          <p:cNvPr id="481" name="Google Shape;4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f98e86e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 phút</a:t>
            </a:r>
            <a:endParaRPr/>
          </a:p>
        </p:txBody>
      </p:sp>
      <p:sp>
        <p:nvSpPr>
          <p:cNvPr id="494" name="Google Shape;494;g2f98e86ea8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phút</a:t>
            </a:r>
            <a:endParaRPr/>
          </a:p>
        </p:txBody>
      </p:sp>
      <p:sp>
        <p:nvSpPr>
          <p:cNvPr id="519" name="Google Shape;51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" name="Google Shape;53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 phút</a:t>
            </a:r>
            <a:endParaRPr/>
          </a:p>
        </p:txBody>
      </p:sp>
      <p:sp>
        <p:nvSpPr>
          <p:cNvPr id="551" name="Google Shape;5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Relationship Id="rId4" Type="http://schemas.openxmlformats.org/officeDocument/2006/relationships/image" Target="../media/image2.jpg"/><Relationship Id="rId9" Type="http://schemas.openxmlformats.org/officeDocument/2006/relationships/image" Target="../media/image5.png"/><Relationship Id="rId5" Type="http://schemas.openxmlformats.org/officeDocument/2006/relationships/image" Target="../media/image4.jpg"/><Relationship Id="rId6" Type="http://schemas.openxmlformats.org/officeDocument/2006/relationships/image" Target="../media/image8.jpg"/><Relationship Id="rId7" Type="http://schemas.openxmlformats.org/officeDocument/2006/relationships/image" Target="../media/image10.jpg"/><Relationship Id="rId8" Type="http://schemas.openxmlformats.org/officeDocument/2006/relationships/image" Target="../media/image1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4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4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44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44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4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4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4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4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4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4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4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4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4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4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4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4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4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4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4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4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4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4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4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4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4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4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4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4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44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4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4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4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4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4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4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4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4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4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4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4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4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4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4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4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4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4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4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4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4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4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4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4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4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4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4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4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4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4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4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4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4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4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4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4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4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4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4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4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4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4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4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4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4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4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4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4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4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4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4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4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4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4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4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4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4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4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4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4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4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4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4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4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4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4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4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4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4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4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4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4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4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4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4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4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4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4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4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4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4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4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4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4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4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4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4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4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4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4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4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4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4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4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4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4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4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4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4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4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4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4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4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4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4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4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4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4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4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4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4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4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4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4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4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4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4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4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4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4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4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4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4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4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4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4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4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4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4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4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4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4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4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4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4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4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4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4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4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4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4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4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4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4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4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4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4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4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4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4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4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4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4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4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4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4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4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4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4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44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44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44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4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4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4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4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4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4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4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4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4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4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4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4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4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4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4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4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4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4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4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44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44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4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4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4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44"/>
          <p:cNvGrpSpPr/>
          <p:nvPr/>
        </p:nvGrpSpPr>
        <p:grpSpPr>
          <a:xfrm>
            <a:off x="1610896" y="3406872"/>
            <a:ext cx="7401351" cy="2720908"/>
            <a:chOff x="1015" y="2147"/>
            <a:chExt cx="4662" cy="1714"/>
          </a:xfrm>
        </p:grpSpPr>
        <p:pic>
          <p:nvPicPr>
            <p:cNvPr descr="ALU_picShadow" id="239" name="Google Shape;239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44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44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44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4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44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4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44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4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44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44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4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5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5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5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4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4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45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0" name="Google Shape;270;p4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4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4" name="Google Shape;274;p4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5" name="Google Shape;275;p46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4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46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7"/>
          <p:cNvPicPr preferRelativeResize="0"/>
          <p:nvPr/>
        </p:nvPicPr>
        <p:blipFill rotWithShape="1">
          <a:blip r:embed="rId2">
            <a:alphaModFix/>
          </a:blip>
          <a:srcRect b="19478" l="0" r="0" t="40507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47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47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47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7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7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7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7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7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7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7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7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7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47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7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7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7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7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7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47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47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7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7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7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7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7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7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7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47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7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7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7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7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47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7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7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7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7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7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7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7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7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47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7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7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7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7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7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7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7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7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7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7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7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7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7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7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7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7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7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7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7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7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7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7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7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7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7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47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7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7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7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7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47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7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7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7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7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7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7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7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7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47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47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7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47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47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7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7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7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47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7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7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7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47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7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47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47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47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7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7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7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7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7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7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7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7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7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7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7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7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7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7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7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7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7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7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7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7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7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7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7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7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7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7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47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47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7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7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1" name="Google Shape;421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7" name="Google Shape;427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8" name="Google Shape;428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1" name="Google Shape;441;p5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2" name="Google Shape;442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Communications Management</a:t>
            </a:r>
            <a:endParaRPr/>
          </a:p>
        </p:txBody>
      </p:sp>
      <p:sp>
        <p:nvSpPr>
          <p:cNvPr id="470" name="Google Shape;470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lang="en-US" sz="2800"/>
              <a:t>Group discussion : Phân biệt các loại báo cáo </a:t>
            </a:r>
            <a:endParaRPr sz="2800"/>
          </a:p>
        </p:txBody>
      </p:sp>
      <p:sp>
        <p:nvSpPr>
          <p:cNvPr id="562" name="Google Shape;562;p3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Các loại báo cáo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Status report: Báo cáo trạng thái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Variance report: Báo cáo sai lệch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Progress report: Báo cáo tiến độ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Trend report: Báo cáo xu hướng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Forecast: Dự báo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Câu hỏi thảo luận: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Báo cáo trạng thái và báo cáo tiến độ khác nhau như thế nào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Báo cáo xu hướng và dự báo khác nhau như thế nào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72956f45d4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272956f45d4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272956f45d4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0" name="Google Shape;570;g272956f45d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Case study </a:t>
            </a:r>
            <a:endParaRPr/>
          </a:p>
        </p:txBody>
      </p:sp>
      <p:sp>
        <p:nvSpPr>
          <p:cNvPr id="477" name="Google Shape;477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333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Tình huống giao tiếp dựa trên một sự kiện có thật giữa bộ phận IT và bộ phận bán hàng trong công ty fintech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375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10AM sáng ngày thứ 4: Anh B (Kỹ thuật hỗ trợ) nhận được email từ chị A (Chuyên viên bộ phận nghiệp vụ)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Chị A: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Em ơi hệ thống có lỗi, em vào xử lý giúp chị được không 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Anh B: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Chị ơi, chị có thể gửi file log giúp em được không 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375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8h30 AM Sáng ngày thứ 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Chị A: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Em ơi hệ thống có lỗi, em vào xử lý giúp chị được không 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Anh B: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Chị ơi, chị không gửi file log thì em làm sao có thể xử lý cho chị được ah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375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9AM Sáng ngày thứ 6: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Chị 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Em ơi hệ thống có lỗi, em vào xử lý giúp chị được không ? &lt;Copy file log dài tầm 20 trang A4&gt;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Anh B: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Chị ơi, chị paste vào email như thế này thì em làm sao xử lý được ....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375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3AM 15 Chiều thứ 6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Chị A: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Em ơi, chị đã làm theo những gì em nói, xử lý hay không là tuỳ 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0026" lvl="2" marL="114300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CC: Sếp bộ phận X, sếp bộ phận 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Anh B: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(Kỹ thuật hỗ trợ): Ớ ....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Lên kế hoạch giao tiếp  </a:t>
            </a:r>
            <a:endParaRPr sz="3000"/>
          </a:p>
        </p:txBody>
      </p:sp>
      <p:sp>
        <p:nvSpPr>
          <p:cNvPr id="484" name="Google Shape;484;p1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Lên kế hoạch giao tiếp với 2 stakeholders quan trọng trong dự án: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Stakeholder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đó là ai? Họ cần những thông tin gì ? Nhu cầu thông tin của họ là gì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Nhu cầu thông tin đó có thể </a:t>
            </a:r>
            <a:r>
              <a:rPr lang="en-US"/>
              <a:t>thỏa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mãn qua hình thức giao tiếp nào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Kênh giao tiếp là gì 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giao tiếp 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Thời gian/ Tần suất giao tiếp 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Trường hợp khẩn cấp liên hệ qua kênh nào 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cần mã hoá gì không ?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lưu ý gì đặc biệt không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Communication Management Plan Sample</a:t>
            </a:r>
            <a:endParaRPr sz="3000"/>
          </a:p>
        </p:txBody>
      </p:sp>
      <p:graphicFrame>
        <p:nvGraphicFramePr>
          <p:cNvPr id="491" name="Google Shape;491;p15"/>
          <p:cNvGraphicFramePr/>
          <p:nvPr/>
        </p:nvGraphicFramePr>
        <p:xfrm>
          <a:off x="457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{1EFB6812-61C7-4F27-AAC1-A42DC8719CA8}</a:tableStyleId>
              </a:tblPr>
              <a:tblGrid>
                <a:gridCol w="504000"/>
                <a:gridCol w="1624700"/>
                <a:gridCol w="1339550"/>
                <a:gridCol w="1160500"/>
                <a:gridCol w="1187025"/>
                <a:gridCol w="1253350"/>
                <a:gridCol w="1160500"/>
              </a:tblGrid>
              <a:tr h="45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ID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Bên liên quan/ Nhóm bên liên quan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(Stakeholders)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Nhu cầu thông tin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(Communication Need)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Phương thức giao tiếp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(Communication method)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Thời điểm/ Tần suất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(Time Frame/ Frequency)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Kênh/ phương tiện giao tiếp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(Chanel/ Media)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Người chịu trách nhiệm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(Owner)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Sponsor: Trần Thị Lan Anh</a:t>
                      </a:r>
                      <a:endParaRPr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Được báo cáo về tiến độ  dự án</a:t>
                      </a:r>
                      <a:endParaRPr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Báo cáo định kỳ </a:t>
                      </a:r>
                      <a:endParaRPr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Hàng tuần</a:t>
                      </a:r>
                      <a:endParaRPr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Báo cáo qua email, văn bản.</a:t>
                      </a:r>
                      <a:endParaRPr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PM</a:t>
                      </a:r>
                      <a:endParaRPr u="none" cap="none" strike="noStrike"/>
                    </a:p>
                  </a:txBody>
                  <a:tcPr marT="13275" marB="13275" marR="19900" marL="19900" anchor="b"/>
                </a:tc>
              </a:tr>
              <a:tr h="88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Trưởng nhóm QL Chất lượng</a:t>
                      </a:r>
                      <a:r>
                        <a:rPr lang="en-US"/>
                        <a:t>: Trần Nhật Thế Vương</a:t>
                      </a:r>
                      <a:endParaRPr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Báo cáo kiểm tra chất lượng</a:t>
                      </a:r>
                      <a:endParaRPr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Email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Báo cáo chất lượng</a:t>
                      </a:r>
                      <a:endParaRPr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Hàng tuần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Theo mốc thời điểm cụ thể</a:t>
                      </a:r>
                      <a:endParaRPr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Họp trực tiếp, email, chat </a:t>
                      </a:r>
                      <a:endParaRPr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Chuyên viên Giám sát thi công</a:t>
                      </a:r>
                      <a:endParaRPr/>
                    </a:p>
                  </a:txBody>
                  <a:tcPr marT="13275" marB="13275" marR="19900" marL="19900" anchor="b"/>
                </a:tc>
              </a:tr>
              <a:tr h="74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3</a:t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Trưởng nhóm QL Mua sắm: Nguyễn Trung Kiên</a:t>
                      </a:r>
                      <a:endParaRPr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Tiến độ dự án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Tiến độ cung ứng</a:t>
                      </a:r>
                      <a:endParaRPr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Email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Báo cáo tiến độ</a:t>
                      </a:r>
                      <a:endParaRPr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Hàng tuần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Theo mốc cụ thể</a:t>
                      </a:r>
                      <a:endParaRPr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Họp trực tiếp, email, chat</a:t>
                      </a:r>
                      <a:endParaRPr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Chuyên viên phụ trách mua sắm</a:t>
                      </a:r>
                      <a:endParaRPr/>
                    </a:p>
                  </a:txBody>
                  <a:tcPr marT="13275" marB="13275" marR="19900" marL="19900" anchor="b"/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275" marB="13275" marR="19900" marL="199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f98e86ea88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lang="en-US" sz="2800"/>
              <a:t>Group discussion : Xếp vào vị trí phù hợp  </a:t>
            </a:r>
            <a:endParaRPr sz="2800"/>
          </a:p>
        </p:txBody>
      </p:sp>
      <p:sp>
        <p:nvSpPr>
          <p:cNvPr id="497" name="Google Shape;497;g2f98e86ea88_0_0"/>
          <p:cNvSpPr/>
          <p:nvPr/>
        </p:nvSpPr>
        <p:spPr>
          <a:xfrm>
            <a:off x="3273807" y="3479800"/>
            <a:ext cx="914400" cy="914400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2f98e86ea88_0_0"/>
          <p:cNvSpPr/>
          <p:nvPr/>
        </p:nvSpPr>
        <p:spPr>
          <a:xfrm>
            <a:off x="7845807" y="3467100"/>
            <a:ext cx="914400" cy="914400"/>
          </a:xfrm>
          <a:prstGeom prst="smileyFace">
            <a:avLst>
              <a:gd fmla="val 4653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2f98e86ea88_0_0"/>
          <p:cNvSpPr/>
          <p:nvPr/>
        </p:nvSpPr>
        <p:spPr>
          <a:xfrm>
            <a:off x="3502407" y="2070100"/>
            <a:ext cx="5105400" cy="1397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2f98e86ea88_0_0"/>
          <p:cNvSpPr/>
          <p:nvPr/>
        </p:nvSpPr>
        <p:spPr>
          <a:xfrm rot="5400000">
            <a:off x="5185107" y="2559100"/>
            <a:ext cx="1435200" cy="510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2f98e86ea88_0_0"/>
          <p:cNvSpPr txBox="1"/>
          <p:nvPr/>
        </p:nvSpPr>
        <p:spPr>
          <a:xfrm>
            <a:off x="2895600" y="37454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2f98e86ea88_0_0"/>
          <p:cNvSpPr txBox="1"/>
          <p:nvPr/>
        </p:nvSpPr>
        <p:spPr>
          <a:xfrm>
            <a:off x="8766114" y="36946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f98e86ea88_0_0"/>
          <p:cNvSpPr txBox="1"/>
          <p:nvPr/>
        </p:nvSpPr>
        <p:spPr>
          <a:xfrm>
            <a:off x="5976665" y="54218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f98e86ea88_0_0"/>
          <p:cNvSpPr txBox="1"/>
          <p:nvPr/>
        </p:nvSpPr>
        <p:spPr>
          <a:xfrm>
            <a:off x="5594455" y="2057400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2f98e86ea88_0_0"/>
          <p:cNvSpPr txBox="1"/>
          <p:nvPr/>
        </p:nvSpPr>
        <p:spPr>
          <a:xfrm>
            <a:off x="8308914" y="30977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2f98e86ea88_0_0"/>
          <p:cNvSpPr txBox="1"/>
          <p:nvPr/>
        </p:nvSpPr>
        <p:spPr>
          <a:xfrm>
            <a:off x="3273807" y="30977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f98e86ea88_0_0"/>
          <p:cNvSpPr txBox="1"/>
          <p:nvPr/>
        </p:nvSpPr>
        <p:spPr>
          <a:xfrm>
            <a:off x="341213" y="4233425"/>
            <a:ext cx="873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f98e86ea88_0_0"/>
          <p:cNvSpPr txBox="1"/>
          <p:nvPr/>
        </p:nvSpPr>
        <p:spPr>
          <a:xfrm>
            <a:off x="1842831" y="2185370"/>
            <a:ext cx="897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f98e86ea88_0_0"/>
          <p:cNvSpPr/>
          <p:nvPr/>
        </p:nvSpPr>
        <p:spPr>
          <a:xfrm>
            <a:off x="6986225" y="2057400"/>
            <a:ext cx="914436" cy="914436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f98e86ea88_0_0"/>
          <p:cNvSpPr/>
          <p:nvPr/>
        </p:nvSpPr>
        <p:spPr>
          <a:xfrm>
            <a:off x="4169710" y="4827032"/>
            <a:ext cx="914436" cy="914436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2f98e86ea88_0_0"/>
          <p:cNvSpPr txBox="1"/>
          <p:nvPr/>
        </p:nvSpPr>
        <p:spPr>
          <a:xfrm>
            <a:off x="5566030" y="35803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2f98e86ea88_0_0"/>
          <p:cNvSpPr txBox="1"/>
          <p:nvPr/>
        </p:nvSpPr>
        <p:spPr>
          <a:xfrm>
            <a:off x="284270" y="2324605"/>
            <a:ext cx="10098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f98e86ea88_0_0"/>
          <p:cNvSpPr/>
          <p:nvPr/>
        </p:nvSpPr>
        <p:spPr>
          <a:xfrm>
            <a:off x="467505" y="1143000"/>
            <a:ext cx="914436" cy="914436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f98e86ea88_0_0"/>
          <p:cNvSpPr txBox="1"/>
          <p:nvPr/>
        </p:nvSpPr>
        <p:spPr>
          <a:xfrm>
            <a:off x="283932" y="4914255"/>
            <a:ext cx="9783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f98e86ea88_0_0"/>
          <p:cNvSpPr txBox="1"/>
          <p:nvPr/>
        </p:nvSpPr>
        <p:spPr>
          <a:xfrm>
            <a:off x="635204" y="5680580"/>
            <a:ext cx="1159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2f98e86ea88_0_0"/>
          <p:cNvSpPr txBox="1"/>
          <p:nvPr/>
        </p:nvSpPr>
        <p:spPr>
          <a:xfrm>
            <a:off x="389825" y="3282434"/>
            <a:ext cx="9927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522" name="Google Shape;522;p2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Lớp có 16 học viên + giảng viên. Tính toán số kênh giao tiếp trong lớp học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Thêm 2 trợ giảng vào trong lớp. Có thêm bao nhiêu kênh giao tiếp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: Mức độ tương tác  </a:t>
            </a:r>
            <a:endParaRPr sz="3000"/>
          </a:p>
        </p:txBody>
      </p:sp>
      <p:graphicFrame>
        <p:nvGraphicFramePr>
          <p:cNvPr id="528" name="Google Shape;528;p25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{46C34C12-6610-4992-B227-FEB4D9751E18}</a:tableStyleId>
              </a:tblPr>
              <a:tblGrid>
                <a:gridCol w="2844800"/>
                <a:gridCol w="195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Mức độ tương tác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Cao nhất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Face to face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Phone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Instant messaging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Email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Paper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Video recording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Thấp nhất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Audio recording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9" name="Google Shape;52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25"/>
          <p:cNvSpPr txBox="1"/>
          <p:nvPr/>
        </p:nvSpPr>
        <p:spPr>
          <a:xfrm>
            <a:off x="5689600" y="1794933"/>
            <a:ext cx="80021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5"/>
          <p:cNvSpPr txBox="1"/>
          <p:nvPr/>
        </p:nvSpPr>
        <p:spPr>
          <a:xfrm>
            <a:off x="7162800" y="3048000"/>
            <a:ext cx="186461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recording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5"/>
          <p:cNvSpPr txBox="1"/>
          <p:nvPr/>
        </p:nvSpPr>
        <p:spPr>
          <a:xfrm>
            <a:off x="6019800" y="4343400"/>
            <a:ext cx="82586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5"/>
          <p:cNvSpPr txBox="1"/>
          <p:nvPr/>
        </p:nvSpPr>
        <p:spPr>
          <a:xfrm>
            <a:off x="7131154" y="4800600"/>
            <a:ext cx="1860446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recording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5"/>
          <p:cNvSpPr txBox="1"/>
          <p:nvPr/>
        </p:nvSpPr>
        <p:spPr>
          <a:xfrm>
            <a:off x="5689600" y="2971800"/>
            <a:ext cx="1364476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5"/>
          <p:cNvSpPr txBox="1"/>
          <p:nvPr/>
        </p:nvSpPr>
        <p:spPr>
          <a:xfrm>
            <a:off x="7541537" y="1883121"/>
            <a:ext cx="85151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5"/>
          <p:cNvSpPr txBox="1"/>
          <p:nvPr/>
        </p:nvSpPr>
        <p:spPr>
          <a:xfrm>
            <a:off x="5410200" y="5373469"/>
            <a:ext cx="1787669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Face-to-face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whiteboard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/>
          <p:nvPr>
            <p:ph idx="1" type="body"/>
          </p:nvPr>
        </p:nvSpPr>
        <p:spPr>
          <a:xfrm>
            <a:off x="457200" y="1600200"/>
            <a:ext cx="42986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t/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: Phân biệt 5 cấp độ lắng nghe </a:t>
            </a:r>
            <a:endParaRPr/>
          </a:p>
        </p:txBody>
      </p:sp>
      <p:pic>
        <p:nvPicPr>
          <p:cNvPr id="543" name="Google Shape;5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70366"/>
            <a:ext cx="5381935" cy="458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9"/>
          <p:cNvSpPr txBox="1"/>
          <p:nvPr/>
        </p:nvSpPr>
        <p:spPr>
          <a:xfrm>
            <a:off x="5839135" y="2209800"/>
            <a:ext cx="1781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Phớt lờ, bỏ qua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"/>
          <p:cNvSpPr txBox="1"/>
          <p:nvPr/>
        </p:nvSpPr>
        <p:spPr>
          <a:xfrm>
            <a:off x="5839135" y="2930298"/>
            <a:ext cx="1515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 vờ nghe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9"/>
          <p:cNvSpPr txBox="1"/>
          <p:nvPr/>
        </p:nvSpPr>
        <p:spPr>
          <a:xfrm>
            <a:off x="5839135" y="3645932"/>
            <a:ext cx="1967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Nghe có chọn lọc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9"/>
          <p:cNvSpPr txBox="1"/>
          <p:nvPr/>
        </p:nvSpPr>
        <p:spPr>
          <a:xfrm>
            <a:off x="5847241" y="4361566"/>
            <a:ext cx="18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Nghe chủ động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9"/>
          <p:cNvSpPr txBox="1"/>
          <p:nvPr/>
        </p:nvSpPr>
        <p:spPr>
          <a:xfrm>
            <a:off x="5874803" y="5077200"/>
            <a:ext cx="186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Nghe thấu cảm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(Lắng nghe sâu)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Meeting Todo-list </a:t>
            </a:r>
            <a:endParaRPr/>
          </a:p>
        </p:txBody>
      </p:sp>
      <p:sp>
        <p:nvSpPr>
          <p:cNvPr id="554" name="Google Shape;554;p3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Liệt kê những việc cần làm để tổ chức một buổi họp hiệu quả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5" name="Google Shape;555;p32"/>
          <p:cNvGraphicFramePr/>
          <p:nvPr/>
        </p:nvGraphicFramePr>
        <p:xfrm>
          <a:off x="45720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{1EFB6812-61C7-4F27-AAC1-A42DC8719CA8}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Trước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Trong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Sau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Kiểm soát thời gian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Có người chủ trì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Xác định hành động tiếp theo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Có meeting minutes + gửi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6" name="Google Shape;556;p32"/>
          <p:cNvSpPr txBox="1"/>
          <p:nvPr/>
        </p:nvSpPr>
        <p:spPr>
          <a:xfrm>
            <a:off x="607825" y="2362450"/>
            <a:ext cx="2351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Xác định đúng thành viên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Soạn Agenda cuộc họp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Đặt phòng họp - hình thức họp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Xác định mục đúng mục tiêu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Khiến mng hiểu rõ trách nhiệm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