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taUbZzfqGxiZSTBcHoXUYc3i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378547-AEA7-49A8-B3A8-D4D4CD78573F}">
  <a:tblStyle styleId="{C9378547-AEA7-49A8-B3A8-D4D4CD7857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CDB8CAC-1933-418F-8A42-172E033692D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e1646d2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6" name="Google Shape;616;g2e1646d27f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9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2.jpg"/><Relationship Id="rId7" Type="http://schemas.openxmlformats.org/officeDocument/2006/relationships/image" Target="../media/image5.jpg"/><Relationship Id="rId8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6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0" name="Google Shape;260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1" name="Google Shape;261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6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4" name="Google Shape;264;p68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68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68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68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6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67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9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Team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555" name="Google Shape;555;p30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{C9378547-AEA7-49A8-B3A8-D4D4CD78573F}</a:tableStyleId>
              </a:tblPr>
              <a:tblGrid>
                <a:gridCol w="17526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Giai đoạn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Đặc điểm/ Biểu hiện hành vi của thành viên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Forming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Storming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Performing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Adjourning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61" name="Google Shape;56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32"/>
          <p:cNvSpPr txBox="1"/>
          <p:nvPr/>
        </p:nvSpPr>
        <p:spPr>
          <a:xfrm>
            <a:off x="2915548" y="5181600"/>
            <a:ext cx="13516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7070308" y="5823466"/>
            <a:ext cx="115929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4724400" y="5794772"/>
            <a:ext cx="136447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 txBox="1"/>
          <p:nvPr/>
        </p:nvSpPr>
        <p:spPr>
          <a:xfrm>
            <a:off x="5257800" y="4724400"/>
            <a:ext cx="122341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6" name="Google Shape;566;p32"/>
          <p:cNvGraphicFramePr/>
          <p:nvPr/>
        </p:nvGraphicFramePr>
        <p:xfrm>
          <a:off x="457200" y="1382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{C9378547-AEA7-49A8-B3A8-D4D4CD78573F}</a:tableStyleId>
              </a:tblPr>
              <a:tblGrid>
                <a:gridCol w="1524000"/>
                <a:gridCol w="1752600"/>
                <a:gridCol w="4953000"/>
              </a:tblGrid>
              <a:tr h="40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Stage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Approach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Why ?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Directing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Coaching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Supporting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Performing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Delegating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37"/>
          <p:cNvGrpSpPr/>
          <p:nvPr/>
        </p:nvGrpSpPr>
        <p:grpSpPr>
          <a:xfrm>
            <a:off x="457200" y="1600200"/>
            <a:ext cx="4038600" cy="4525962"/>
            <a:chOff x="0" y="0"/>
            <a:chExt cx="4038600" cy="4525962"/>
          </a:xfrm>
        </p:grpSpPr>
        <p:sp>
          <p:nvSpPr>
            <p:cNvPr id="572" name="Google Shape;572;p37"/>
            <p:cNvSpPr/>
            <p:nvPr/>
          </p:nvSpPr>
          <p:spPr>
            <a:xfrm>
              <a:off x="1615440" y="0"/>
              <a:ext cx="807720" cy="905192"/>
            </a:xfrm>
            <a:prstGeom prst="trapezoid">
              <a:avLst>
                <a:gd fmla="val 50000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 txBox="1"/>
            <p:nvPr/>
          </p:nvSpPr>
          <p:spPr>
            <a:xfrm>
              <a:off x="1615440" y="0"/>
              <a:ext cx="807720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1211580" y="905192"/>
              <a:ext cx="161544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BA9F"/>
                </a:gs>
                <a:gs pos="35000">
                  <a:srgbClr val="FFCCBD"/>
                </a:gs>
                <a:gs pos="100000">
                  <a:srgbClr val="FFEB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 txBox="1"/>
            <p:nvPr/>
          </p:nvSpPr>
          <p:spPr>
            <a:xfrm>
              <a:off x="1494281" y="905192"/>
              <a:ext cx="1050036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807720" y="1810385"/>
              <a:ext cx="242316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D8A2"/>
                </a:gs>
                <a:gs pos="35000">
                  <a:srgbClr val="FFE4BD"/>
                </a:gs>
                <a:gs pos="100000">
                  <a:srgbClr val="FFF5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 txBox="1"/>
            <p:nvPr/>
          </p:nvSpPr>
          <p:spPr>
            <a:xfrm>
              <a:off x="1231773" y="1810385"/>
              <a:ext cx="1575054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403860" y="2715577"/>
              <a:ext cx="323088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FFA2"/>
                </a:gs>
                <a:gs pos="35000">
                  <a:srgbClr val="FBFBC0"/>
                </a:gs>
                <a:gs pos="100000">
                  <a:srgbClr val="FE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 txBox="1"/>
            <p:nvPr/>
          </p:nvSpPr>
          <p:spPr>
            <a:xfrm>
              <a:off x="969263" y="2715577"/>
              <a:ext cx="2100072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0" y="3620770"/>
              <a:ext cx="403860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D8FBA5"/>
                </a:gs>
                <a:gs pos="35000">
                  <a:srgbClr val="E4FBC0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 txBox="1"/>
            <p:nvPr/>
          </p:nvSpPr>
          <p:spPr>
            <a:xfrm>
              <a:off x="706754" y="3620770"/>
              <a:ext cx="2625090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2" name="Google Shape;582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Tháp Maslow </a:t>
            </a: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3711233" y="5526991"/>
            <a:ext cx="2566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cơ bản, thể lý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3649250" y="4607725"/>
            <a:ext cx="1941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an toàn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3233375" y="3688450"/>
            <a:ext cx="2531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kết nối xã hội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3003591" y="1676476"/>
            <a:ext cx="370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được ghi nhận, tôn trọng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2888450" y="2543944"/>
            <a:ext cx="22494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hoàn thiện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 thân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2" name="Google Shape;592;p46"/>
          <p:cNvGraphicFramePr/>
          <p:nvPr/>
        </p:nvGraphicFramePr>
        <p:xfrm>
          <a:off x="457200" y="1112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{CCDB8CAC-1933-418F-8A42-172E033692DC}</a:tableStyleId>
              </a:tblPr>
              <a:tblGrid>
                <a:gridCol w="2019300"/>
                <a:gridCol w="2019300"/>
              </a:tblGrid>
              <a:tr h="63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hiệu quả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Dạng quyền lực (ảnh hưởng)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 nhất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Thấp nhất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3" name="Google Shape;593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94" name="Google Shape;594;p4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2537044" y="5543550"/>
            <a:ext cx="18102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hình phạt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6"/>
          <p:cNvSpPr txBox="1"/>
          <p:nvPr/>
        </p:nvSpPr>
        <p:spPr>
          <a:xfrm>
            <a:off x="2649991" y="1881741"/>
            <a:ext cx="25923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đạo đức, lý tưởng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6"/>
          <p:cNvSpPr txBox="1"/>
          <p:nvPr/>
        </p:nvSpPr>
        <p:spPr>
          <a:xfrm>
            <a:off x="2649988" y="2806799"/>
            <a:ext cx="30957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kiến thức, chuyên môn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6"/>
          <p:cNvSpPr txBox="1"/>
          <p:nvPr/>
        </p:nvSpPr>
        <p:spPr>
          <a:xfrm>
            <a:off x="2649998" y="4666410"/>
            <a:ext cx="19287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vị trí, địa vị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6"/>
          <p:cNvSpPr txBox="1"/>
          <p:nvPr/>
        </p:nvSpPr>
        <p:spPr>
          <a:xfrm>
            <a:off x="2714265" y="3731855"/>
            <a:ext cx="20922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phần thưởng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605" name="Google Shape;605;p5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5 chiến lược giải quyết xung đột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Confronting (Problem Solving, win-win)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Forcing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Compromising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Smoothing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Withdrawing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611" name="Google Shape;611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các cách ra quyết định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13" name="Google Shape;613;p55"/>
          <p:cNvGraphicFramePr/>
          <p:nvPr/>
        </p:nvGraphicFramePr>
        <p:xfrm>
          <a:off x="6096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{C9378547-AEA7-49A8-B3A8-D4D4CD78573F}</a:tableStyleId>
              </a:tblPr>
              <a:tblGrid>
                <a:gridCol w="3924300"/>
                <a:gridCol w="3924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Majority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Plurality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Unanimity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Autocratic (Dictatorship)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e1646d27f1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e1646d27f1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Tháp nhu cầu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Các loại thưởng theo tháp nhu cầu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Các biểu đồ nhu cầu =&gt; đánh giá nhu cầu của các BLQ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e1646d27f1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1" name="Google Shape;621;g2e1646d27f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2e1646d27f1_0_0"/>
          <p:cNvSpPr txBox="1"/>
          <p:nvPr/>
        </p:nvSpPr>
        <p:spPr>
          <a:xfrm>
            <a:off x="644000" y="1705925"/>
            <a:ext cx="3429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level ảnh hưởng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2e1646d27f1_0_0"/>
          <p:cNvSpPr txBox="1"/>
          <p:nvPr/>
        </p:nvSpPr>
        <p:spPr>
          <a:xfrm>
            <a:off x="772600" y="3709725"/>
            <a:ext cx="617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Google Shape;475;p3"/>
          <p:cNvGraphicFramePr/>
          <p:nvPr/>
        </p:nvGraphicFramePr>
        <p:xfrm>
          <a:off x="457200" y="2280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{C9378547-AEA7-49A8-B3A8-D4D4CD78573F}</a:tableStyleId>
              </a:tblPr>
              <a:tblGrid>
                <a:gridCol w="3886200"/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Group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Một nhóm chung nhiệm vụ và tầm nhìn hướng tới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/>
                        <a:t>Một nhóm người có điểm chung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6" name="Google Shape;476;p3"/>
          <p:cNvGraphicFramePr/>
          <p:nvPr/>
        </p:nvGraphicFramePr>
        <p:xfrm>
          <a:off x="457200" y="4343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{C9378547-AEA7-49A8-B3A8-D4D4CD78573F}</a:tableStyleId>
              </a:tblPr>
              <a:tblGrid>
                <a:gridCol w="3886200"/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Leadership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Management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7" name="Google Shape;47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478" name="Google Shape;478;p3"/>
          <p:cNvSpPr/>
          <p:nvPr/>
        </p:nvSpPr>
        <p:spPr>
          <a:xfrm>
            <a:off x="426720" y="1281390"/>
            <a:ext cx="79552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và Group khác nhau như thế nào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 và Manager khác nhau như thế nào 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"/>
          <p:cNvSpPr txBox="1"/>
          <p:nvPr/>
        </p:nvSpPr>
        <p:spPr>
          <a:xfrm>
            <a:off x="633275" y="4931325"/>
            <a:ext cx="328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 dẫn dắt đội nhóm, tạo động lực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Đưa nhóm tới thành công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"/>
          <p:cNvSpPr txBox="1"/>
          <p:nvPr/>
        </p:nvSpPr>
        <p:spPr>
          <a:xfrm>
            <a:off x="4696875" y="5008700"/>
            <a:ext cx="328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Đưa ra kế hoạch quản lý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tra tiến độ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486" name="Google Shape;486;p1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những cách nào (Chiến lược nào) để có được nhân sự cho dự án?</a:t>
            </a:r>
            <a:endParaRPr/>
          </a:p>
        </p:txBody>
      </p:sp>
      <p:sp>
        <p:nvSpPr>
          <p:cNvPr id="487" name="Google Shape;487;p10"/>
          <p:cNvSpPr txBox="1"/>
          <p:nvPr/>
        </p:nvSpPr>
        <p:spPr>
          <a:xfrm>
            <a:off x="826175" y="2370275"/>
            <a:ext cx="617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0"/>
          <p:cNvSpPr txBox="1"/>
          <p:nvPr/>
        </p:nvSpPr>
        <p:spPr>
          <a:xfrm>
            <a:off x="751150" y="1930950"/>
            <a:ext cx="6172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Huy động nội bộ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Thuê ngoài (outsourcing)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Tuyển dụng mới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494" name="Google Shape;494;p14"/>
          <p:cNvGraphicFramePr/>
          <p:nvPr/>
        </p:nvGraphicFramePr>
        <p:xfrm>
          <a:off x="457200" y="2045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{C9378547-AEA7-49A8-B3A8-D4D4CD78573F}</a:tableStyleId>
              </a:tblPr>
              <a:tblGrid>
                <a:gridCol w="1676400"/>
                <a:gridCol w="3276600"/>
                <a:gridCol w="3276600"/>
              </a:tblGrid>
              <a:tr h="6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ngồi chung chỗ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(Co-located team)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phân tán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(Distributed team)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52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Ưu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Thảo luận nhanh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Dễ xử lý công việc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Gắn kết tinh thần làm việc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Tiết kiệm chi phí mặt bằng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81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Nhược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Mật</a:t>
                      </a:r>
                      <a:r>
                        <a:rPr lang="en-US" sz="1800"/>
                        <a:t> chi phí mặt bằng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Thời gian gò bó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Có thể gây xao nhãng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Khó tập hợp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5" name="Google Shape;4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14"/>
          <p:cNvSpPr txBox="1"/>
          <p:nvPr/>
        </p:nvSpPr>
        <p:spPr>
          <a:xfrm>
            <a:off x="640080" y="1447800"/>
            <a:ext cx="5452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ưu nhược điểm của từng hình thức team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502" name="Google Shape;502;p2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5 mức năng lực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Novice: Lính mới tò te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Beginner: Mới vỡ lòng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Competent: Làm được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Proficient : Làm thành thạo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Expert: Chuyên gia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www.360pmo.com/wp-content/uploads/2018/04/DryfusModel.png" id="504" name="Google Shape;5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925" y="1752600"/>
            <a:ext cx="516987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2"/>
          <p:cNvSpPr txBox="1"/>
          <p:nvPr/>
        </p:nvSpPr>
        <p:spPr>
          <a:xfrm>
            <a:off x="146450" y="4460675"/>
            <a:ext cx="66759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tiêu chí phân loại năng lực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Phỏng vấn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 sát quá trình làm việc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Đọc CV/ Profile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 là nhân sự cũ: tham khảo các dự án cũ/ sếp của họ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graphicFrame>
        <p:nvGraphicFramePr>
          <p:cNvPr id="511" name="Google Shape;511;p26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{CCDB8CAC-1933-418F-8A42-172E033692DC}</a:tableStyleId>
              </a:tblPr>
              <a:tblGrid>
                <a:gridCol w="2819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Trình độ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 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Novice =&gt; Beginner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SHU: Tuân thủ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Directing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Beginner =&gt; Competent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Competent =&gt; Proficient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Proficient =&gt; Expert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2" name="Google Shape;51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2312325" y="5242560"/>
            <a:ext cx="169790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654040" y="4408078"/>
            <a:ext cx="163378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5638800" y="5627132"/>
            <a:ext cx="119455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762000" y="5025999"/>
            <a:ext cx="13516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3328640" y="4656667"/>
            <a:ext cx="115929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4800600" y="5017532"/>
            <a:ext cx="136447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6"/>
          <p:cNvSpPr txBox="1"/>
          <p:nvPr/>
        </p:nvSpPr>
        <p:spPr>
          <a:xfrm>
            <a:off x="3398520" y="5796082"/>
            <a:ext cx="122341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graphicFrame>
        <p:nvGraphicFramePr>
          <p:cNvPr id="525" name="Google Shape;525;p27"/>
          <p:cNvGraphicFramePr/>
          <p:nvPr/>
        </p:nvGraphicFramePr>
        <p:xfrm>
          <a:off x="1472220" y="1488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{CCDB8CAC-1933-418F-8A42-172E033692DC}</a:tableStyleId>
              </a:tblPr>
              <a:tblGrid>
                <a:gridCol w="2819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Trình độ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 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Novice =&gt; Beginner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Beginner =&gt; Competent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Competent =&gt; Proficient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Proficient =&gt; Expert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6" name="Google Shape;5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27"/>
          <p:cNvSpPr txBox="1"/>
          <p:nvPr/>
        </p:nvSpPr>
        <p:spPr>
          <a:xfrm>
            <a:off x="4413540" y="2637347"/>
            <a:ext cx="169790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7"/>
          <p:cNvSpPr txBox="1"/>
          <p:nvPr/>
        </p:nvSpPr>
        <p:spPr>
          <a:xfrm>
            <a:off x="4413540" y="3275350"/>
            <a:ext cx="163378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7"/>
          <p:cNvSpPr txBox="1"/>
          <p:nvPr/>
        </p:nvSpPr>
        <p:spPr>
          <a:xfrm>
            <a:off x="4445599" y="3855502"/>
            <a:ext cx="119455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6261936" y="3876832"/>
            <a:ext cx="13516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6218045" y="1997657"/>
            <a:ext cx="115929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6255524" y="3270961"/>
            <a:ext cx="136447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6218045" y="2648849"/>
            <a:ext cx="122341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4413540" y="1997657"/>
            <a:ext cx="169790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540" name="Google Shape;540;p28"/>
          <p:cNvGraphicFramePr/>
          <p:nvPr/>
        </p:nvGraphicFramePr>
        <p:xfrm>
          <a:off x="457200" y="223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{C9378547-AEA7-49A8-B3A8-D4D4CD78573F}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Coaching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Mentoring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1" name="Google Shape;54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28"/>
          <p:cNvSpPr txBox="1"/>
          <p:nvPr/>
        </p:nvSpPr>
        <p:spPr>
          <a:xfrm>
            <a:off x="697424" y="1535668"/>
            <a:ext cx="4733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biệt các chiến lược phát triển nhân sự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548" name="Google Shape;548;p2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{CCDB8CAC-1933-418F-8A42-172E033692DC}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Coaching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Mentoring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1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 thường được kỳ vọng là người biết trước, biết nhiều về chủ đề mà họ đào tạo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Coach không nhất thiết phải là người đã trải qua, hay biết rõ về vấn đề của coachee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Mentor là người đi trước đã thành công, hướng dẫn lại cho người đi sau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trình, kiến thức sẵn có từ bên ngoài từ trainer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Cách giải quyết và nguồn lực sẵn có bên trong người coachee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 ko có sẵn, mà phụ thuộc vào câu hỏi, vấn đề của mentee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9" name="Google Shape;54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