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BI9y7BXhaqNYSVY1OiuSOCsS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34ED9-0214-4CFA-85FB-C8BB0EB74BC7}">
  <a:tblStyle styleId="{68534ED9-0214-4CFA-85FB-C8BB0EB74B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166680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7" name="Google Shape;517;g2e1666808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14.jpg"/><Relationship Id="rId8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6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7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5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4" name="Google Shape;274;p5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5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Schedule Management</a:t>
            </a:r>
            <a:endParaRPr/>
          </a:p>
        </p:txBody>
      </p:sp>
      <p:sp>
        <p:nvSpPr>
          <p:cNvPr id="458" name="Google Shape;458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</a:t>
            </a:r>
            <a:endParaRPr sz="3000"/>
          </a:p>
        </p:txBody>
      </p:sp>
      <p:sp>
        <p:nvSpPr>
          <p:cNvPr id="464" name="Google Shape;464;p3"/>
          <p:cNvSpPr txBox="1"/>
          <p:nvPr>
            <p:ph idx="1" type="body"/>
          </p:nvPr>
        </p:nvSpPr>
        <p:spPr>
          <a:xfrm>
            <a:off x="643925" y="131585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tình trạng tiến độ dự án của bạn hiện tại đang như thế nào?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8392"/>
            <a:ext cx="5562600" cy="238397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"/>
          <p:cNvSpPr txBox="1"/>
          <p:nvPr/>
        </p:nvSpPr>
        <p:spPr>
          <a:xfrm>
            <a:off x="643925" y="1778375"/>
            <a:ext cx="5886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 án đang ở giai đoạn Panic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nhiều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Yêu cầu nhiều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thành viên mệt mỏi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72" name="Google Shape;472;p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các khái niệm và Xác định mối quan hệ giữa các khái niệm</a:t>
            </a:r>
            <a:endParaRPr/>
          </a:p>
        </p:txBody>
      </p:sp>
      <p:sp>
        <p:nvSpPr>
          <p:cNvPr id="473" name="Google Shape;4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9"/>
          <p:cNvSpPr/>
          <p:nvPr/>
        </p:nvSpPr>
        <p:spPr>
          <a:xfrm>
            <a:off x="5179100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6800" lIns="206800" spcFirstLastPara="1" rIns="206800" wrap="square" tIns="20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16564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63577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4007050" y="2686523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Work package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2787075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Activity (Task)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4" name="Google Shape;484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Ưu điểm, nhược điểm của PM chia task và của Team Member chia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6" name="Google Shape;486;p1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{68534ED9-0214-4CFA-85FB-C8BB0EB74BC7}</a:tableStyleId>
              </a:tblPr>
              <a:tblGrid>
                <a:gridCol w="1600200"/>
                <a:gridCol w="3276600"/>
                <a:gridCol w="3352800"/>
              </a:tblGrid>
              <a:tr h="7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Manager chia và giao task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chia và nhận task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Ưu điểm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Tối ưu nguồn lực và công việc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Nhược điểm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Không đảm bảo tiến độ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Không có cái nhìn tổng quan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Mang cái nhìn chủ quan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14"/>
          <p:cNvSpPr txBox="1"/>
          <p:nvPr/>
        </p:nvSpPr>
        <p:spPr>
          <a:xfrm>
            <a:off x="2176975" y="1849925"/>
            <a:ext cx="588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 chia task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4"/>
          <p:cNvSpPr txBox="1"/>
          <p:nvPr/>
        </p:nvSpPr>
        <p:spPr>
          <a:xfrm>
            <a:off x="5273825" y="1849925"/>
            <a:ext cx="36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chia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4"/>
          <p:cNvSpPr txBox="1"/>
          <p:nvPr/>
        </p:nvSpPr>
        <p:spPr>
          <a:xfrm>
            <a:off x="1992975" y="4221100"/>
            <a:ext cx="29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 có thể k rõ chuyên môn bằng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4"/>
          <p:cNvSpPr txBox="1"/>
          <p:nvPr/>
        </p:nvSpPr>
        <p:spPr>
          <a:xfrm>
            <a:off x="5405750" y="2688000"/>
            <a:ext cx="29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 động cho nhân viên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Thoải mái cho nhân viên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sát thực tế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96" name="Google Shape;496;p2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Tìm ví dụ cho 4 loại quan hệ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8" name="Google Shape;498;p21"/>
          <p:cNvGraphicFramePr/>
          <p:nvPr/>
        </p:nvGraphicFramePr>
        <p:xfrm>
          <a:off x="457200" y="1770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{68534ED9-0214-4CFA-85FB-C8BB0EB74BC7}</a:tableStyleId>
              </a:tblPr>
              <a:tblGrid>
                <a:gridCol w="1981200"/>
                <a:gridCol w="6248400"/>
              </a:tblGrid>
              <a:tr h="3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Loại quan hệ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Ví dụ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Finish-to-Start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Thiết kế xong bản vẽ =&gt; bắt đầu chế tạo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Finish-to-Finish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Nấu cơm và luộc rau =&gt; xong cả 2 thì mới ăn được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Start-to-Start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Start-to-Finish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504" name="Google Shape;504;p30"/>
          <p:cNvGraphicFramePr/>
          <p:nvPr/>
        </p:nvGraphicFramePr>
        <p:xfrm>
          <a:off x="457200" y="2219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{68534ED9-0214-4CFA-85FB-C8BB0EB74BC7}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Analogous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Parametric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Bottom Up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chính xác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Thời gian ước lượng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Ai là người ước lượng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5" name="Google Shape;50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457200" y="1382514"/>
            <a:ext cx="2871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3 loại ước lượng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Critical Path Method 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Để hoàn thành tất cả các Activities, cần bao nhiêu thời gian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5 được phép trễ tối đa bao nhiêu ngày mà không ảnh hưởng tới đến ngày kết thúc (End)?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Xác định ngày sớm nhất Activity 5 có thể bắt đầu, ngày trễ nhất có thể bắt đầu ? (Start bắt đầu từ ngày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1 được phép trễ bao nhiêu lâu mà không làm ảnh hưởng tới Activity 3?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Customer muốn chuyển giao vào ngày thứ 10. Có những phương án nào để đẩy nhanh tiến độ?</a:t>
            </a:r>
            <a:endParaRPr/>
          </a:p>
          <a:p>
            <a:pPr indent="0" lvl="0" marL="57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513" name="Google Shape;51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52800"/>
            <a:ext cx="6329172" cy="284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1666808fd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e1666808fd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e1666808f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2" name="Google Shape;522;g2e1666808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