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aXXg3WDZB6H4hQFyHWtA5dcI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5818D6-845D-4D48-B5EB-BBE12ECCF74E}">
  <a:tblStyle styleId="{035818D6-845D-4D48-B5EB-BBE12ECCF74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0653C7F-166F-40F3-9E43-5C0508DDFA1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EFB283A7-A323-4120-B1D6-8C78A5271FCA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FF991ADF-775F-4853-A721-DD117DE65A70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e13ee78f2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1" name="Google Shape;571;g2e13ee78f2a_0_4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9" name="Google Shape;579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Case study: dự án đường cao tốc Thăng Long, sự lãng phí của chính phủ, khả năng quản lý vốn kém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discuss với học viên, đâu là những nguyên nhân cho việc quản lý vốn ko hiệu quả</a:t>
            </a:r>
            <a:endParaRPr/>
          </a:p>
        </p:txBody>
      </p:sp>
      <p:sp>
        <p:nvSpPr>
          <p:cNvPr id="473" name="Google Shape;47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accuracy of a project estimate will increase as the project progresses through the project life cycle.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a project in the initiation phase may have a rough order of magnitude (ROM) estimate in the range of −25% to +75%.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Later in the project, as more information is known, definitive estimates could narrow the range of accuracy to −5% to +10%.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some organizations, there are guidelines for when such refinements can be made and the degree of confidence or accuracy that is expected.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9" Type="http://schemas.openxmlformats.org/officeDocument/2006/relationships/image" Target="../media/image6.png"/><Relationship Id="rId5" Type="http://schemas.openxmlformats.org/officeDocument/2006/relationships/image" Target="../media/image15.jpg"/><Relationship Id="rId6" Type="http://schemas.openxmlformats.org/officeDocument/2006/relationships/image" Target="../media/image2.jpg"/><Relationship Id="rId7" Type="http://schemas.openxmlformats.org/officeDocument/2006/relationships/image" Target="../media/image12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1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1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1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1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1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1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1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1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1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1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1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1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1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1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1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1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1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1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1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1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1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1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1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1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1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1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1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1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1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1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1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1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1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1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1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1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1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1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1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1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1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1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1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1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1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1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1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1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1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1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1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1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1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1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1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1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1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1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1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1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1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1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1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1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1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1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1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1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1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1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1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1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1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1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1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1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1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1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1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1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1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1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1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1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1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1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1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1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1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1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1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1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1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1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1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1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1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1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1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1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1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1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1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1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1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1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1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1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1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1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1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1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1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1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1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1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1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1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1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1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1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1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1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1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1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1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1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1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1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1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1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1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1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1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1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1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1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1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1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1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1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1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1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1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1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1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1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1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1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1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1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1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1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1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1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1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1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1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1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1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1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1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1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1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1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1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1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1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1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1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1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1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1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1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1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1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1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1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1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1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1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1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1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1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1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1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1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1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1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1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1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1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1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1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1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1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1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1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1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1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1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0" name="Google Shape;260;p6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1" name="Google Shape;261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6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4" name="Google Shape;264;p63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63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63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3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6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6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4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4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4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4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4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4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4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4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4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4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4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4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4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4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4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4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4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4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4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4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4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4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4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4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4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4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4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4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4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4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4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4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4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4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4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4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4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4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4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4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4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4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4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4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4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4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4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4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4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4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4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4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4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4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4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4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4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4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4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4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4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4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4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4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4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4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4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4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4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4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4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4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4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4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4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4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4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4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4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4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4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4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4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4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Cost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 </a:t>
            </a:r>
            <a:endParaRPr/>
          </a:p>
        </p:txBody>
      </p:sp>
      <p:sp>
        <p:nvSpPr>
          <p:cNvPr id="556" name="Google Shape;556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</a:t>
            </a:r>
            <a:r>
              <a:rPr lang="en-US"/>
              <a:t>dữ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liệu của tháng thứ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tiến độ (SV) và Chỉ số hiệu suất tiến độ (SPI)?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hay chậm tiến độ? 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chi phí (CV) và Chỉ số hiệu suất chi phí (CPI)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ngân sách hay trong ngân sách cho phép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62" name="Google Shape;562;p5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Với Kịch bản 1: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được xem là bình thường và tiếp tục diễn ra cho đến hết dự án. Hãy tính toán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﻿Dự kiến cần thêm bao nhiêu tiền nữa mới hoàn thành dự án (ETC)?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hoàn thành dự án sẽ hết bao nhiêu tiền (EAC)?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68" name="Google Shape;568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Chỉ số chỉ số hiệu suất để hoàn thành (TCPI)?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ngân sách	còn lại, có dễ dàng để hoàn thành dự án không?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e13ee78f2a_0_47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e13ee78f2a_0_476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Mới biết công thức tính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Công thức là THÚ vị nhất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Cost management reserve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2e13ee78f2a_0_4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6" name="Google Shape;576;g2e13ee78f2a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Dự án cao tốc (Đại lộ Thăng Long, Hà Nội).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Khởi công 03/2005: tổng mức đầu tư là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5.379 tỉ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en-US" sz="1800"/>
              <a:t>Giá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đầu tư với 179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đồng/km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Đến tháng 10/2007:  bộ GTVT điều chỉnh dự án với tổng mức đầu tư điều chỉnh tăng lên đến hơn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7.527 </a:t>
            </a:r>
            <a:r>
              <a:rPr b="1" lang="en-US" sz="1800"/>
              <a:t>tỷ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Theo đó, giá đầu tư mỗi km lên đến hơn 250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Báo CAND ra ngày 28/5/2009, tác giả Khánh Chi cho biết: “Chính phủ vừa </a:t>
            </a: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bổ sung gần 4.000 tỷ đồng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đẩy nhanh tiến độ đường Láng - Hòa Lạc…”</a:t>
            </a:r>
            <a:endParaRPr/>
          </a:p>
        </p:txBody>
      </p:sp>
      <p:pic>
        <p:nvPicPr>
          <p:cNvPr id="476" name="Google Shape;476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362200"/>
            <a:ext cx="3409950" cy="2507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Case-study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3" name="Google Shape;483;p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5"/>
          <p:cNvGraphicFramePr/>
          <p:nvPr/>
        </p:nvGraphicFramePr>
        <p:xfrm>
          <a:off x="457200" y="2102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{035818D6-845D-4D48-B5EB-BBE12ECCF74E}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Direct Cost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Indirect Cost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Variable Cost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Fixed Cost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Sắp xếp vào ô phù hợp  </a:t>
            </a:r>
            <a:endParaRPr sz="3000"/>
          </a:p>
        </p:txBody>
      </p:sp>
      <p:graphicFrame>
        <p:nvGraphicFramePr>
          <p:cNvPr id="491" name="Google Shape;491;p10"/>
          <p:cNvGraphicFramePr/>
          <p:nvPr/>
        </p:nvGraphicFramePr>
        <p:xfrm>
          <a:off x="609600" y="3215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{035818D6-845D-4D48-B5EB-BBE12ECCF74E}</a:tableStyleId>
              </a:tblPr>
              <a:tblGrid>
                <a:gridCol w="523525"/>
                <a:gridCol w="2829275"/>
                <a:gridCol w="1676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Name of estimate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Range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Remark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Rough Order of Magnitude (ROM)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During project initiating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During project planning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 the project progresses, the estimate will become more refined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10"/>
          <p:cNvSpPr/>
          <p:nvPr/>
        </p:nvSpPr>
        <p:spPr>
          <a:xfrm>
            <a:off x="1981200" y="1392458"/>
            <a:ext cx="171681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5083105" y="2267740"/>
            <a:ext cx="195156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Definitive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5257800" y="1329853"/>
            <a:ext cx="139012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-10% =&gt; 25%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1828800" y="2255727"/>
            <a:ext cx="139012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-25% =&gt; 75%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3810000" y="1886395"/>
            <a:ext cx="127310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-5% =&gt;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/>
          </a:p>
        </p:txBody>
      </p:sp>
      <p:sp>
        <p:nvSpPr>
          <p:cNvPr id="502" name="Google Shape;502;p1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p16"/>
          <p:cNvGraphicFramePr/>
          <p:nvPr/>
        </p:nvGraphicFramePr>
        <p:xfrm>
          <a:off x="457200" y="2685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{E0653C7F-166F-40F3-9E43-5C0508DDFA19}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Phù hợp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the project to avoid failures 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Không phù hợp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and after the project because of failures 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phòng ngừa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a quality produc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nội bộ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project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đánh giá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 the quality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bên ngoài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customer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16"/>
          <p:cNvSpPr/>
          <p:nvPr/>
        </p:nvSpPr>
        <p:spPr>
          <a:xfrm>
            <a:off x="2743200" y="101337"/>
            <a:ext cx="289560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Đào tạo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3886200" y="1038136"/>
            <a:ext cx="220980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Thanh tra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495300" y="539216"/>
            <a:ext cx="213360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 lại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6"/>
          <p:cNvSpPr/>
          <p:nvPr/>
        </p:nvSpPr>
        <p:spPr>
          <a:xfrm>
            <a:off x="495300" y="1651197"/>
            <a:ext cx="311642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Bảo hành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6362700" y="1361301"/>
            <a:ext cx="204962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Dành thời gian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5867400" y="185621"/>
            <a:ext cx="304800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thử phá huỷ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923143" y="2191660"/>
            <a:ext cx="127791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 liệu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3878428" y="1549752"/>
            <a:ext cx="131497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tra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2683972" y="1059099"/>
            <a:ext cx="75533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Nợ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4773715" y="2161994"/>
            <a:ext cx="264457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 cơ hội kinh doanh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145891" y="1096882"/>
            <a:ext cx="21527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Tài liệu hoá quy trình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Tìm sự tương đồng và xếp cột phù hợp </a:t>
            </a:r>
            <a:endParaRPr/>
          </a:p>
        </p:txBody>
      </p:sp>
      <p:graphicFrame>
        <p:nvGraphicFramePr>
          <p:cNvPr id="520" name="Google Shape;520;p23"/>
          <p:cNvGraphicFramePr/>
          <p:nvPr/>
        </p:nvGraphicFramePr>
        <p:xfrm>
          <a:off x="4038600" y="2069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{EFB283A7-A323-4120-B1D6-8C78A5271FCA}</a:tableStyleId>
              </a:tblPr>
              <a:tblGrid>
                <a:gridCol w="2244025"/>
                <a:gridCol w="22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Tài liệu chính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Tài liệu bổ sung/ thuyết minh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1" name="Google Shape;521;p23"/>
          <p:cNvSpPr/>
          <p:nvPr/>
        </p:nvSpPr>
        <p:spPr>
          <a:xfrm>
            <a:off x="1022945" y="5286723"/>
            <a:ext cx="71045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1493550" y="5932566"/>
            <a:ext cx="186461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 Dictionary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418672" y="1904683"/>
            <a:ext cx="97975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382558" y="4528383"/>
            <a:ext cx="176214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Atribute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381000" y="2939534"/>
            <a:ext cx="292900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Duration Estimates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523393" y="2404689"/>
            <a:ext cx="214674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625364" y="3669268"/>
            <a:ext cx="180049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Estimates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836021" y="1428923"/>
            <a:ext cx="214674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graphicFrame>
        <p:nvGraphicFramePr>
          <p:cNvPr id="534" name="Google Shape;534;p31"/>
          <p:cNvGraphicFramePr/>
          <p:nvPr/>
        </p:nvGraphicFramePr>
        <p:xfrm>
          <a:off x="457200" y="25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{FF991ADF-775F-4853-A721-DD117DE65A70}</a:tableStyleId>
              </a:tblPr>
              <a:tblGrid>
                <a:gridCol w="1559000"/>
                <a:gridCol w="953175"/>
                <a:gridCol w="953175"/>
                <a:gridCol w="953175"/>
                <a:gridCol w="953175"/>
                <a:gridCol w="953175"/>
                <a:gridCol w="953175"/>
                <a:gridCol w="9515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Hạng mục công việc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phân bổ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Đường nhựa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Sơn chỉ giới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Biển báo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Hàng rào bảo vệ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Nghiệm thu chất lượng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từng tháng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31"/>
          <p:cNvSpPr/>
          <p:nvPr/>
        </p:nvSpPr>
        <p:spPr>
          <a:xfrm>
            <a:off x="457200" y="1131277"/>
            <a:ext cx="7391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Hạng mục 5km đường trong 6 tháng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Ước lượng chi phí dự kiến theo thời gian thực hiện ( Đơn vị: Triệu đồng)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Hãy vẽ đường Cost baseline (Gợi ý: Xác định chi phí tích lũy theo từng tháng 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541" name="Google Shape;541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Work package XXX have a 4 stages and each stage will take one week to complete with $500 estimated cost per stage.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End of 2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week 3 stages were completed and contractor has spend 1700. What is the PV, EV &amp; AC?</a:t>
            </a:r>
            <a:endParaRPr sz="1800"/>
          </a:p>
        </p:txBody>
      </p:sp>
      <p:graphicFrame>
        <p:nvGraphicFramePr>
          <p:cNvPr id="542" name="Google Shape;542;p41"/>
          <p:cNvGraphicFramePr/>
          <p:nvPr/>
        </p:nvGraphicFramePr>
        <p:xfrm>
          <a:off x="609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{035818D6-845D-4D48-B5EB-BBE12ECCF74E}</a:tableStyleId>
              </a:tblPr>
              <a:tblGrid>
                <a:gridCol w="3100400"/>
                <a:gridCol w="2233625"/>
                <a:gridCol w="2667000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Why 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PV (Planned Value)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500*2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EV (Earned Value)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1500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500*3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 (Actual Cost)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1700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1700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</a:t>
            </a:r>
            <a:endParaRPr/>
          </a:p>
        </p:txBody>
      </p:sp>
      <p:sp>
        <p:nvSpPr>
          <p:cNvPr id="548" name="Google Shape;548;p4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Tìm hiểu bảng dữ liệu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6400"/>
            <a:ext cx="9144000" cy="466740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44"/>
          <p:cNvSpPr/>
          <p:nvPr/>
        </p:nvSpPr>
        <p:spPr>
          <a:xfrm>
            <a:off x="4465525" y="1378800"/>
            <a:ext cx="4023900" cy="133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PV: 2850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EV: 2300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AC: 2750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SV = EV - PV (2300 - 2850) = -550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SPI = EV/PV (2300/2850) = 80.7%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CPI = EV/AC (2300 - 2750) = 83%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