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w2wvEziP+3V2Re6HsQSJCjMmq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6BC4A8-AB6F-4C88-AEB0-FBD266329C7E}">
  <a:tblStyle styleId="{586BC4A8-AB6F-4C88-AEB0-FBD266329C7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965ECBFC-B86F-4C6E-938F-293678BC914E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9" name="Google Shape;57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2" name="Google Shape;61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2" name="Google Shape;632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e165fc8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39" name="Google Shape;639;g2e165fc876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7" name="Google Shape;647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1" name="Google Shape;561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image" Target="../media/image15.jpg"/><Relationship Id="rId9" Type="http://schemas.openxmlformats.org/officeDocument/2006/relationships/image" Target="../media/image4.png"/><Relationship Id="rId5" Type="http://schemas.openxmlformats.org/officeDocument/2006/relationships/image" Target="../media/image2.jpg"/><Relationship Id="rId6" Type="http://schemas.openxmlformats.org/officeDocument/2006/relationships/image" Target="../media/image10.jpg"/><Relationship Id="rId7" Type="http://schemas.openxmlformats.org/officeDocument/2006/relationships/image" Target="../media/image5.jpg"/><Relationship Id="rId8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8"/>
          <p:cNvPicPr preferRelativeResize="0"/>
          <p:nvPr/>
        </p:nvPicPr>
        <p:blipFill rotWithShape="1">
          <a:blip r:embed="rId2">
            <a:alphaModFix/>
          </a:blip>
          <a:srcRect b="-8187" l="0" r="0" t="0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8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8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8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8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8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8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8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8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8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8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8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8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8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8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8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8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8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8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8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8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8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8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8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8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8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8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8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8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8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8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8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8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8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8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8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8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8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8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8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8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8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8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8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8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8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8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8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8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8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8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8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8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8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8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8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8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8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8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8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8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8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8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8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8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8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8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8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8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8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8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8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8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8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8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8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8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8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8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8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8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8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8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8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8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8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8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8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8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8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8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8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8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8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8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8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8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8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8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8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8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8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8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8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8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8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8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8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8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8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8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8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8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8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8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8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8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8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8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8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8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8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8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8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8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8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8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8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8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8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8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8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8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8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8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8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8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8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8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8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8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8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8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8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8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8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8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8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8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8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8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8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8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8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8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8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8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8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8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8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8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8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8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8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8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8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8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8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8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8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8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8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8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8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8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8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8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8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8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8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8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8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8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8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8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8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8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8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8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8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8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8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8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8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8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8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8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8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8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8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8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8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8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8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8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8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8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8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8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8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8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8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8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8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8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8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8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8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8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8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8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68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6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68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8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8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6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68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6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68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8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6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7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7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1" name="Google Shape;451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7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7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3" name="Google Shape;463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 showMasterSp="0">
  <p:cSld name="Agenda Slide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0"/>
          <p:cNvSpPr txBox="1"/>
          <p:nvPr>
            <p:ph idx="1" type="body"/>
          </p:nvPr>
        </p:nvSpPr>
        <p:spPr>
          <a:xfrm>
            <a:off x="609684" y="1208016"/>
            <a:ext cx="7991610" cy="4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7350" lvl="0" marL="4572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Noto Sans Symbols"/>
              <a:buChar char="▪"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  <a:defRPr b="0" i="0" sz="13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o"/>
              <a:defRPr b="0" i="0" sz="105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2"/>
              </a:buClr>
              <a:buSzPts val="1080"/>
              <a:buFont typeface="Arial"/>
              <a:buChar char="•"/>
              <a:defRPr b="0" i="0" sz="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8610" lvl="5" marL="2743200" marR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−"/>
              <a:defRPr b="0" i="0" sz="105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8610" lvl="6" marL="3200400" marR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−"/>
              <a:defRPr b="0" i="0" sz="105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8609" lvl="7" marL="3657600" marR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−"/>
              <a:defRPr b="0" i="0" sz="105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8609" lvl="8" marL="4114800" marR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−"/>
              <a:defRPr b="0" i="0" sz="1050" u="none" cap="none" strike="noStrike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68" name="Google Shape;468;p80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 rot="10800000">
            <a:off x="0" y="4552994"/>
            <a:ext cx="9361150" cy="2305007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80"/>
          <p:cNvSpPr txBox="1"/>
          <p:nvPr>
            <p:ph type="title"/>
          </p:nvPr>
        </p:nvSpPr>
        <p:spPr>
          <a:xfrm>
            <a:off x="609683" y="228600"/>
            <a:ext cx="798957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CA3"/>
              </a:buClr>
              <a:buSzPts val="1400"/>
              <a:buFont typeface="Calibri"/>
              <a:buNone/>
              <a:defRPr>
                <a:solidFill>
                  <a:srgbClr val="006CA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80"/>
          <p:cNvSpPr/>
          <p:nvPr/>
        </p:nvSpPr>
        <p:spPr>
          <a:xfrm>
            <a:off x="-1" y="0"/>
            <a:ext cx="9144000" cy="83762"/>
          </a:xfrm>
          <a:prstGeom prst="rect">
            <a:avLst/>
          </a:prstGeom>
          <a:solidFill>
            <a:srgbClr val="004680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71" name="Google Shape;471;p80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 rot="10800000">
            <a:off x="0" y="4552994"/>
            <a:ext cx="9361150" cy="2305007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80"/>
          <p:cNvSpPr/>
          <p:nvPr/>
        </p:nvSpPr>
        <p:spPr>
          <a:xfrm>
            <a:off x="-1" y="0"/>
            <a:ext cx="9144000" cy="83762"/>
          </a:xfrm>
          <a:prstGeom prst="rect">
            <a:avLst/>
          </a:prstGeom>
          <a:solidFill>
            <a:srgbClr val="006CA3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73" name="Google Shape;473;p80"/>
          <p:cNvSpPr txBox="1"/>
          <p:nvPr/>
        </p:nvSpPr>
        <p:spPr>
          <a:xfrm>
            <a:off x="605312" y="6531170"/>
            <a:ext cx="31208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PMA - 2021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80"/>
          <p:cNvSpPr txBox="1"/>
          <p:nvPr/>
        </p:nvSpPr>
        <p:spPr>
          <a:xfrm>
            <a:off x="0" y="6590622"/>
            <a:ext cx="407776" cy="1846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75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75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3394" y="249235"/>
            <a:ext cx="1060025" cy="415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71" y="176983"/>
            <a:ext cx="487777" cy="647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9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9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69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69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69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69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69"/>
          <p:cNvSpPr txBox="1"/>
          <p:nvPr/>
        </p:nvSpPr>
        <p:spPr>
          <a:xfrm>
            <a:off x="6923138" y="6417915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7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2" name="Google Shape;272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7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5" name="Google Shape;275;p70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70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7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70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70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70"/>
          <p:cNvSpPr txBox="1"/>
          <p:nvPr/>
        </p:nvSpPr>
        <p:spPr>
          <a:xfrm>
            <a:off x="6923138" y="6400800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71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71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8" name="Google Shape;288;p71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1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1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1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1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1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1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1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1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1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1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1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1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1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1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1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1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71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1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1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1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1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1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1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1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1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1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1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1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1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1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1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1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1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1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1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1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1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1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1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1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1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1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1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1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1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1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1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1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1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1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1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1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1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1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1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71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71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1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71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71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71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1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71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1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1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1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1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1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1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1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1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1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1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1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1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1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1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1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1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1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1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1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1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1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1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1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1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1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1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1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1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1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1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1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1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1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1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1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1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1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1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1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1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1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1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1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1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71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71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71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71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71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71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71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71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71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71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71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71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71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71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71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71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71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71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71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71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7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7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3" name="Google Shape;423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7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7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7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1" name="Google Shape;431;p7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2" name="Google Shape;432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7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3" name="Google Shape;443;p7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4" name="Google Shape;444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Agile Mindset &amp; Scrum Framework  </a:t>
            </a:r>
            <a:endParaRPr/>
          </a:p>
        </p:txBody>
      </p:sp>
      <p:sp>
        <p:nvSpPr>
          <p:cNvPr id="482" name="Google Shape;482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83" name="Google Shape;483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Xếp vào ô phù hợp  </a:t>
            </a:r>
            <a:endParaRPr/>
          </a:p>
        </p:txBody>
      </p:sp>
      <p:graphicFrame>
        <p:nvGraphicFramePr>
          <p:cNvPr id="571" name="Google Shape;571;p34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{586BC4A8-AB6F-4C88-AEB0-FBD266329C7E}</a:tableStyleId>
              </a:tblPr>
              <a:tblGrid>
                <a:gridCol w="2362200"/>
                <a:gridCol w="2362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 Owner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Developers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Scrum Master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2" name="Google Shape;572;p34"/>
          <p:cNvSpPr/>
          <p:nvPr/>
        </p:nvSpPr>
        <p:spPr>
          <a:xfrm>
            <a:off x="5257800" y="4749874"/>
            <a:ext cx="38862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 the value of the product and the work of the Development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4"/>
          <p:cNvSpPr/>
          <p:nvPr/>
        </p:nvSpPr>
        <p:spPr>
          <a:xfrm>
            <a:off x="5794378" y="2122110"/>
            <a:ext cx="303352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or reject work results.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4"/>
          <p:cNvSpPr/>
          <p:nvPr/>
        </p:nvSpPr>
        <p:spPr>
          <a:xfrm>
            <a:off x="5167240" y="3778042"/>
            <a:ext cx="41148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Coaching the Development Team in self-organization and cross-functionality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4"/>
          <p:cNvSpPr/>
          <p:nvPr/>
        </p:nvSpPr>
        <p:spPr>
          <a:xfrm>
            <a:off x="4572000" y="2549921"/>
            <a:ext cx="45720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impediments to the Development Team’s progress;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4"/>
          <p:cNvSpPr txBox="1"/>
          <p:nvPr/>
        </p:nvSpPr>
        <p:spPr>
          <a:xfrm>
            <a:off x="5577332" y="1512765"/>
            <a:ext cx="346761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and envolve the product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Xếp vào ô phù hợp  </a:t>
            </a:r>
            <a:endParaRPr/>
          </a:p>
        </p:txBody>
      </p:sp>
      <p:graphicFrame>
        <p:nvGraphicFramePr>
          <p:cNvPr id="582" name="Google Shape;582;p35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{586BC4A8-AB6F-4C88-AEB0-FBD266329C7E}</a:tableStyleId>
              </a:tblPr>
              <a:tblGrid>
                <a:gridCol w="2362200"/>
                <a:gridCol w="2362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 Owner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Developers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Scrum Master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83" name="Google Shape;583;p35"/>
          <p:cNvSpPr/>
          <p:nvPr/>
        </p:nvSpPr>
        <p:spPr>
          <a:xfrm>
            <a:off x="2971800" y="1610238"/>
            <a:ext cx="38862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 the value of the product and the work of the Development Team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5"/>
          <p:cNvSpPr/>
          <p:nvPr/>
        </p:nvSpPr>
        <p:spPr>
          <a:xfrm>
            <a:off x="2971800" y="2315680"/>
            <a:ext cx="303352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or reject work results.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35"/>
          <p:cNvSpPr/>
          <p:nvPr/>
        </p:nvSpPr>
        <p:spPr>
          <a:xfrm>
            <a:off x="2971800" y="5392902"/>
            <a:ext cx="41148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Coaching the Development Team in self-organization and cross-functionality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5"/>
          <p:cNvSpPr/>
          <p:nvPr/>
        </p:nvSpPr>
        <p:spPr>
          <a:xfrm>
            <a:off x="2971800" y="4724859"/>
            <a:ext cx="45720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impediments to the Development Team’s progress;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5"/>
          <p:cNvSpPr txBox="1"/>
          <p:nvPr/>
        </p:nvSpPr>
        <p:spPr>
          <a:xfrm>
            <a:off x="2971800" y="3074381"/>
            <a:ext cx="346761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and envolve the product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93" name="Google Shape;593;p4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Phân biệt 2 cách phát triển </a:t>
            </a:r>
            <a:endParaRPr/>
          </a:p>
        </p:txBody>
      </p:sp>
      <p:pic>
        <p:nvPicPr>
          <p:cNvPr descr="https://pbs.twimg.com/media/CCBbC0_W0AAG4Di?format=png&amp;name=small" id="594" name="Google Shape;5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720" y="1600200"/>
            <a:ext cx="7467600" cy="4302599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3"/>
          <p:cNvSpPr txBox="1"/>
          <p:nvPr/>
        </p:nvSpPr>
        <p:spPr>
          <a:xfrm>
            <a:off x="401911" y="1996598"/>
            <a:ext cx="1390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3"/>
          <p:cNvSpPr txBox="1"/>
          <p:nvPr/>
        </p:nvSpPr>
        <p:spPr>
          <a:xfrm>
            <a:off x="483781" y="4343400"/>
            <a:ext cx="1069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4 sự kiện </a:t>
            </a:r>
            <a:endParaRPr/>
          </a:p>
        </p:txBody>
      </p:sp>
      <p:graphicFrame>
        <p:nvGraphicFramePr>
          <p:cNvPr id="602" name="Google Shape;602;p47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{586BC4A8-AB6F-4C88-AEB0-FBD266329C7E}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Planning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Daily meeting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Review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Retrospective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03" name="Google Shape;603;p47"/>
          <p:cNvSpPr txBox="1"/>
          <p:nvPr/>
        </p:nvSpPr>
        <p:spPr>
          <a:xfrm>
            <a:off x="-202491" y="3060117"/>
            <a:ext cx="3108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xác định mục tiêu của sprint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47"/>
          <p:cNvSpPr txBox="1"/>
          <p:nvPr/>
        </p:nvSpPr>
        <p:spPr>
          <a:xfrm>
            <a:off x="0" y="2044335"/>
            <a:ext cx="26085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xác định các hạng mục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cần phải thực hiện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47"/>
          <p:cNvSpPr txBox="1"/>
          <p:nvPr/>
        </p:nvSpPr>
        <p:spPr>
          <a:xfrm>
            <a:off x="2608500" y="3244337"/>
            <a:ext cx="20313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đồng bộ thông tin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7"/>
          <p:cNvSpPr txBox="1"/>
          <p:nvPr/>
        </p:nvSpPr>
        <p:spPr>
          <a:xfrm>
            <a:off x="4418550" y="1758213"/>
            <a:ext cx="22110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sản phẩm và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nhận phản hồi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47"/>
          <p:cNvSpPr txBox="1"/>
          <p:nvPr/>
        </p:nvSpPr>
        <p:spPr>
          <a:xfrm>
            <a:off x="6710825" y="1758235"/>
            <a:ext cx="2105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cải thiện tương tác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47"/>
          <p:cNvSpPr txBox="1"/>
          <p:nvPr/>
        </p:nvSpPr>
        <p:spPr>
          <a:xfrm>
            <a:off x="6710825" y="2404725"/>
            <a:ext cx="1941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cải tiến quy trình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47"/>
          <p:cNvSpPr txBox="1"/>
          <p:nvPr/>
        </p:nvSpPr>
        <p:spPr>
          <a:xfrm>
            <a:off x="2322550" y="2690825"/>
            <a:ext cx="3288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cập nhật điều chỉnh công việc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4 sự kiện </a:t>
            </a:r>
            <a:endParaRPr/>
          </a:p>
        </p:txBody>
      </p:sp>
      <p:graphicFrame>
        <p:nvGraphicFramePr>
          <p:cNvPr id="615" name="Google Shape;615;p48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{586BC4A8-AB6F-4C88-AEB0-FBD266329C7E}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Planning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Daily meeting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Review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Retrospective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16" name="Google Shape;616;p48"/>
          <p:cNvSpPr txBox="1"/>
          <p:nvPr/>
        </p:nvSpPr>
        <p:spPr>
          <a:xfrm>
            <a:off x="457201" y="1824611"/>
            <a:ext cx="2019971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xác định mục tiêu của sprint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8"/>
          <p:cNvSpPr txBox="1"/>
          <p:nvPr/>
        </p:nvSpPr>
        <p:spPr>
          <a:xfrm>
            <a:off x="457199" y="2613519"/>
            <a:ext cx="2019973" cy="120032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xác định các hạng mục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cần phải thực hiện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8"/>
          <p:cNvSpPr txBox="1"/>
          <p:nvPr/>
        </p:nvSpPr>
        <p:spPr>
          <a:xfrm>
            <a:off x="2534998" y="2542809"/>
            <a:ext cx="203132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đồng bộ thông tin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48"/>
          <p:cNvSpPr txBox="1"/>
          <p:nvPr/>
        </p:nvSpPr>
        <p:spPr>
          <a:xfrm>
            <a:off x="4619268" y="2404310"/>
            <a:ext cx="1962469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sản phẩm và nhận phản hồi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48"/>
          <p:cNvSpPr txBox="1"/>
          <p:nvPr/>
        </p:nvSpPr>
        <p:spPr>
          <a:xfrm>
            <a:off x="6708419" y="2358143"/>
            <a:ext cx="210506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cải thiện tương tác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48"/>
          <p:cNvSpPr txBox="1"/>
          <p:nvPr/>
        </p:nvSpPr>
        <p:spPr>
          <a:xfrm>
            <a:off x="6708419" y="1856426"/>
            <a:ext cx="194155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cải tiến quy trình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48"/>
          <p:cNvSpPr txBox="1"/>
          <p:nvPr/>
        </p:nvSpPr>
        <p:spPr>
          <a:xfrm>
            <a:off x="2534998" y="1856426"/>
            <a:ext cx="328808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cập nhật điều chỉnh công việc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628" name="Google Shape;628;p56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Thực hành họp Retrospective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Trên thang điểm 1-10, bạn chấm điểm chất lượng buổi học nhóm được bao nhiêu điểm?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Vì sao bạn cho điểm như vậy? Chia sẻ lý do này với bạn học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Làm thế nào để cải thiện chất lượng buổi học nhóm? Làm thế nào để đạt 10 điểm?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Tương phản sự khác biệt  </a:t>
            </a:r>
            <a:endParaRPr/>
          </a:p>
        </p:txBody>
      </p:sp>
      <p:graphicFrame>
        <p:nvGraphicFramePr>
          <p:cNvPr id="635" name="Google Shape;635;p60"/>
          <p:cNvGraphicFramePr/>
          <p:nvPr/>
        </p:nvGraphicFramePr>
        <p:xfrm>
          <a:off x="1711325" y="1577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{965ECBFC-B86F-4C6E-938F-293678BC914E}</a:tableStyleId>
              </a:tblPr>
              <a:tblGrid>
                <a:gridCol w="2860675"/>
                <a:gridCol w="286067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Agile/Scrum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Traditional Project Mgt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Scrum Master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Manager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(iteration)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phase, milestones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ceremonies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PDCA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Daily Standup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 report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 backlog/ Sprint backlog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WBS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(Shippable) Increment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Deliverables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36" name="Google Shape;636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e165fc876b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g2e165fc876b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g2e165fc876b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4" name="Google Shape;644;g2e165fc876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Nokia Case-study</a:t>
            </a:r>
            <a:endParaRPr/>
          </a:p>
        </p:txBody>
      </p:sp>
      <p:sp>
        <p:nvSpPr>
          <p:cNvPr id="489" name="Google Shape;489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490" name="Google Shape;4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8248233" cy="4726781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"/>
          <p:cNvSpPr txBox="1"/>
          <p:nvPr/>
        </p:nvSpPr>
        <p:spPr>
          <a:xfrm>
            <a:off x="838200" y="1752600"/>
            <a:ext cx="4191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“We didn’t do anything wrong, but somehow, we lost.”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Nokia CEO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497" name="Google Shape;497;p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Thảo luận về nguyên nhân thất bại của Nokia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Nguyên nhân :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Giả thiết tình huống:  Nếu quay trở lại năm 2007, và anh chị là CEO của Nokia, anh chị sẽ làm gì để tránh cho Nokia khỏi sự sụp đổ ?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Giải pháp 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8" name="Google Shape;4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3733800"/>
            <a:ext cx="3593212" cy="265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: Xếp vào vị trí phù hợp </a:t>
            </a:r>
            <a:endParaRPr/>
          </a:p>
        </p:txBody>
      </p:sp>
      <p:sp>
        <p:nvSpPr>
          <p:cNvPr id="504" name="Google Shape;504;p10"/>
          <p:cNvSpPr txBox="1"/>
          <p:nvPr>
            <p:ph idx="1" type="body"/>
          </p:nvPr>
        </p:nvSpPr>
        <p:spPr>
          <a:xfrm>
            <a:off x="3292200" y="-1628825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So sánh tính chất công việc </a:t>
            </a:r>
            <a:endParaRPr/>
          </a:p>
        </p:txBody>
      </p:sp>
      <p:graphicFrame>
        <p:nvGraphicFramePr>
          <p:cNvPr id="505" name="Google Shape;505;p10"/>
          <p:cNvGraphicFramePr/>
          <p:nvPr/>
        </p:nvGraphicFramePr>
        <p:xfrm>
          <a:off x="639417" y="13342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{586BC4A8-AB6F-4C88-AEB0-FBD266329C7E}</a:tableStyleId>
              </a:tblPr>
              <a:tblGrid>
                <a:gridCol w="4038600"/>
                <a:gridCol w="4038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Cách mạng công nghiệp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Cách mạng thông tin/ tri thức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6" name="Google Shape;506;p10"/>
          <p:cNvSpPr/>
          <p:nvPr/>
        </p:nvSpPr>
        <p:spPr>
          <a:xfrm>
            <a:off x="1141929" y="2805473"/>
            <a:ext cx="2755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Sản phẩm sờ nắm được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1318220" y="2255265"/>
            <a:ext cx="2887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Môi trường thay đổi chậm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241780" y="3244327"/>
            <a:ext cx="2198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Đòi hỏi sự tuân thủ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1318214" y="1705079"/>
            <a:ext cx="24033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 lệnh và kiểm soát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4742150" y="2373320"/>
            <a:ext cx="3567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Tối đa lợi ích trên mỗi nguồn lực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1100736" y="3905886"/>
            <a:ext cx="24801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Ổn định và chắc chắn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0"/>
          <p:cNvSpPr/>
          <p:nvPr/>
        </p:nvSpPr>
        <p:spPr>
          <a:xfrm>
            <a:off x="4919575" y="1821301"/>
            <a:ext cx="2913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Thích nghi với sự thay đổi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4742151" y="2848247"/>
            <a:ext cx="3858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người là tài sản, hơn là chi phí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0"/>
          <p:cNvSpPr/>
          <p:nvPr/>
        </p:nvSpPr>
        <p:spPr>
          <a:xfrm>
            <a:off x="5544633" y="3251723"/>
            <a:ext cx="2253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Trao quyền và tự trị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5546763" y="3600089"/>
            <a:ext cx="2249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Đòi hỏi sự sáng tạo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5546776" y="4634161"/>
            <a:ext cx="29643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Môi trường thay đổi nhanh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5424470" y="4085795"/>
            <a:ext cx="3448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Sản phẩm không sờ nắm được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: Xếp vào vị trí phù hợp </a:t>
            </a:r>
            <a:endParaRPr/>
          </a:p>
        </p:txBody>
      </p:sp>
      <p:sp>
        <p:nvSpPr>
          <p:cNvPr id="523" name="Google Shape;523;p1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So sánh tính chất công việc </a:t>
            </a:r>
            <a:endParaRPr/>
          </a:p>
        </p:txBody>
      </p:sp>
      <p:graphicFrame>
        <p:nvGraphicFramePr>
          <p:cNvPr id="524" name="Google Shape;524;p11"/>
          <p:cNvGraphicFramePr/>
          <p:nvPr/>
        </p:nvGraphicFramePr>
        <p:xfrm>
          <a:off x="639417" y="13342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{586BC4A8-AB6F-4C88-AEB0-FBD266329C7E}</a:tableStyleId>
              </a:tblPr>
              <a:tblGrid>
                <a:gridCol w="4038600"/>
                <a:gridCol w="4038600"/>
              </a:tblGrid>
              <a:tr h="484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Cách mạng công nghiệp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Cách mạng thông tin/ tri thức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5" name="Google Shape;525;p11"/>
          <p:cNvSpPr/>
          <p:nvPr/>
        </p:nvSpPr>
        <p:spPr>
          <a:xfrm>
            <a:off x="1201417" y="2816716"/>
            <a:ext cx="275588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Sản phẩm sờ nắm được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1"/>
          <p:cNvSpPr/>
          <p:nvPr/>
        </p:nvSpPr>
        <p:spPr>
          <a:xfrm>
            <a:off x="1176572" y="1921946"/>
            <a:ext cx="288732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Môi trường thay đổi chậm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11"/>
          <p:cNvSpPr/>
          <p:nvPr/>
        </p:nvSpPr>
        <p:spPr>
          <a:xfrm>
            <a:off x="1195000" y="3715565"/>
            <a:ext cx="219803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Đòi hỏi sự tuân thủ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1"/>
          <p:cNvSpPr/>
          <p:nvPr/>
        </p:nvSpPr>
        <p:spPr>
          <a:xfrm>
            <a:off x="1092408" y="4161097"/>
            <a:ext cx="240322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 lệnh và kiểm soát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1"/>
          <p:cNvSpPr/>
          <p:nvPr/>
        </p:nvSpPr>
        <p:spPr>
          <a:xfrm>
            <a:off x="987185" y="3253614"/>
            <a:ext cx="356700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Tối đa lợi ích trên mỗi nguồn lực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1"/>
          <p:cNvSpPr/>
          <p:nvPr/>
        </p:nvSpPr>
        <p:spPr>
          <a:xfrm>
            <a:off x="1232591" y="2358040"/>
            <a:ext cx="248016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Ổn định và chắc chắn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11"/>
          <p:cNvSpPr/>
          <p:nvPr/>
        </p:nvSpPr>
        <p:spPr>
          <a:xfrm>
            <a:off x="4783683" y="2383451"/>
            <a:ext cx="291297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Thích nghi với sự thay đổi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11"/>
          <p:cNvSpPr/>
          <p:nvPr/>
        </p:nvSpPr>
        <p:spPr>
          <a:xfrm>
            <a:off x="4812549" y="3266192"/>
            <a:ext cx="385874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người là tài sản, hơn là chi phí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11"/>
          <p:cNvSpPr/>
          <p:nvPr/>
        </p:nvSpPr>
        <p:spPr>
          <a:xfrm>
            <a:off x="4810322" y="4202668"/>
            <a:ext cx="225363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Trao quyền và tự trị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11"/>
          <p:cNvSpPr/>
          <p:nvPr/>
        </p:nvSpPr>
        <p:spPr>
          <a:xfrm>
            <a:off x="4812470" y="3734430"/>
            <a:ext cx="224933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Đòi hỏi sự sáng tạo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1"/>
          <p:cNvSpPr/>
          <p:nvPr/>
        </p:nvSpPr>
        <p:spPr>
          <a:xfrm>
            <a:off x="4812366" y="1882014"/>
            <a:ext cx="296427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Môi trường thay đổi nhanh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1"/>
          <p:cNvSpPr/>
          <p:nvPr/>
        </p:nvSpPr>
        <p:spPr>
          <a:xfrm>
            <a:off x="4809150" y="2833198"/>
            <a:ext cx="344838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Sản phẩm không sờ nắm được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sp>
        <p:nvSpPr>
          <p:cNvPr id="542" name="Google Shape;542;p1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Theo trải nghiệm cá nhân của bạn, đâu là yếu tố quan trọng quyết định thành công của dự án công nghệ thông tin?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Liệt kê 3-5 yếu tố hàng đầu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549" name="Google Shape;549;p17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{586BC4A8-AB6F-4C88-AEB0-FBD266329C7E}</a:tableStyleId>
              </a:tblPr>
              <a:tblGrid>
                <a:gridCol w="533400"/>
                <a:gridCol w="49530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Principle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Summary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Customer satisfaction by early and continuous delivery of valuable software.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Customer Satisfaction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Welcome changing requirements, even in late development.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Deliver working software frequently (weeks rather than months)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Close, daily cooperation between business people and developers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Projects are built around motivated individuals, who should be trusted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Face-to-face conversation is the best form of communication (co-location)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Working software is the primary measure of progress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0" name="Google Shape;55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556" name="Google Shape;556;p18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{586BC4A8-AB6F-4C88-AEB0-FBD266329C7E}</a:tableStyleId>
              </a:tblPr>
              <a:tblGrid>
                <a:gridCol w="533400"/>
                <a:gridCol w="49530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Principle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Summary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Sustainable development, able to maintain a constant pace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Sustainable development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Continuous attention to technical excellence and good design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Simplicity—the art of maximizing the amount of work not done—is essential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Best architectures, requirements, and designs emerge from self-organizing teams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Regularly, the team reflects on how to become more effective, and adjusts accordingly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7" name="Google Shape;55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564" name="Google Shape;564;p3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Scrum phù hợp sử dụng trong môi trường nào?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5" name="Google Shape;56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828800"/>
            <a:ext cx="4757465" cy="437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