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0F8AqUT2ZMmB5O9CC0dYrZHsD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07313F-07F4-45B6-9510-7067240AEBF8}">
  <a:tblStyle styleId="{5C07313F-07F4-45B6-9510-7067240AEBF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74f99e70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g274f99e700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Chỉnh lại hình</a:t>
            </a:r>
            <a:endParaRPr/>
          </a:p>
        </p:txBody>
      </p:sp>
      <p:sp>
        <p:nvSpPr>
          <p:cNvPr id="535" name="Google Shape;53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7.png"/><Relationship Id="rId4" Type="http://schemas.openxmlformats.org/officeDocument/2006/relationships/image" Target="../media/image5.jpg"/><Relationship Id="rId9" Type="http://schemas.openxmlformats.org/officeDocument/2006/relationships/image" Target="../media/image3.png"/><Relationship Id="rId5" Type="http://schemas.openxmlformats.org/officeDocument/2006/relationships/image" Target="../media/image2.jpg"/><Relationship Id="rId6" Type="http://schemas.openxmlformats.org/officeDocument/2006/relationships/image" Target="../media/image10.jpg"/><Relationship Id="rId7" Type="http://schemas.openxmlformats.org/officeDocument/2006/relationships/image" Target="../media/image8.jpg"/><Relationship Id="rId8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4"/>
          <p:cNvPicPr preferRelativeResize="0"/>
          <p:nvPr/>
        </p:nvPicPr>
        <p:blipFill rotWithShape="1">
          <a:blip r:embed="rId2">
            <a:alphaModFix/>
          </a:blip>
          <a:srcRect b="-8186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4"/>
          <p:cNvGrpSpPr/>
          <p:nvPr/>
        </p:nvGrpSpPr>
        <p:grpSpPr>
          <a:xfrm>
            <a:off x="1610896" y="3406872"/>
            <a:ext cx="7401351" cy="2720908"/>
            <a:chOff x="1015" y="2147"/>
            <a:chExt cx="4662" cy="1714"/>
          </a:xfrm>
        </p:grpSpPr>
        <p:pic>
          <p:nvPicPr>
            <p:cNvPr descr="ALU_picShadow" id="239" name="Google Shape;23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1" name="Google Shape;45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6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6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5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6"/>
          <p:cNvSpPr txBox="1"/>
          <p:nvPr/>
        </p:nvSpPr>
        <p:spPr>
          <a:xfrm>
            <a:off x="6923138" y="6400800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58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58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58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8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8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8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8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8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8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8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8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8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8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8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8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8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8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8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8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8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8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8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8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8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8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8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8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8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8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8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8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8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8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8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8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8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8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8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8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8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8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8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8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8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8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8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8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8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8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8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8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8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8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8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8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8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8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8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8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8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8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8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8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8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8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8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8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8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8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8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8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8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8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8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8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8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8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8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8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8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8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8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8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8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8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8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8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8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8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8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8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8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8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8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8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8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8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8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8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8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8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8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8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8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8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8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8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8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8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8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8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8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8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8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8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8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8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3" name="Google Shape;423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1" name="Google Shape;431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2" name="Google Shape;432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3" name="Google Shape;443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4" name="Google Shape;444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Value-driven Delivery</a:t>
            </a:r>
            <a:endParaRPr/>
          </a:p>
        </p:txBody>
      </p:sp>
      <p:sp>
        <p:nvSpPr>
          <p:cNvPr id="471" name="Google Shape;471;p1"/>
          <p:cNvSpPr txBox="1"/>
          <p:nvPr>
            <p:ph idx="1" type="subTitle"/>
          </p:nvPr>
        </p:nvSpPr>
        <p:spPr>
          <a:xfrm>
            <a:off x="533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2" name="Google Shape;47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graphicFrame>
        <p:nvGraphicFramePr>
          <p:cNvPr id="571" name="Google Shape;571;p4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{5C07313F-07F4-45B6-9510-7067240AEBF8}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Traditional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Agile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Requirements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Cadence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to market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Management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Development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2" name="Google Shape;572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49"/>
          <p:cNvSpPr/>
          <p:nvPr/>
        </p:nvSpPr>
        <p:spPr>
          <a:xfrm>
            <a:off x="3254972" y="1672982"/>
            <a:ext cx="263405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Definable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9"/>
          <p:cNvSpPr/>
          <p:nvPr/>
        </p:nvSpPr>
        <p:spPr>
          <a:xfrm>
            <a:off x="6002946" y="1672982"/>
            <a:ext cx="256993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Involving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9"/>
          <p:cNvSpPr/>
          <p:nvPr/>
        </p:nvSpPr>
        <p:spPr>
          <a:xfrm>
            <a:off x="3465914" y="2325469"/>
            <a:ext cx="242311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delivery/ Multiple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9"/>
          <p:cNvSpPr/>
          <p:nvPr/>
        </p:nvSpPr>
        <p:spPr>
          <a:xfrm>
            <a:off x="6028347" y="2311933"/>
            <a:ext cx="2658454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delivery or Continuous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9"/>
          <p:cNvSpPr/>
          <p:nvPr/>
        </p:nvSpPr>
        <p:spPr>
          <a:xfrm>
            <a:off x="3465914" y="4005632"/>
            <a:ext cx="178766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9"/>
          <p:cNvSpPr/>
          <p:nvPr/>
        </p:nvSpPr>
        <p:spPr>
          <a:xfrm>
            <a:off x="6111232" y="3971329"/>
            <a:ext cx="183896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9"/>
          <p:cNvSpPr/>
          <p:nvPr/>
        </p:nvSpPr>
        <p:spPr>
          <a:xfrm>
            <a:off x="3699725" y="4615690"/>
            <a:ext cx="14478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9"/>
          <p:cNvSpPr/>
          <p:nvPr/>
        </p:nvSpPr>
        <p:spPr>
          <a:xfrm>
            <a:off x="6230615" y="4591815"/>
            <a:ext cx="1600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9"/>
          <p:cNvSpPr/>
          <p:nvPr/>
        </p:nvSpPr>
        <p:spPr>
          <a:xfrm>
            <a:off x="6144248" y="3183903"/>
            <a:ext cx="69762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9"/>
          <p:cNvSpPr/>
          <p:nvPr/>
        </p:nvSpPr>
        <p:spPr>
          <a:xfrm>
            <a:off x="3610826" y="3212068"/>
            <a:ext cx="74892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74f99e700a_1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88" name="Google Shape;588;g274f99e700a_1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mới biết thêm?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cảm thấy thú vị?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sẽ áp dụng vào công việc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274f99e700a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0" name="Google Shape;590;g274f99e700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9540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</a:t>
            </a:r>
            <a:endParaRPr/>
          </a:p>
        </p:txBody>
      </p:sp>
      <p:sp>
        <p:nvSpPr>
          <p:cNvPr id="479" name="Google Shape;479;p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Giải thích ý nghĩa các biểu đồ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1" name="Google Shape;4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786970"/>
            <a:ext cx="4572000" cy="507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Ký hợp đồng văn kiện tín dụng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Là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một người dùng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ký hợp đồng văn kiện tín dụng,điện tử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có thể bổ sung hồ sơ văn kiện tín dụng điện tử vào danh sách hồ sơ cần thiết.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Tiêu chí chấp thuận: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Với điều kiện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đã có hợp đồng chưa ký trên hệ thống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khách hàng xác nhận đúng OTP khi ký hợp đồng điện tử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Thì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đảm bảo hợp đồng điện tử có chữ ký của khách hàng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được xác thực bởi bên trung gian.</a:t>
            </a:r>
            <a:endParaRPr/>
          </a:p>
          <a:p>
            <a:pPr indent="-231775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Viết User Story về ứng dụng luyện thi PMP Online. Tính năng Làm bài thi online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story </a:t>
            </a:r>
            <a:endParaRPr/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Là: m</a:t>
            </a:r>
            <a:r>
              <a:rPr lang="en-US"/>
              <a:t>ột người sử dụng phần mềm để luyện thi</a:t>
            </a:r>
            <a:endParaRPr/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/>
              <a:t>: có tính năng theo dõi lịch sử các lần luyện thi</a:t>
            </a:r>
            <a:endParaRPr/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/>
              <a:t>: có thể xem lại quá trình học tập của mình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Acceptance Criteria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điều kiện: c</a:t>
            </a:r>
            <a:r>
              <a:rPr lang="en-US"/>
              <a:t>ó thể truy xuất bất kỳ lúc nào</a:t>
            </a:r>
            <a:endParaRPr/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/>
              <a:t>: </a:t>
            </a:r>
            <a:endParaRPr/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Thì </a:t>
            </a:r>
            <a:endParaRPr/>
          </a:p>
          <a:p>
            <a:pPr indent="-302895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(và)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177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1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495" name="Google Shape;495;p21"/>
          <p:cNvGraphicFramePr/>
          <p:nvPr/>
        </p:nvGraphicFramePr>
        <p:xfrm>
          <a:off x="6096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{5C07313F-07F4-45B6-9510-7067240AEBF8}</a:tableStyleId>
              </a:tblPr>
              <a:tblGrid>
                <a:gridCol w="5833525"/>
                <a:gridCol w="2243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Bộ phận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Độ ưu tiên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Khung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Must Have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 bánh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Must 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Khả năng điều chỉnh yên xe cao - thấp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Could 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Hệ thống phanh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Must </a:t>
                      </a:r>
                      <a:r>
                        <a:rPr lang="en-US" sz="1800"/>
                        <a:t>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Còi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Could 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Hộp bảo vệ cho dây xích truyền động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Could 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Màu sắc hấp dẫn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Could </a:t>
                      </a:r>
                      <a:r>
                        <a:rPr lang="en-US" sz="1800"/>
                        <a:t>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Bộ giảm sóc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Could 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Gác-ba-ga (ghế sau 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Could </a:t>
                      </a:r>
                      <a:r>
                        <a:rPr lang="en-US" sz="1800"/>
                        <a:t>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Pê-dan (bàn đạp)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Must have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6" name="Google Shape;49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p21"/>
          <p:cNvSpPr txBox="1"/>
          <p:nvPr/>
        </p:nvSpPr>
        <p:spPr>
          <a:xfrm>
            <a:off x="609600" y="1295400"/>
            <a:ext cx="8077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Nhóm phát triển một mẫu xe đạp mới. Hãy xác định mức độ ưu tiên của các tính năng cần phát triển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Dịch vụ khách sạn  </a:t>
            </a:r>
            <a:endParaRPr/>
          </a:p>
        </p:txBody>
      </p:sp>
      <p:grpSp>
        <p:nvGrpSpPr>
          <p:cNvPr id="506" name="Google Shape;506;p25"/>
          <p:cNvGrpSpPr/>
          <p:nvPr/>
        </p:nvGrpSpPr>
        <p:grpSpPr>
          <a:xfrm>
            <a:off x="4679868" y="1598880"/>
            <a:ext cx="4006932" cy="4064001"/>
            <a:chOff x="0" y="-1"/>
            <a:chExt cx="4006932" cy="4064001"/>
          </a:xfrm>
        </p:grpSpPr>
        <p:sp>
          <p:nvSpPr>
            <p:cNvPr id="507" name="Google Shape;507;p25"/>
            <p:cNvSpPr/>
            <p:nvPr/>
          </p:nvSpPr>
          <p:spPr>
            <a:xfrm rot="-5400000">
              <a:off x="-14266" y="14266"/>
              <a:ext cx="2032000" cy="2003466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 txBox="1"/>
            <p:nvPr/>
          </p:nvSpPr>
          <p:spPr>
            <a:xfrm>
              <a:off x="0" y="0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Satisfier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(Không có sẽ làm khách hàng thất vọng, nhưng có càng nhiều thì  càng vui)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003466" y="0"/>
              <a:ext cx="2003466" cy="203200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2003466" y="0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Delighter/Exciter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 ko biết, ko kỳ vọng, nhưng phát hiện ra sẽ làm khách hào hứng)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 rot="10800000">
              <a:off x="0" y="2032000"/>
              <a:ext cx="2003466" cy="203200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0" y="2539999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Indifferent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(Có hay không ko làm ảnh hưởng tới mức độ hài lòng) 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 rot="5400000">
              <a:off x="1989199" y="2046267"/>
              <a:ext cx="2032000" cy="2003466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2003466" y="2539999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Dissatisfier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(Không có sẽ làm khách hàng thất vọng, Có là điều đương nhiên) 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1402426" y="1523999"/>
              <a:ext cx="1202079" cy="101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EDCDD"/>
                </a:gs>
                <a:gs pos="35000">
                  <a:srgbClr val="FDE8E8"/>
                </a:gs>
                <a:gs pos="100000">
                  <a:srgbClr val="FFF5F5"/>
                </a:gs>
              </a:gsLst>
              <a:lin ang="162000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1452023" y="1573596"/>
              <a:ext cx="1102885" cy="9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Kano analysis  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25"/>
          <p:cNvSpPr/>
          <p:nvPr/>
        </p:nvSpPr>
        <p:spPr>
          <a:xfrm>
            <a:off x="7398014" y="3880640"/>
            <a:ext cx="1746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 nóng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7224102" y="4446121"/>
            <a:ext cx="20937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 giường sạch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2252814" y="2311864"/>
            <a:ext cx="2685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Wifi siêu tốc miễn phí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2107914" y="1759868"/>
            <a:ext cx="27057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 HD màn hình rộng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7224089" y="1759867"/>
            <a:ext cx="28977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Bánh sinh nhật + kèm theo lời chúc viết tay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2838839" y="3773840"/>
            <a:ext cx="30882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Tranh Cô gái bên hoa huệ (tranh chép).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Bài toán Quán phở </a:t>
            </a:r>
            <a:endParaRPr/>
          </a:p>
          <a:p>
            <a:pPr indent="-334327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Mỗi bát phở đi qua 3 bước </a:t>
            </a:r>
            <a:endParaRPr/>
          </a:p>
          <a:p>
            <a:pPr indent="-277177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Chần phở : 1 phút </a:t>
            </a:r>
            <a:endParaRPr/>
          </a:p>
          <a:p>
            <a:pPr indent="-277177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Xếp thịt + chan nước: 30s </a:t>
            </a:r>
            <a:endParaRPr/>
          </a:p>
          <a:p>
            <a:pPr indent="-277177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Bê đồ ra cho khách : 3phút </a:t>
            </a:r>
            <a:endParaRPr/>
          </a:p>
          <a:p>
            <a:pPr indent="-334327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1 người chần phở, 1 người xếp thịt, 2 người bê đồ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indent="-334327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 bát phở ? </a:t>
            </a:r>
            <a:r>
              <a:rPr lang="en-US" sz="1800"/>
              <a:t>(4.5p)</a:t>
            </a:r>
            <a:endParaRPr/>
          </a:p>
          <a:p>
            <a:pPr indent="-334327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Làm 100 bát phở mà ai cũng chạy hết công suất thì chuyện gì xảy ra ? (b</a:t>
            </a:r>
            <a:r>
              <a:rPr lang="en-US" sz="1800"/>
              <a:t>át cuối cùng sẽ rất lâu)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34327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thêm 1 nhân sự nữa, thì xếp vào vị trí nào 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29" name="Google Shape;52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Bài toán Quán phở  </a:t>
            </a:r>
            <a:endParaRPr/>
          </a:p>
        </p:txBody>
      </p:sp>
      <p:pic>
        <p:nvPicPr>
          <p:cNvPr id="531" name="Google Shape;5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328534"/>
            <a:ext cx="4038600" cy="253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 </a:t>
            </a:r>
            <a:endParaRPr/>
          </a:p>
        </p:txBody>
      </p:sp>
      <p:sp>
        <p:nvSpPr>
          <p:cNvPr id="538" name="Google Shape;538;p3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Định luật Little: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Cycle Time = Work In Progress / Throughput =</a:t>
            </a:r>
            <a:r>
              <a:rPr lang="en-US"/>
              <a:t>&gt; thro = WIP/ CT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Giả thiết: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WIP = 15 items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Throughput = 3 items/ sprint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Cần bao nhiêu Sprints để xử lý hết 15 items (5)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cách nào để giảm Cycle time ? (t</a:t>
            </a:r>
            <a:r>
              <a:rPr lang="en-US"/>
              <a:t>ăng T/ giảm WIP)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cách nào để tăng Throughput ?</a:t>
            </a:r>
            <a:r>
              <a:rPr lang="en-US"/>
              <a:t> (Giảm CT hoặc tăng WIP, thêm nhân sự)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Bài toán Quán phở</a:t>
            </a:r>
            <a:endParaRPr/>
          </a:p>
          <a:p>
            <a:pPr indent="-32575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Mỗi bát phở đi qua 3 bước </a:t>
            </a:r>
            <a:endParaRPr/>
          </a:p>
          <a:p>
            <a:pPr indent="-268605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Chần phở : 1 phút </a:t>
            </a:r>
            <a:endParaRPr/>
          </a:p>
          <a:p>
            <a:pPr indent="-268605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Xếp thịt + chan nước: 30s </a:t>
            </a:r>
            <a:endParaRPr/>
          </a:p>
          <a:p>
            <a:pPr indent="-268605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Bê đồ ra cho khách : 3phút </a:t>
            </a:r>
            <a:endParaRPr/>
          </a:p>
          <a:p>
            <a:pPr indent="-32575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1 người chần phở, 1 người xếp thịt, 1 người bê đồ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indent="-32575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 bát phở ? (4.5p)</a:t>
            </a:r>
            <a:endParaRPr/>
          </a:p>
          <a:p>
            <a:pPr indent="-32575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Xử lý theo lô (Batch processing)</a:t>
            </a:r>
            <a:endParaRPr/>
          </a:p>
          <a:p>
            <a:pPr indent="-268605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10 bát phở ?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/>
              <a:t>45p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3) Xử lý luồng liên tục (Continuous flow)</a:t>
            </a:r>
            <a:endParaRPr/>
          </a:p>
          <a:p>
            <a:pPr indent="-325755" lvl="2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10 bát phở 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46" name="Google Shape;54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3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</a:t>
            </a:r>
            <a:endParaRPr/>
          </a:p>
        </p:txBody>
      </p:sp>
      <p:pic>
        <p:nvPicPr>
          <p:cNvPr id="548" name="Google Shape;5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199" y="2667000"/>
            <a:ext cx="4000277" cy="251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graphicFrame>
        <p:nvGraphicFramePr>
          <p:cNvPr id="554" name="Google Shape;554;p4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{5C07313F-07F4-45B6-9510-7067240AEBF8}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Traditional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Agile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Requirements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Cadence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to market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Management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Development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5" name="Google Shape;555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48"/>
          <p:cNvSpPr/>
          <p:nvPr/>
        </p:nvSpPr>
        <p:spPr>
          <a:xfrm>
            <a:off x="3254975" y="1693249"/>
            <a:ext cx="2634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Definable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8"/>
          <p:cNvSpPr/>
          <p:nvPr/>
        </p:nvSpPr>
        <p:spPr>
          <a:xfrm>
            <a:off x="6027438" y="1636779"/>
            <a:ext cx="2569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Involving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8"/>
          <p:cNvSpPr/>
          <p:nvPr/>
        </p:nvSpPr>
        <p:spPr>
          <a:xfrm>
            <a:off x="2768570" y="2054379"/>
            <a:ext cx="3531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delivery/ Multiple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8"/>
          <p:cNvSpPr/>
          <p:nvPr/>
        </p:nvSpPr>
        <p:spPr>
          <a:xfrm>
            <a:off x="5793077" y="2054365"/>
            <a:ext cx="4339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delivery or Continuous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8"/>
          <p:cNvSpPr/>
          <p:nvPr/>
        </p:nvSpPr>
        <p:spPr>
          <a:xfrm>
            <a:off x="3640525" y="3176111"/>
            <a:ext cx="17877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8"/>
          <p:cNvSpPr/>
          <p:nvPr/>
        </p:nvSpPr>
        <p:spPr>
          <a:xfrm>
            <a:off x="6298863" y="3176103"/>
            <a:ext cx="1839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8"/>
          <p:cNvSpPr/>
          <p:nvPr/>
        </p:nvSpPr>
        <p:spPr>
          <a:xfrm>
            <a:off x="3459150" y="2793000"/>
            <a:ext cx="22257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Plan-driven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8"/>
          <p:cNvSpPr/>
          <p:nvPr/>
        </p:nvSpPr>
        <p:spPr>
          <a:xfrm>
            <a:off x="5973900" y="2795100"/>
            <a:ext cx="2676900" cy="3651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Value-driven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8"/>
          <p:cNvSpPr/>
          <p:nvPr/>
        </p:nvSpPr>
        <p:spPr>
          <a:xfrm>
            <a:off x="6869613" y="2423706"/>
            <a:ext cx="697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8"/>
          <p:cNvSpPr/>
          <p:nvPr/>
        </p:nvSpPr>
        <p:spPr>
          <a:xfrm>
            <a:off x="4083738" y="2421433"/>
            <a:ext cx="748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