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bxDf8CjTBdeFTjYSdkzdgNiM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9396A4-5291-4ABE-A75D-79E9BA347949}">
  <a:tblStyle styleId="{D49396A4-5291-4ABE-A75D-79E9BA34794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e164734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9" name="Google Shape;559;g2e164734e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5" name="Google Shape;46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22.jpg"/><Relationship Id="rId9" Type="http://schemas.openxmlformats.org/officeDocument/2006/relationships/image" Target="../media/image10.png"/><Relationship Id="rId5" Type="http://schemas.openxmlformats.org/officeDocument/2006/relationships/image" Target="../media/image2.jpg"/><Relationship Id="rId6" Type="http://schemas.openxmlformats.org/officeDocument/2006/relationships/image" Target="../media/image7.jpg"/><Relationship Id="rId7" Type="http://schemas.openxmlformats.org/officeDocument/2006/relationships/image" Target="../media/image3.jpg"/><Relationship Id="rId8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7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7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6" name="Google Shape;27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7" name="Google Shape;40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1" name="Google Shape;41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7" name="Google Shape;417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8" name="Google Shape;418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9" name="Google Shape;419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0" name="Google Shape;42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1" name="Google Shape;43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2" name="Google Shape;43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9" name="Google Shape;439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Adaptive Planning &amp; Tracking </a:t>
            </a:r>
            <a:endParaRPr/>
          </a:p>
        </p:txBody>
      </p:sp>
      <p:sp>
        <p:nvSpPr>
          <p:cNvPr id="460" name="Google Shape;460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61" name="Google Shape;46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e164734e13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e164734e13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đánh điểm phibonancy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 phibonancy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phibonancy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e164734e1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4" name="Google Shape;564;g2e164734e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68" name="Google Shape;468;p3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{D49396A4-5291-4ABE-A75D-79E9BA347949}</a:tableStyleId>
              </a:tblPr>
              <a:tblGrid>
                <a:gridCol w="1524000"/>
                <a:gridCol w="32004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truyền thống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linh hoạt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Quy trình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Giấy tờ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Hoạt động sản xuất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69" name="Google Shape;46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70" name="Google Shape;470;p3"/>
          <p:cNvSpPr/>
          <p:nvPr/>
        </p:nvSpPr>
        <p:spPr>
          <a:xfrm>
            <a:off x="5011615" y="4538575"/>
            <a:ext cx="3903785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Khám phá và chào đón thay đổi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41217" y="5239014"/>
            <a:ext cx="4572000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lặp đi lặp lại (iterative)  ở nhiều mức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"/>
          <p:cNvSpPr/>
          <p:nvPr/>
        </p:nvSpPr>
        <p:spPr>
          <a:xfrm>
            <a:off x="4191000" y="5963572"/>
            <a:ext cx="2805383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tạo tác thô sơ và đơn giản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"/>
          <p:cNvSpPr/>
          <p:nvPr/>
        </p:nvSpPr>
        <p:spPr>
          <a:xfrm>
            <a:off x="157228" y="4235115"/>
            <a:ext cx="4033772" cy="5847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thời gian và nguồn lực, rồi đưa là phạm vi công việc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"/>
          <p:cNvSpPr/>
          <p:nvPr/>
        </p:nvSpPr>
        <p:spPr>
          <a:xfrm>
            <a:off x="4800600" y="5060994"/>
            <a:ext cx="426720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vừa đủ, và vừa làm vừa điều chỉnh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"/>
          <p:cNvSpPr/>
          <p:nvPr/>
        </p:nvSpPr>
        <p:spPr>
          <a:xfrm>
            <a:off x="40514" y="3822766"/>
            <a:ext cx="457200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hoạt động diễn ra tuần tự và tuyến tính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"/>
          <p:cNvSpPr/>
          <p:nvPr/>
        </p:nvSpPr>
        <p:spPr>
          <a:xfrm>
            <a:off x="1295400" y="5938633"/>
            <a:ext cx="2599622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Cố gắng giảm thiểu thay đổi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"/>
          <p:cNvSpPr/>
          <p:nvPr/>
        </p:nvSpPr>
        <p:spPr>
          <a:xfrm>
            <a:off x="5417970" y="5516678"/>
            <a:ext cx="2760371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chi tiết từ trước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"/>
          <p:cNvSpPr/>
          <p:nvPr/>
        </p:nvSpPr>
        <p:spPr>
          <a:xfrm>
            <a:off x="4343400" y="4079802"/>
            <a:ext cx="457200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Chốt phạm vi công việc, rồi đưa ra tiến độ và chi phí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3"/>
          <p:cNvSpPr/>
          <p:nvPr/>
        </p:nvSpPr>
        <p:spPr>
          <a:xfrm>
            <a:off x="1705870" y="4860939"/>
            <a:ext cx="3045770" cy="33855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 kế hoạch và tài liệu chi tiết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86" name="Google Shape;486;p5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{D49396A4-5291-4ABE-A75D-79E9BA347949}</a:tableStyleId>
              </a:tblPr>
              <a:tblGrid>
                <a:gridCol w="1524000"/>
                <a:gridCol w="3200400"/>
                <a:gridCol w="3505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truyền thống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Lên kế hoạch linh hoạt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Cố gắng giảm thiểu thay đổi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Khám phá và chào đón thay đổi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Lên kế hoạch chi tiết từ trước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Lên kế hoạch vừa đủ, và vừa làm vừa điều chỉnh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Quy trình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Chốt phạm vi công việc, rồi đưa ra tiến độ và chi phí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Chốt thời gian và nguồn lực, rồi đưa là phạm vi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Giấy tờ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Nhiều kế hoạch và tài liệu chi tiết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tạo tác thô sơ và đơn giản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Hoạt động sản xuất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hoạt động diễn ra tuần tự và tuyến tính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Các hoạt động diễn ra lặp đi lặp lại (iterative)  ở nhiều mức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7" name="Google Shape;487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Review lại kiến thức về buổi Daily Meeting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Ý nghĩa của buổi họp ? review l</a:t>
            </a:r>
            <a:r>
              <a:rPr lang="en-US"/>
              <a:t>ại công việc hôm qua, hôm nay, có ở ngại gì không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ở đâu ? </a:t>
            </a:r>
            <a:r>
              <a:rPr lang="en-US"/>
              <a:t>xung quanh nơi team dự làm việc quen thuộc và giống nhau mỗi ngày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Tổ chức khi nào ? m</a:t>
            </a:r>
            <a:r>
              <a:rPr lang="en-US"/>
              <a:t>ỗi ngày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thời gian bao lâu ? t</a:t>
            </a:r>
            <a:r>
              <a:rPr lang="en-US"/>
              <a:t>ối đa 15’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Cách thức tổ chức buổi họp ? stand up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 câu hỏi trong buổi họp?  h</a:t>
            </a:r>
            <a:r>
              <a:rPr lang="en-US"/>
              <a:t>ôm qua làm gì, hôm nay làm gì, khó khăn gì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Tại sao lại họp đứng ? th</a:t>
            </a:r>
            <a:r>
              <a:rPr lang="en-US"/>
              <a:t>ỏa luận nhanh, tạo môi trường thân thiện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báo cáo ? kh</a:t>
            </a:r>
            <a:r>
              <a:rPr lang="en-US"/>
              <a:t>ông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Đây có phải là buổi họp giải quyết vấn đề ? kh</a:t>
            </a:r>
            <a:r>
              <a:rPr lang="en-US"/>
              <a:t>ông</a:t>
            </a:r>
            <a:endParaRPr/>
          </a:p>
        </p:txBody>
      </p:sp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Thực hành Planning Poker </a:t>
            </a:r>
            <a:endParaRPr/>
          </a:p>
        </p:txBody>
      </p:sp>
      <p:sp>
        <p:nvSpPr>
          <p:cNvPr id="500" name="Google Shape;500;p2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Đưa ra ước lượng story point cho các món ăn dưới đây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Bằng cách so sánh độ khó của việc nấu các món ăn sau với công việc Nấu cơm (1 point)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Tool online: https://planningpokeronline.com/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y cầu kỳ nhưng không ai tiếc công làm 5 món siêu ngon này - 1" id="502" name="Google Shape;5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864340"/>
            <a:ext cx="2185042" cy="155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3" id="503" name="Google Shape;50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3874532"/>
            <a:ext cx="2074332" cy="1555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4" id="504" name="Google Shape;50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8786" y="3864340"/>
            <a:ext cx="1900414" cy="15659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y cầu kỳ nhưng không ai tiếc công làm 5 món siêu ngon này - 5" id="505" name="Google Shape;50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400" y="3874532"/>
            <a:ext cx="2060744" cy="154555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4"/>
          <p:cNvSpPr txBox="1"/>
          <p:nvPr/>
        </p:nvSpPr>
        <p:spPr>
          <a:xfrm>
            <a:off x="297366" y="34290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Chả cốm rán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2495876" y="3449487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Mực hấp nhồi thịt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4"/>
          <p:cNvSpPr txBox="1"/>
          <p:nvPr/>
        </p:nvSpPr>
        <p:spPr>
          <a:xfrm>
            <a:off x="4572000" y="3429000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Tôm cuộn khoai tây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4"/>
          <p:cNvSpPr txBox="1"/>
          <p:nvPr/>
        </p:nvSpPr>
        <p:spPr>
          <a:xfrm>
            <a:off x="7005143" y="3442614"/>
            <a:ext cx="1531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Bê tái chanh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Đánh giá kết quả làm việc của nhóm  </a:t>
            </a:r>
            <a:endParaRPr/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7" y="1371600"/>
            <a:ext cx="3846963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037" y="3886199"/>
            <a:ext cx="3683079" cy="231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5882" y="3817561"/>
            <a:ext cx="3233718" cy="2507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91126" y="1141704"/>
            <a:ext cx="3690874" cy="2744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chia nhỏ User Story </a:t>
            </a:r>
            <a:endParaRPr i="1" sz="1500">
              <a:solidFill>
                <a:srgbClr val="00B0F0"/>
              </a:solidFill>
            </a:endParaRPr>
          </a:p>
        </p:txBody>
      </p:sp>
      <p:sp>
        <p:nvSpPr>
          <p:cNvPr id="524" name="Google Shape;524;p4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grpSp>
        <p:nvGrpSpPr>
          <p:cNvPr id="525" name="Google Shape;525;p45"/>
          <p:cNvGrpSpPr/>
          <p:nvPr/>
        </p:nvGrpSpPr>
        <p:grpSpPr>
          <a:xfrm>
            <a:off x="398402" y="2974823"/>
            <a:ext cx="1563220" cy="1654328"/>
            <a:chOff x="469656" y="3069616"/>
            <a:chExt cx="2084293" cy="2205770"/>
          </a:xfrm>
        </p:grpSpPr>
        <p:pic>
          <p:nvPicPr>
            <p:cNvPr id="526" name="Google Shape;526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656" y="3069616"/>
              <a:ext cx="2084293" cy="2205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45"/>
            <p:cNvSpPr txBox="1"/>
            <p:nvPr/>
          </p:nvSpPr>
          <p:spPr>
            <a:xfrm>
              <a:off x="562708" y="3572337"/>
              <a:ext cx="1872761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Là</a:t>
              </a:r>
              <a:r>
                <a:rPr b="1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khách hàng,</a:t>
              </a:r>
              <a:b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Tôi muốn</a:t>
              </a:r>
              <a:r>
                <a:rPr b="0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thanh toán cho hàng hóa ở trong giỏ mua sắm,</a:t>
              </a:r>
              <a:b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i="0" lang="en-US" sz="1050" u="none" cap="none" strike="noStrike">
                  <a:solidFill>
                    <a:srgbClr val="00B0F0"/>
                  </a:solidFill>
                  <a:latin typeface="Calibri"/>
                  <a:ea typeface="Calibri"/>
                  <a:cs typeface="Calibri"/>
                  <a:sym typeface="Calibri"/>
                </a:rPr>
                <a:t>Để</a:t>
              </a:r>
              <a:r>
                <a:rPr b="1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-US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tôi có thể nhận được hàng hóa tại nhà.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28" name="Google Shape;5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307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596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30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596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7885" y="1863052"/>
            <a:ext cx="1563220" cy="1654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7884" y="3913402"/>
            <a:ext cx="1563220" cy="1654328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5"/>
          <p:cNvSpPr/>
          <p:nvPr/>
        </p:nvSpPr>
        <p:spPr>
          <a:xfrm>
            <a:off x="2393706" y="3437081"/>
            <a:ext cx="481379" cy="811091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55416D"/>
              </a:gs>
              <a:gs pos="48000">
                <a:srgbClr val="8268A4"/>
              </a:gs>
              <a:gs pos="100000">
                <a:srgbClr val="B2A0C7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3328630" y="2292391"/>
            <a:ext cx="140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KH 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thanh t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oán online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kh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ông dùng tiền mặt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5"/>
          <p:cNvSpPr/>
          <p:nvPr/>
        </p:nvSpPr>
        <p:spPr>
          <a:xfrm>
            <a:off x="316524" y="1463920"/>
            <a:ext cx="2111897" cy="1204342"/>
          </a:xfrm>
          <a:prstGeom prst="wedgeEllipseCallout">
            <a:avLst>
              <a:gd fmla="val 52219" name="adj1"/>
              <a:gd fmla="val 132499" name="adj2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Gợi ý: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Hãy nhớ xem flow mua sắm Shopee của bạn như thế nào? Có thể chia nhỏ theo flow đấy được không?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5"/>
          <p:cNvSpPr txBox="1"/>
          <p:nvPr/>
        </p:nvSpPr>
        <p:spPr>
          <a:xfrm>
            <a:off x="5112920" y="2328492"/>
            <a:ext cx="140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KH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xem gi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ỏ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ch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ọn đúng loại hàng cần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5"/>
          <p:cNvSpPr txBox="1"/>
          <p:nvPr/>
        </p:nvSpPr>
        <p:spPr>
          <a:xfrm>
            <a:off x="6899048" y="4417398"/>
            <a:ext cx="140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KH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th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ấy và lựa chọn CTKM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nhận ưu đãi mua hàng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5"/>
          <p:cNvSpPr txBox="1"/>
          <p:nvPr/>
        </p:nvSpPr>
        <p:spPr>
          <a:xfrm>
            <a:off x="3294935" y="4417400"/>
            <a:ext cx="140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KH 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th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êm bớt sản phẩm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mua/gi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ảm số tiền thanh toán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5"/>
          <p:cNvSpPr txBox="1"/>
          <p:nvPr/>
        </p:nvSpPr>
        <p:spPr>
          <a:xfrm>
            <a:off x="5112920" y="4417399"/>
            <a:ext cx="1404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KH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nh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ìn thấy hình ảnh hàng hóa trong giỏ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bi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ết là mình mua gì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5"/>
          <p:cNvSpPr txBox="1"/>
          <p:nvPr/>
        </p:nvSpPr>
        <p:spPr>
          <a:xfrm>
            <a:off x="6897208" y="2328253"/>
            <a:ext cx="1404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 KH       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b="0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nh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ìn thấy ản phẩm liên quan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),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2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chọn sản phẩm tốt hơn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Tính Velocity </a:t>
            </a:r>
            <a:endParaRPr/>
          </a:p>
        </p:txBody>
      </p:sp>
      <p:sp>
        <p:nvSpPr>
          <p:cNvPr id="547" name="Google Shape;547;p4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Velocity dự kiến cho sprint tới là bao nhiêu ? 36</a:t>
            </a:r>
            <a:endParaRPr/>
          </a:p>
          <a:p>
            <a:pPr indent="-158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ước lượng velocity cho Sprint đầu tiên (chưa có dữ liệu lịch sử)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Team A có velocity của 4 sprint gần nhất 38, 29, 38, 39 point. Team B có velocity của 4 sprint gần nhất 46, 36, 38, 36. Team nào có performance tốt hơn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9"/>
          <p:cNvSpPr txBox="1"/>
          <p:nvPr/>
        </p:nvSpPr>
        <p:spPr>
          <a:xfrm>
            <a:off x="457200" y="4191000"/>
            <a:ext cx="80772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lang="en-US" sz="3200"/>
              <a:t>Group discussion:</a:t>
            </a:r>
            <a:endParaRPr i="1" sz="3600">
              <a:solidFill>
                <a:srgbClr val="00B0F0"/>
              </a:solidFill>
            </a:endParaRPr>
          </a:p>
        </p:txBody>
      </p:sp>
      <p:sp>
        <p:nvSpPr>
          <p:cNvPr id="555" name="Google Shape;555;p5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Velocity là gì - Công cụ đo lường tốc độ hoàn thành công việc – Atoha" id="556" name="Google Shape;5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00200"/>
            <a:ext cx="74676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